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xls" ContentType="application/vnd.ms-excel"/>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40"/>
  </p:notesMasterIdLst>
  <p:handoutMasterIdLst>
    <p:handoutMasterId r:id="rId141"/>
  </p:handoutMasterIdLst>
  <p:sldIdLst>
    <p:sldId id="256" r:id="rId3"/>
    <p:sldId id="257" r:id="rId4"/>
    <p:sldId id="258" r:id="rId5"/>
    <p:sldId id="259" r:id="rId6"/>
    <p:sldId id="261" r:id="rId7"/>
    <p:sldId id="260" r:id="rId8"/>
    <p:sldId id="262" r:id="rId9"/>
    <p:sldId id="265" r:id="rId10"/>
    <p:sldId id="263" r:id="rId11"/>
    <p:sldId id="264" r:id="rId12"/>
    <p:sldId id="266" r:id="rId13"/>
    <p:sldId id="272" r:id="rId14"/>
    <p:sldId id="271" r:id="rId15"/>
    <p:sldId id="270" r:id="rId16"/>
    <p:sldId id="269" r:id="rId17"/>
    <p:sldId id="274" r:id="rId18"/>
    <p:sldId id="273" r:id="rId19"/>
    <p:sldId id="280" r:id="rId20"/>
    <p:sldId id="279" r:id="rId21"/>
    <p:sldId id="278" r:id="rId22"/>
    <p:sldId id="277" r:id="rId23"/>
    <p:sldId id="276" r:id="rId24"/>
    <p:sldId id="275" r:id="rId25"/>
    <p:sldId id="268" r:id="rId26"/>
    <p:sldId id="281" r:id="rId27"/>
    <p:sldId id="282" r:id="rId28"/>
    <p:sldId id="283" r:id="rId29"/>
    <p:sldId id="284" r:id="rId30"/>
    <p:sldId id="285" r:id="rId31"/>
    <p:sldId id="286" r:id="rId32"/>
    <p:sldId id="287" r:id="rId33"/>
    <p:sldId id="288" r:id="rId34"/>
    <p:sldId id="291" r:id="rId35"/>
    <p:sldId id="292" r:id="rId36"/>
    <p:sldId id="293" r:id="rId37"/>
    <p:sldId id="294" r:id="rId38"/>
    <p:sldId id="298" r:id="rId39"/>
    <p:sldId id="297" r:id="rId40"/>
    <p:sldId id="296" r:id="rId41"/>
    <p:sldId id="295" r:id="rId42"/>
    <p:sldId id="299" r:id="rId43"/>
    <p:sldId id="304" r:id="rId44"/>
    <p:sldId id="303" r:id="rId45"/>
    <p:sldId id="302" r:id="rId46"/>
    <p:sldId id="301" r:id="rId47"/>
    <p:sldId id="300" r:id="rId48"/>
    <p:sldId id="305" r:id="rId49"/>
    <p:sldId id="308" r:id="rId50"/>
    <p:sldId id="307" r:id="rId51"/>
    <p:sldId id="306" r:id="rId52"/>
    <p:sldId id="309" r:id="rId53"/>
    <p:sldId id="310" r:id="rId54"/>
    <p:sldId id="312" r:id="rId55"/>
    <p:sldId id="311" r:id="rId56"/>
    <p:sldId id="313" r:id="rId57"/>
    <p:sldId id="314" r:id="rId58"/>
    <p:sldId id="315" r:id="rId59"/>
    <p:sldId id="317" r:id="rId60"/>
    <p:sldId id="316" r:id="rId61"/>
    <p:sldId id="397" r:id="rId62"/>
    <p:sldId id="318" r:id="rId63"/>
    <p:sldId id="319" r:id="rId64"/>
    <p:sldId id="321" r:id="rId65"/>
    <p:sldId id="323" r:id="rId66"/>
    <p:sldId id="322" r:id="rId67"/>
    <p:sldId id="324" r:id="rId68"/>
    <p:sldId id="325" r:id="rId69"/>
    <p:sldId id="328" r:id="rId70"/>
    <p:sldId id="327" r:id="rId71"/>
    <p:sldId id="329" r:id="rId72"/>
    <p:sldId id="330" r:id="rId73"/>
    <p:sldId id="398" r:id="rId74"/>
    <p:sldId id="331" r:id="rId75"/>
    <p:sldId id="333" r:id="rId76"/>
    <p:sldId id="332" r:id="rId77"/>
    <p:sldId id="334" r:id="rId78"/>
    <p:sldId id="336" r:id="rId79"/>
    <p:sldId id="335" r:id="rId80"/>
    <p:sldId id="338" r:id="rId81"/>
    <p:sldId id="337"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353" r:id="rId97"/>
    <p:sldId id="354" r:id="rId98"/>
    <p:sldId id="355" r:id="rId99"/>
    <p:sldId id="356" r:id="rId100"/>
    <p:sldId id="357" r:id="rId101"/>
    <p:sldId id="358" r:id="rId102"/>
    <p:sldId id="359" r:id="rId103"/>
    <p:sldId id="360" r:id="rId104"/>
    <p:sldId id="361" r:id="rId105"/>
    <p:sldId id="362" r:id="rId106"/>
    <p:sldId id="363" r:id="rId107"/>
    <p:sldId id="364" r:id="rId108"/>
    <p:sldId id="365" r:id="rId109"/>
    <p:sldId id="366" r:id="rId110"/>
    <p:sldId id="367" r:id="rId111"/>
    <p:sldId id="368" r:id="rId112"/>
    <p:sldId id="369" r:id="rId113"/>
    <p:sldId id="370" r:id="rId114"/>
    <p:sldId id="371" r:id="rId115"/>
    <p:sldId id="372" r:id="rId116"/>
    <p:sldId id="373" r:id="rId117"/>
    <p:sldId id="374" r:id="rId118"/>
    <p:sldId id="375" r:id="rId119"/>
    <p:sldId id="376" r:id="rId120"/>
    <p:sldId id="377" r:id="rId121"/>
    <p:sldId id="378" r:id="rId122"/>
    <p:sldId id="379" r:id="rId123"/>
    <p:sldId id="380" r:id="rId124"/>
    <p:sldId id="381" r:id="rId125"/>
    <p:sldId id="382" r:id="rId126"/>
    <p:sldId id="383" r:id="rId127"/>
    <p:sldId id="384" r:id="rId128"/>
    <p:sldId id="385" r:id="rId129"/>
    <p:sldId id="386" r:id="rId130"/>
    <p:sldId id="387" r:id="rId131"/>
    <p:sldId id="388" r:id="rId132"/>
    <p:sldId id="389" r:id="rId133"/>
    <p:sldId id="390" r:id="rId134"/>
    <p:sldId id="391" r:id="rId135"/>
    <p:sldId id="392" r:id="rId136"/>
    <p:sldId id="393" r:id="rId137"/>
    <p:sldId id="394" r:id="rId138"/>
    <p:sldId id="395" r:id="rId139"/>
  </p:sldIdLst>
  <p:sldSz cx="9144000" cy="6858000" type="screen4x3"/>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0" d="100"/>
          <a:sy n="70" d="100"/>
        </p:scale>
        <p:origin x="138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slide" Target="slides/slide122.xml"/><Relationship Id="rId129" Type="http://schemas.openxmlformats.org/officeDocument/2006/relationships/slide" Target="slides/slide127.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slide" Target="slides/slide130.xml"/><Relationship Id="rId140" Type="http://schemas.openxmlformats.org/officeDocument/2006/relationships/notesMaster" Target="notesMasters/notesMaster1.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image" Target="../media/image9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05.wmf"/><Relationship Id="rId1" Type="http://schemas.openxmlformats.org/officeDocument/2006/relationships/image" Target="../media/image104.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7.wmf"/><Relationship Id="rId1" Type="http://schemas.openxmlformats.org/officeDocument/2006/relationships/image" Target="../media/image106.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image" Target="../media/image109.wmf"/><Relationship Id="rId1" Type="http://schemas.openxmlformats.org/officeDocument/2006/relationships/image" Target="../media/image108.wmf"/><Relationship Id="rId4" Type="http://schemas.openxmlformats.org/officeDocument/2006/relationships/image" Target="../media/image111.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image" Target="../media/image113.wmf"/><Relationship Id="rId1" Type="http://schemas.openxmlformats.org/officeDocument/2006/relationships/image" Target="../media/image112.wmf"/><Relationship Id="rId4" Type="http://schemas.openxmlformats.org/officeDocument/2006/relationships/image" Target="../media/image11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43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66434"/>
          </a:xfrm>
          <a:prstGeom prst="rect">
            <a:avLst/>
          </a:prstGeom>
        </p:spPr>
        <p:txBody>
          <a:bodyPr vert="horz" lIns="91440" tIns="45720" rIns="91440" bIns="45720" rtlCol="0"/>
          <a:lstStyle>
            <a:lvl1pPr algn="r">
              <a:defRPr sz="1200"/>
            </a:lvl1pPr>
          </a:lstStyle>
          <a:p>
            <a:fld id="{2499D98D-E605-4DE7-9518-F6A3D0720948}" type="datetimeFigureOut">
              <a:rPr lang="en-US" smtClean="0"/>
              <a:t>1/22/2021</a:t>
            </a:fld>
            <a:endParaRPr lang="en-US"/>
          </a:p>
        </p:txBody>
      </p:sp>
      <p:sp>
        <p:nvSpPr>
          <p:cNvPr id="4" name="Footer Placeholder 3"/>
          <p:cNvSpPr>
            <a:spLocks noGrp="1"/>
          </p:cNvSpPr>
          <p:nvPr>
            <p:ph type="ftr" sz="quarter" idx="2"/>
          </p:nvPr>
        </p:nvSpPr>
        <p:spPr>
          <a:xfrm>
            <a:off x="0" y="8829967"/>
            <a:ext cx="2971800" cy="46643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29967"/>
            <a:ext cx="2971800" cy="466433"/>
          </a:xfrm>
          <a:prstGeom prst="rect">
            <a:avLst/>
          </a:prstGeom>
        </p:spPr>
        <p:txBody>
          <a:bodyPr vert="horz" lIns="91440" tIns="45720" rIns="91440" bIns="45720" rtlCol="0" anchor="b"/>
          <a:lstStyle>
            <a:lvl1pPr algn="r">
              <a:defRPr sz="1200"/>
            </a:lvl1pPr>
          </a:lstStyle>
          <a:p>
            <a:fld id="{862AD66D-BF6B-4B44-999E-11FAF32CBAED}" type="slidenum">
              <a:rPr lang="en-US" smtClean="0"/>
              <a:t>‹#›</a:t>
            </a:fld>
            <a:endParaRPr lang="en-US"/>
          </a:p>
        </p:txBody>
      </p:sp>
    </p:spTree>
    <p:extLst>
      <p:ext uri="{BB962C8B-B14F-4D97-AF65-F5344CB8AC3E}">
        <p14:creationId xmlns:p14="http://schemas.microsoft.com/office/powerpoint/2010/main" val="6369234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vl1pPr>
          </a:lstStyle>
          <a:p>
            <a:fld id="{785BEF0D-6C04-4A8C-A8FF-5B005A881FBD}" type="datetimeFigureOut">
              <a:rPr lang="en-US" smtClean="0"/>
              <a:t>1/22/2021</a:t>
            </a:fld>
            <a:endParaRPr lang="en-US"/>
          </a:p>
        </p:txBody>
      </p:sp>
      <p:sp>
        <p:nvSpPr>
          <p:cNvPr id="4" name="Slide Image Placeholder 3"/>
          <p:cNvSpPr>
            <a:spLocks noGrp="1" noRot="1" noChangeAspect="1"/>
          </p:cNvSpPr>
          <p:nvPr>
            <p:ph type="sldImg" idx="2"/>
          </p:nvPr>
        </p:nvSpPr>
        <p:spPr>
          <a:xfrm>
            <a:off x="11049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vl1pPr>
          </a:lstStyle>
          <a:p>
            <a:fld id="{583C694A-926E-4D6E-862B-3975C5C04464}" type="slidenum">
              <a:rPr lang="en-US" smtClean="0"/>
              <a:t>‹#›</a:t>
            </a:fld>
            <a:endParaRPr lang="en-US"/>
          </a:p>
        </p:txBody>
      </p:sp>
    </p:spTree>
    <p:extLst>
      <p:ext uri="{BB962C8B-B14F-4D97-AF65-F5344CB8AC3E}">
        <p14:creationId xmlns:p14="http://schemas.microsoft.com/office/powerpoint/2010/main" val="3752535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3C694A-926E-4D6E-862B-3975C5C04464}" type="slidenum">
              <a:rPr lang="en-US" smtClean="0"/>
              <a:t>22</a:t>
            </a:fld>
            <a:endParaRPr lang="en-US"/>
          </a:p>
        </p:txBody>
      </p:sp>
    </p:spTree>
    <p:extLst>
      <p:ext uri="{BB962C8B-B14F-4D97-AF65-F5344CB8AC3E}">
        <p14:creationId xmlns:p14="http://schemas.microsoft.com/office/powerpoint/2010/main" val="2436983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42B10D5-8BDA-4A8A-AA84-AC93A1CB6608}" type="slidenum">
              <a:rPr lang="en-US" smtClean="0">
                <a:solidFill>
                  <a:prstClr val="black"/>
                </a:solidFill>
              </a:rPr>
              <a:pPr/>
              <a:t>90</a:t>
            </a:fld>
            <a:endParaRPr lang="en-US">
              <a:solidFill>
                <a:prstClr val="black"/>
              </a:solidFill>
            </a:endParaRPr>
          </a:p>
        </p:txBody>
      </p:sp>
    </p:spTree>
    <p:extLst>
      <p:ext uri="{BB962C8B-B14F-4D97-AF65-F5344CB8AC3E}">
        <p14:creationId xmlns:p14="http://schemas.microsoft.com/office/powerpoint/2010/main" val="1608367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42B10D5-8BDA-4A8A-AA84-AC93A1CB6608}" type="slidenum">
              <a:rPr lang="en-US" smtClean="0">
                <a:solidFill>
                  <a:prstClr val="black"/>
                </a:solidFill>
              </a:rPr>
              <a:pPr/>
              <a:t>91</a:t>
            </a:fld>
            <a:endParaRPr lang="en-US">
              <a:solidFill>
                <a:prstClr val="black"/>
              </a:solidFill>
            </a:endParaRPr>
          </a:p>
        </p:txBody>
      </p:sp>
    </p:spTree>
    <p:extLst>
      <p:ext uri="{BB962C8B-B14F-4D97-AF65-F5344CB8AC3E}">
        <p14:creationId xmlns:p14="http://schemas.microsoft.com/office/powerpoint/2010/main" val="2709492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42B10D5-8BDA-4A8A-AA84-AC93A1CB6608}" type="slidenum">
              <a:rPr lang="en-US" smtClean="0">
                <a:solidFill>
                  <a:prstClr val="black"/>
                </a:solidFill>
              </a:rPr>
              <a:pPr/>
              <a:t>92</a:t>
            </a:fld>
            <a:endParaRPr lang="en-US">
              <a:solidFill>
                <a:prstClr val="black"/>
              </a:solidFill>
            </a:endParaRPr>
          </a:p>
        </p:txBody>
      </p:sp>
    </p:spTree>
    <p:extLst>
      <p:ext uri="{BB962C8B-B14F-4D97-AF65-F5344CB8AC3E}">
        <p14:creationId xmlns:p14="http://schemas.microsoft.com/office/powerpoint/2010/main" val="2377059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42B10D5-8BDA-4A8A-AA84-AC93A1CB6608}" type="slidenum">
              <a:rPr lang="en-US" smtClean="0">
                <a:solidFill>
                  <a:prstClr val="black"/>
                </a:solidFill>
              </a:rPr>
              <a:pPr/>
              <a:t>93</a:t>
            </a:fld>
            <a:endParaRPr lang="en-US">
              <a:solidFill>
                <a:prstClr val="black"/>
              </a:solidFill>
            </a:endParaRPr>
          </a:p>
        </p:txBody>
      </p:sp>
    </p:spTree>
    <p:extLst>
      <p:ext uri="{BB962C8B-B14F-4D97-AF65-F5344CB8AC3E}">
        <p14:creationId xmlns:p14="http://schemas.microsoft.com/office/powerpoint/2010/main" val="302442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42B10D5-8BDA-4A8A-AA84-AC93A1CB6608}" type="slidenum">
              <a:rPr lang="en-US" smtClean="0">
                <a:solidFill>
                  <a:prstClr val="black"/>
                </a:solidFill>
              </a:rPr>
              <a:pPr/>
              <a:t>94</a:t>
            </a:fld>
            <a:endParaRPr lang="en-US">
              <a:solidFill>
                <a:prstClr val="black"/>
              </a:solidFill>
            </a:endParaRPr>
          </a:p>
        </p:txBody>
      </p:sp>
    </p:spTree>
    <p:extLst>
      <p:ext uri="{BB962C8B-B14F-4D97-AF65-F5344CB8AC3E}">
        <p14:creationId xmlns:p14="http://schemas.microsoft.com/office/powerpoint/2010/main" val="769538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42B10D5-8BDA-4A8A-AA84-AC93A1CB6608}" type="slidenum">
              <a:rPr lang="en-US" smtClean="0">
                <a:solidFill>
                  <a:prstClr val="black"/>
                </a:solidFill>
              </a:rPr>
              <a:pPr/>
              <a:t>95</a:t>
            </a:fld>
            <a:endParaRPr lang="en-US">
              <a:solidFill>
                <a:prstClr val="black"/>
              </a:solidFill>
            </a:endParaRPr>
          </a:p>
        </p:txBody>
      </p:sp>
    </p:spTree>
    <p:extLst>
      <p:ext uri="{BB962C8B-B14F-4D97-AF65-F5344CB8AC3E}">
        <p14:creationId xmlns:p14="http://schemas.microsoft.com/office/powerpoint/2010/main" val="127978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42B10D5-8BDA-4A8A-AA84-AC93A1CB6608}" type="slidenum">
              <a:rPr lang="en-US" smtClean="0">
                <a:solidFill>
                  <a:prstClr val="black"/>
                </a:solidFill>
              </a:rPr>
              <a:pPr/>
              <a:t>96</a:t>
            </a:fld>
            <a:endParaRPr lang="en-US">
              <a:solidFill>
                <a:prstClr val="black"/>
              </a:solidFill>
            </a:endParaRPr>
          </a:p>
        </p:txBody>
      </p:sp>
    </p:spTree>
    <p:extLst>
      <p:ext uri="{BB962C8B-B14F-4D97-AF65-F5344CB8AC3E}">
        <p14:creationId xmlns:p14="http://schemas.microsoft.com/office/powerpoint/2010/main" val="17898828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C2D07F0F-366C-46BA-8B01-6F78C1E0DC05}" type="slidenum">
              <a:rPr lang="en-US" smtClean="0">
                <a:solidFill>
                  <a:prstClr val="black"/>
                </a:solidFill>
              </a:rPr>
              <a:pPr/>
              <a:t>97</a:t>
            </a:fld>
            <a:endParaRPr lang="en-US" smtClean="0">
              <a:solidFill>
                <a:prstClr val="black"/>
              </a:solidFill>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4674961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42B10D5-8BDA-4A8A-AA84-AC93A1CB6608}" type="slidenum">
              <a:rPr lang="en-US" smtClean="0">
                <a:solidFill>
                  <a:prstClr val="black"/>
                </a:solidFill>
              </a:rPr>
              <a:pPr/>
              <a:t>98</a:t>
            </a:fld>
            <a:endParaRPr lang="en-US">
              <a:solidFill>
                <a:prstClr val="black"/>
              </a:solidFill>
            </a:endParaRPr>
          </a:p>
        </p:txBody>
      </p:sp>
    </p:spTree>
    <p:extLst>
      <p:ext uri="{BB962C8B-B14F-4D97-AF65-F5344CB8AC3E}">
        <p14:creationId xmlns:p14="http://schemas.microsoft.com/office/powerpoint/2010/main" val="907179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42B10D5-8BDA-4A8A-AA84-AC93A1CB6608}" type="slidenum">
              <a:rPr lang="en-US" smtClean="0">
                <a:solidFill>
                  <a:prstClr val="black"/>
                </a:solidFill>
              </a:rPr>
              <a:pPr/>
              <a:t>99</a:t>
            </a:fld>
            <a:endParaRPr lang="en-US">
              <a:solidFill>
                <a:prstClr val="black"/>
              </a:solidFill>
            </a:endParaRPr>
          </a:p>
        </p:txBody>
      </p:sp>
    </p:spTree>
    <p:extLst>
      <p:ext uri="{BB962C8B-B14F-4D97-AF65-F5344CB8AC3E}">
        <p14:creationId xmlns:p14="http://schemas.microsoft.com/office/powerpoint/2010/main" val="1946702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3C694A-926E-4D6E-862B-3975C5C04464}" type="slidenum">
              <a:rPr lang="en-US" smtClean="0"/>
              <a:t>51</a:t>
            </a:fld>
            <a:endParaRPr lang="en-US"/>
          </a:p>
        </p:txBody>
      </p:sp>
    </p:spTree>
    <p:extLst>
      <p:ext uri="{BB962C8B-B14F-4D97-AF65-F5344CB8AC3E}">
        <p14:creationId xmlns:p14="http://schemas.microsoft.com/office/powerpoint/2010/main" val="13329515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93EF1276-2119-4579-BD79-CE0E73F22F34}" type="slidenum">
              <a:rPr lang="en-US" smtClean="0">
                <a:solidFill>
                  <a:prstClr val="black"/>
                </a:solidFill>
              </a:rPr>
              <a:pPr/>
              <a:t>100</a:t>
            </a:fld>
            <a:endParaRPr lang="en-US" smtClean="0">
              <a:solidFill>
                <a:prstClr val="black"/>
              </a:solidFill>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spcBef>
                <a:spcPct val="0"/>
              </a:spcBef>
            </a:pPr>
            <a:endParaRPr lang="en-US" smtClean="0"/>
          </a:p>
        </p:txBody>
      </p:sp>
    </p:spTree>
    <p:extLst>
      <p:ext uri="{BB962C8B-B14F-4D97-AF65-F5344CB8AC3E}">
        <p14:creationId xmlns:p14="http://schemas.microsoft.com/office/powerpoint/2010/main" val="10886101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42B10D5-8BDA-4A8A-AA84-AC93A1CB6608}" type="slidenum">
              <a:rPr lang="en-US" smtClean="0">
                <a:solidFill>
                  <a:prstClr val="black"/>
                </a:solidFill>
              </a:rPr>
              <a:pPr/>
              <a:t>101</a:t>
            </a:fld>
            <a:endParaRPr lang="en-US">
              <a:solidFill>
                <a:prstClr val="black"/>
              </a:solidFill>
            </a:endParaRPr>
          </a:p>
        </p:txBody>
      </p:sp>
    </p:spTree>
    <p:extLst>
      <p:ext uri="{BB962C8B-B14F-4D97-AF65-F5344CB8AC3E}">
        <p14:creationId xmlns:p14="http://schemas.microsoft.com/office/powerpoint/2010/main" val="4251712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42B10D5-8BDA-4A8A-AA84-AC93A1CB6608}" type="slidenum">
              <a:rPr lang="en-US" smtClean="0">
                <a:solidFill>
                  <a:prstClr val="black"/>
                </a:solidFill>
              </a:rPr>
              <a:pPr/>
              <a:t>102</a:t>
            </a:fld>
            <a:endParaRPr lang="en-US">
              <a:solidFill>
                <a:prstClr val="black"/>
              </a:solidFill>
            </a:endParaRPr>
          </a:p>
        </p:txBody>
      </p:sp>
    </p:spTree>
    <p:extLst>
      <p:ext uri="{BB962C8B-B14F-4D97-AF65-F5344CB8AC3E}">
        <p14:creationId xmlns:p14="http://schemas.microsoft.com/office/powerpoint/2010/main" val="34588116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42B10D5-8BDA-4A8A-AA84-AC93A1CB6608}" type="slidenum">
              <a:rPr lang="en-US" smtClean="0">
                <a:solidFill>
                  <a:prstClr val="black"/>
                </a:solidFill>
              </a:rPr>
              <a:pPr/>
              <a:t>103</a:t>
            </a:fld>
            <a:endParaRPr lang="en-US">
              <a:solidFill>
                <a:prstClr val="black"/>
              </a:solidFill>
            </a:endParaRPr>
          </a:p>
        </p:txBody>
      </p:sp>
    </p:spTree>
    <p:extLst>
      <p:ext uri="{BB962C8B-B14F-4D97-AF65-F5344CB8AC3E}">
        <p14:creationId xmlns:p14="http://schemas.microsoft.com/office/powerpoint/2010/main" val="22460963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42B10D5-8BDA-4A8A-AA84-AC93A1CB6608}" type="slidenum">
              <a:rPr lang="en-US" smtClean="0">
                <a:solidFill>
                  <a:prstClr val="black"/>
                </a:solidFill>
              </a:rPr>
              <a:pPr/>
              <a:t>104</a:t>
            </a:fld>
            <a:endParaRPr lang="en-US">
              <a:solidFill>
                <a:prstClr val="black"/>
              </a:solidFill>
            </a:endParaRPr>
          </a:p>
        </p:txBody>
      </p:sp>
    </p:spTree>
    <p:extLst>
      <p:ext uri="{BB962C8B-B14F-4D97-AF65-F5344CB8AC3E}">
        <p14:creationId xmlns:p14="http://schemas.microsoft.com/office/powerpoint/2010/main" val="36915009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42B10D5-8BDA-4A8A-AA84-AC93A1CB6608}" type="slidenum">
              <a:rPr lang="en-US" smtClean="0">
                <a:solidFill>
                  <a:prstClr val="black"/>
                </a:solidFill>
              </a:rPr>
              <a:pPr/>
              <a:t>105</a:t>
            </a:fld>
            <a:endParaRPr lang="en-US">
              <a:solidFill>
                <a:prstClr val="black"/>
              </a:solidFill>
            </a:endParaRPr>
          </a:p>
        </p:txBody>
      </p:sp>
    </p:spTree>
    <p:extLst>
      <p:ext uri="{BB962C8B-B14F-4D97-AF65-F5344CB8AC3E}">
        <p14:creationId xmlns:p14="http://schemas.microsoft.com/office/powerpoint/2010/main" val="2664644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42B10D5-8BDA-4A8A-AA84-AC93A1CB6608}" type="slidenum">
              <a:rPr lang="en-US" smtClean="0">
                <a:solidFill>
                  <a:prstClr val="black"/>
                </a:solidFill>
              </a:rPr>
              <a:pPr/>
              <a:t>106</a:t>
            </a:fld>
            <a:endParaRPr lang="en-US">
              <a:solidFill>
                <a:prstClr val="black"/>
              </a:solidFill>
            </a:endParaRPr>
          </a:p>
        </p:txBody>
      </p:sp>
    </p:spTree>
    <p:extLst>
      <p:ext uri="{BB962C8B-B14F-4D97-AF65-F5344CB8AC3E}">
        <p14:creationId xmlns:p14="http://schemas.microsoft.com/office/powerpoint/2010/main" val="37534013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42B10D5-8BDA-4A8A-AA84-AC93A1CB6608}" type="slidenum">
              <a:rPr lang="en-US" smtClean="0">
                <a:solidFill>
                  <a:prstClr val="black"/>
                </a:solidFill>
              </a:rPr>
              <a:pPr/>
              <a:t>107</a:t>
            </a:fld>
            <a:endParaRPr lang="en-US">
              <a:solidFill>
                <a:prstClr val="black"/>
              </a:solidFill>
            </a:endParaRPr>
          </a:p>
        </p:txBody>
      </p:sp>
    </p:spTree>
    <p:extLst>
      <p:ext uri="{BB962C8B-B14F-4D97-AF65-F5344CB8AC3E}">
        <p14:creationId xmlns:p14="http://schemas.microsoft.com/office/powerpoint/2010/main" val="29663221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42B10D5-8BDA-4A8A-AA84-AC93A1CB6608}" type="slidenum">
              <a:rPr lang="en-US" smtClean="0">
                <a:solidFill>
                  <a:prstClr val="black"/>
                </a:solidFill>
              </a:rPr>
              <a:pPr/>
              <a:t>108</a:t>
            </a:fld>
            <a:endParaRPr lang="en-US">
              <a:solidFill>
                <a:prstClr val="black"/>
              </a:solidFill>
            </a:endParaRPr>
          </a:p>
        </p:txBody>
      </p:sp>
    </p:spTree>
    <p:extLst>
      <p:ext uri="{BB962C8B-B14F-4D97-AF65-F5344CB8AC3E}">
        <p14:creationId xmlns:p14="http://schemas.microsoft.com/office/powerpoint/2010/main" val="22921302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44B79DE7-EA2B-444A-8EDB-C3C5B5BF2D90}" type="slidenum">
              <a:rPr lang="en-US" smtClean="0">
                <a:solidFill>
                  <a:prstClr val="black"/>
                </a:solidFill>
              </a:rPr>
              <a:pPr/>
              <a:t>109</a:t>
            </a:fld>
            <a:endParaRPr lang="en-US" smtClean="0">
              <a:solidFill>
                <a:prstClr val="black"/>
              </a:solidFill>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9052539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42B10D5-8BDA-4A8A-AA84-AC93A1CB6608}" type="slidenum">
              <a:rPr lang="en-US" smtClean="0">
                <a:solidFill>
                  <a:prstClr val="black"/>
                </a:solidFill>
              </a:rPr>
              <a:pPr/>
              <a:t>83</a:t>
            </a:fld>
            <a:endParaRPr lang="en-US">
              <a:solidFill>
                <a:prstClr val="black"/>
              </a:solidFill>
            </a:endParaRPr>
          </a:p>
        </p:txBody>
      </p:sp>
    </p:spTree>
    <p:extLst>
      <p:ext uri="{BB962C8B-B14F-4D97-AF65-F5344CB8AC3E}">
        <p14:creationId xmlns:p14="http://schemas.microsoft.com/office/powerpoint/2010/main" val="40223134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829CB4CF-0BB3-4DC8-9D98-103537FA8DB7}" type="slidenum">
              <a:rPr lang="en-US" smtClean="0">
                <a:solidFill>
                  <a:prstClr val="black"/>
                </a:solidFill>
              </a:rPr>
              <a:pPr/>
              <a:t>110</a:t>
            </a:fld>
            <a:endParaRPr lang="en-US" smtClean="0">
              <a:solidFill>
                <a:prstClr val="black"/>
              </a:solidFill>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635763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42B10D5-8BDA-4A8A-AA84-AC93A1CB6608}" type="slidenum">
              <a:rPr lang="en-US" smtClean="0">
                <a:solidFill>
                  <a:prstClr val="black"/>
                </a:solidFill>
              </a:rPr>
              <a:pPr/>
              <a:t>111</a:t>
            </a:fld>
            <a:endParaRPr lang="en-US">
              <a:solidFill>
                <a:prstClr val="black"/>
              </a:solidFill>
            </a:endParaRPr>
          </a:p>
        </p:txBody>
      </p:sp>
    </p:spTree>
    <p:extLst>
      <p:ext uri="{BB962C8B-B14F-4D97-AF65-F5344CB8AC3E}">
        <p14:creationId xmlns:p14="http://schemas.microsoft.com/office/powerpoint/2010/main" val="40581319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6081C2B9-7682-4CF6-BA41-6B5DAC6FFB31}" type="slidenum">
              <a:rPr lang="en-US" smtClean="0">
                <a:solidFill>
                  <a:prstClr val="black"/>
                </a:solidFill>
              </a:rPr>
              <a:pPr/>
              <a:t>112</a:t>
            </a:fld>
            <a:endParaRPr lang="en-US" smtClean="0">
              <a:solidFill>
                <a:prstClr val="black"/>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0218439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42B10D5-8BDA-4A8A-AA84-AC93A1CB6608}" type="slidenum">
              <a:rPr lang="en-US" smtClean="0">
                <a:solidFill>
                  <a:prstClr val="black"/>
                </a:solidFill>
              </a:rPr>
              <a:pPr/>
              <a:t>113</a:t>
            </a:fld>
            <a:endParaRPr lang="en-US">
              <a:solidFill>
                <a:prstClr val="black"/>
              </a:solidFill>
            </a:endParaRPr>
          </a:p>
        </p:txBody>
      </p:sp>
    </p:spTree>
    <p:extLst>
      <p:ext uri="{BB962C8B-B14F-4D97-AF65-F5344CB8AC3E}">
        <p14:creationId xmlns:p14="http://schemas.microsoft.com/office/powerpoint/2010/main" val="27258968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98BB5C97-EE8C-4C67-9F1C-017B27B2EF0A}" type="slidenum">
              <a:rPr lang="en-US" smtClean="0">
                <a:solidFill>
                  <a:prstClr val="black"/>
                </a:solidFill>
              </a:rPr>
              <a:pPr/>
              <a:t>114</a:t>
            </a:fld>
            <a:endParaRPr lang="en-US" smtClean="0">
              <a:solidFill>
                <a:prstClr val="black"/>
              </a:solidFill>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817070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E1862EA6-B14B-451E-8027-E08D874C877F}" type="slidenum">
              <a:rPr lang="en-US" smtClean="0">
                <a:solidFill>
                  <a:prstClr val="black"/>
                </a:solidFill>
              </a:rPr>
              <a:pPr/>
              <a:t>115</a:t>
            </a:fld>
            <a:endParaRPr lang="en-US" smtClean="0">
              <a:solidFill>
                <a:prstClr val="black"/>
              </a:solidFill>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9055983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C61781BF-5ACE-4442-9370-D17AA3DF8AE2}" type="slidenum">
              <a:rPr lang="en-US" smtClean="0">
                <a:solidFill>
                  <a:prstClr val="black"/>
                </a:solidFill>
              </a:rPr>
              <a:pPr/>
              <a:t>116</a:t>
            </a:fld>
            <a:endParaRPr lang="en-US" smtClean="0">
              <a:solidFill>
                <a:prstClr val="black"/>
              </a:solidFill>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3564600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42B10D5-8BDA-4A8A-AA84-AC93A1CB6608}" type="slidenum">
              <a:rPr lang="en-US" smtClean="0">
                <a:solidFill>
                  <a:prstClr val="black"/>
                </a:solidFill>
              </a:rPr>
              <a:pPr/>
              <a:t>117</a:t>
            </a:fld>
            <a:endParaRPr lang="en-US">
              <a:solidFill>
                <a:prstClr val="black"/>
              </a:solidFill>
            </a:endParaRPr>
          </a:p>
        </p:txBody>
      </p:sp>
    </p:spTree>
    <p:extLst>
      <p:ext uri="{BB962C8B-B14F-4D97-AF65-F5344CB8AC3E}">
        <p14:creationId xmlns:p14="http://schemas.microsoft.com/office/powerpoint/2010/main" val="19851119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C9429834-07AC-4784-9C7E-7DBD1FAA377B}" type="slidenum">
              <a:rPr lang="en-US" smtClean="0">
                <a:solidFill>
                  <a:prstClr val="black"/>
                </a:solidFill>
              </a:rPr>
              <a:pPr/>
              <a:t>118</a:t>
            </a:fld>
            <a:endParaRPr lang="en-US" smtClean="0">
              <a:solidFill>
                <a:prstClr val="black"/>
              </a:solidFill>
            </a:endParaRPr>
          </a:p>
        </p:txBody>
      </p:sp>
      <p:sp>
        <p:nvSpPr>
          <p:cNvPr id="83971" name="Rectangle 2"/>
          <p:cNvSpPr>
            <a:spLocks noGrp="1" noRot="1" noChangeAspect="1" noChangeArrowheads="1" noTextEdit="1"/>
          </p:cNvSpPr>
          <p:nvPr>
            <p:ph type="sldImg"/>
          </p:nvPr>
        </p:nvSpPr>
        <p:spPr>
          <a:xfrm>
            <a:off x="1108075" y="696913"/>
            <a:ext cx="4646613" cy="3486150"/>
          </a:xfrm>
          <a:ln/>
        </p:spPr>
      </p:sp>
      <p:sp>
        <p:nvSpPr>
          <p:cNvPr id="83972" name="Rectangle 3"/>
          <p:cNvSpPr>
            <a:spLocks noGrp="1" noChangeArrowheads="1"/>
          </p:cNvSpPr>
          <p:nvPr>
            <p:ph type="body" idx="1"/>
          </p:nvPr>
        </p:nvSpPr>
        <p:spPr>
          <a:xfrm>
            <a:off x="915526" y="4415322"/>
            <a:ext cx="5026951" cy="4184605"/>
          </a:xfrm>
          <a:noFill/>
          <a:ln/>
        </p:spPr>
        <p:txBody>
          <a:bodyPr/>
          <a:lstStyle/>
          <a:p>
            <a:endParaRPr lang="en-US" altLang="en-US" smtClean="0"/>
          </a:p>
        </p:txBody>
      </p:sp>
    </p:spTree>
    <p:extLst>
      <p:ext uri="{BB962C8B-B14F-4D97-AF65-F5344CB8AC3E}">
        <p14:creationId xmlns:p14="http://schemas.microsoft.com/office/powerpoint/2010/main" val="16882734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DEF60953-C655-4E4B-8E22-8B9AB36E8964}" type="slidenum">
              <a:rPr lang="en-US" smtClean="0">
                <a:solidFill>
                  <a:prstClr val="black"/>
                </a:solidFill>
              </a:rPr>
              <a:pPr/>
              <a:t>119</a:t>
            </a:fld>
            <a:endParaRPr lang="en-US" smtClean="0">
              <a:solidFill>
                <a:prstClr val="black"/>
              </a:solidFill>
            </a:endParaRPr>
          </a:p>
        </p:txBody>
      </p:sp>
      <p:sp>
        <p:nvSpPr>
          <p:cNvPr id="84995" name="Rectangle 2"/>
          <p:cNvSpPr>
            <a:spLocks noGrp="1" noRot="1" noChangeAspect="1" noChangeArrowheads="1" noTextEdit="1"/>
          </p:cNvSpPr>
          <p:nvPr>
            <p:ph type="sldImg"/>
          </p:nvPr>
        </p:nvSpPr>
        <p:spPr>
          <a:xfrm>
            <a:off x="1108075" y="696913"/>
            <a:ext cx="4646613" cy="3486150"/>
          </a:xfrm>
          <a:ln/>
        </p:spPr>
      </p:sp>
      <p:sp>
        <p:nvSpPr>
          <p:cNvPr id="84996" name="Rectangle 3"/>
          <p:cNvSpPr>
            <a:spLocks noGrp="1" noChangeArrowheads="1"/>
          </p:cNvSpPr>
          <p:nvPr>
            <p:ph type="body" idx="1"/>
          </p:nvPr>
        </p:nvSpPr>
        <p:spPr>
          <a:xfrm>
            <a:off x="915526" y="4415322"/>
            <a:ext cx="5026951" cy="4184605"/>
          </a:xfrm>
          <a:noFill/>
          <a:ln/>
        </p:spPr>
        <p:txBody>
          <a:bodyPr/>
          <a:lstStyle/>
          <a:p>
            <a:endParaRPr lang="en-US" altLang="en-US" smtClean="0"/>
          </a:p>
        </p:txBody>
      </p:sp>
    </p:spTree>
    <p:extLst>
      <p:ext uri="{BB962C8B-B14F-4D97-AF65-F5344CB8AC3E}">
        <p14:creationId xmlns:p14="http://schemas.microsoft.com/office/powerpoint/2010/main" val="3983355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42B10D5-8BDA-4A8A-AA84-AC93A1CB6608}" type="slidenum">
              <a:rPr lang="en-US" smtClean="0">
                <a:solidFill>
                  <a:prstClr val="black"/>
                </a:solidFill>
              </a:rPr>
              <a:pPr/>
              <a:t>84</a:t>
            </a:fld>
            <a:endParaRPr lang="en-US">
              <a:solidFill>
                <a:prstClr val="black"/>
              </a:solidFill>
            </a:endParaRPr>
          </a:p>
        </p:txBody>
      </p:sp>
    </p:spTree>
    <p:extLst>
      <p:ext uri="{BB962C8B-B14F-4D97-AF65-F5344CB8AC3E}">
        <p14:creationId xmlns:p14="http://schemas.microsoft.com/office/powerpoint/2010/main" val="1760391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D7438B7A-0363-4DDC-9149-6B89E58A19F2}" type="slidenum">
              <a:rPr lang="en-US" smtClean="0">
                <a:solidFill>
                  <a:prstClr val="black"/>
                </a:solidFill>
              </a:rPr>
              <a:pPr/>
              <a:t>120</a:t>
            </a:fld>
            <a:endParaRPr lang="en-US" smtClean="0">
              <a:solidFill>
                <a:prstClr val="black"/>
              </a:solidFill>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3276593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7D68508A-1E1E-4702-A5D7-06FBDDEA3A2D}" type="slidenum">
              <a:rPr lang="en-US" smtClean="0">
                <a:solidFill>
                  <a:prstClr val="black"/>
                </a:solidFill>
              </a:rPr>
              <a:pPr/>
              <a:t>121</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4328174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D38521B0-3220-49AA-B8C9-A5ECE49BA16C}" type="slidenum">
              <a:rPr lang="en-US" smtClean="0">
                <a:solidFill>
                  <a:prstClr val="black"/>
                </a:solidFill>
              </a:rPr>
              <a:pPr/>
              <a:t>122</a:t>
            </a:fld>
            <a:endParaRPr lang="en-US" smtClean="0">
              <a:solidFill>
                <a:prstClr val="black"/>
              </a:solidFill>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815607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011C26E9-D0FD-4A79-96CD-9C06E06155F3}" type="slidenum">
              <a:rPr lang="en-US" smtClean="0">
                <a:solidFill>
                  <a:prstClr val="black"/>
                </a:solidFill>
              </a:rPr>
              <a:pPr/>
              <a:t>123</a:t>
            </a:fld>
            <a:endParaRPr lang="en-US" smtClean="0">
              <a:solidFill>
                <a:prstClr val="black"/>
              </a:solidFill>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6523064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79C609FC-D4E6-4B82-A102-E1B696702E71}" type="slidenum">
              <a:rPr lang="en-US" smtClean="0">
                <a:solidFill>
                  <a:prstClr val="black"/>
                </a:solidFill>
              </a:rPr>
              <a:pPr/>
              <a:t>124</a:t>
            </a:fld>
            <a:endParaRPr lang="en-US" smtClean="0">
              <a:solidFill>
                <a:prstClr val="black"/>
              </a:solidFill>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9578205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12150872-FFCC-49E5-B3DA-4EBDC82213F2}" type="slidenum">
              <a:rPr lang="en-US" smtClean="0">
                <a:solidFill>
                  <a:prstClr val="black"/>
                </a:solidFill>
              </a:rPr>
              <a:pPr/>
              <a:t>125</a:t>
            </a:fld>
            <a:endParaRPr lang="en-US" smtClean="0">
              <a:solidFill>
                <a:prstClr val="black"/>
              </a:solidFill>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8514255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C1A71233-0524-4AA4-878B-AE178EBF2AFD}" type="slidenum">
              <a:rPr lang="en-US" smtClean="0">
                <a:solidFill>
                  <a:prstClr val="black"/>
                </a:solidFill>
              </a:rPr>
              <a:pPr/>
              <a:t>126</a:t>
            </a:fld>
            <a:endParaRPr lang="en-US" smtClean="0">
              <a:solidFill>
                <a:prstClr val="black"/>
              </a:solidFill>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3743223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EE6FEB88-E9C9-495B-90CF-82A2C4DDBBB0}" type="slidenum">
              <a:rPr lang="en-US" smtClean="0">
                <a:solidFill>
                  <a:prstClr val="black"/>
                </a:solidFill>
              </a:rPr>
              <a:pPr/>
              <a:t>127</a:t>
            </a:fld>
            <a:endParaRPr lang="en-US" smtClean="0">
              <a:solidFill>
                <a:prstClr val="black"/>
              </a:solidFill>
            </a:endParaRPr>
          </a:p>
        </p:txBody>
      </p:sp>
      <p:sp>
        <p:nvSpPr>
          <p:cNvPr id="93187" name="Rectangle 2"/>
          <p:cNvSpPr>
            <a:spLocks noGrp="1" noRot="1" noChangeAspect="1" noChangeArrowheads="1" noTextEdit="1"/>
          </p:cNvSpPr>
          <p:nvPr>
            <p:ph type="sldImg"/>
          </p:nvPr>
        </p:nvSpPr>
        <p:spPr>
          <a:xfrm>
            <a:off x="1108075" y="696913"/>
            <a:ext cx="4646613" cy="3486150"/>
          </a:xfrm>
          <a:ln/>
        </p:spPr>
      </p:sp>
      <p:sp>
        <p:nvSpPr>
          <p:cNvPr id="93188" name="Rectangle 3"/>
          <p:cNvSpPr>
            <a:spLocks noGrp="1" noChangeArrowheads="1"/>
          </p:cNvSpPr>
          <p:nvPr>
            <p:ph type="body" idx="1"/>
          </p:nvPr>
        </p:nvSpPr>
        <p:spPr>
          <a:xfrm>
            <a:off x="915526" y="4415322"/>
            <a:ext cx="5026951" cy="4184605"/>
          </a:xfrm>
          <a:noFill/>
          <a:ln/>
        </p:spPr>
        <p:txBody>
          <a:bodyPr/>
          <a:lstStyle/>
          <a:p>
            <a:endParaRPr lang="en-US" altLang="en-US" smtClean="0"/>
          </a:p>
        </p:txBody>
      </p:sp>
    </p:spTree>
    <p:extLst>
      <p:ext uri="{BB962C8B-B14F-4D97-AF65-F5344CB8AC3E}">
        <p14:creationId xmlns:p14="http://schemas.microsoft.com/office/powerpoint/2010/main" val="23501593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3671D2D8-FCAF-4C7B-B296-2560CCDB7F3C}" type="slidenum">
              <a:rPr lang="en-US" smtClean="0">
                <a:solidFill>
                  <a:prstClr val="black"/>
                </a:solidFill>
              </a:rPr>
              <a:pPr/>
              <a:t>128</a:t>
            </a:fld>
            <a:endParaRPr lang="en-US" smtClean="0">
              <a:solidFill>
                <a:prstClr val="black"/>
              </a:solidFill>
            </a:endParaRPr>
          </a:p>
        </p:txBody>
      </p:sp>
      <p:sp>
        <p:nvSpPr>
          <p:cNvPr id="94211" name="Rectangle 2"/>
          <p:cNvSpPr>
            <a:spLocks noGrp="1" noRot="1" noChangeAspect="1" noChangeArrowheads="1" noTextEdit="1"/>
          </p:cNvSpPr>
          <p:nvPr>
            <p:ph type="sldImg"/>
          </p:nvPr>
        </p:nvSpPr>
        <p:spPr>
          <a:xfrm>
            <a:off x="1108075" y="696913"/>
            <a:ext cx="4646613" cy="3486150"/>
          </a:xfrm>
          <a:ln/>
        </p:spPr>
      </p:sp>
      <p:sp>
        <p:nvSpPr>
          <p:cNvPr id="94212" name="Rectangle 3"/>
          <p:cNvSpPr>
            <a:spLocks noGrp="1" noChangeArrowheads="1"/>
          </p:cNvSpPr>
          <p:nvPr>
            <p:ph type="body" idx="1"/>
          </p:nvPr>
        </p:nvSpPr>
        <p:spPr>
          <a:xfrm>
            <a:off x="915526" y="4415322"/>
            <a:ext cx="5026951" cy="4184605"/>
          </a:xfrm>
          <a:noFill/>
          <a:ln/>
        </p:spPr>
        <p:txBody>
          <a:bodyPr/>
          <a:lstStyle/>
          <a:p>
            <a:endParaRPr lang="en-US" altLang="en-US" smtClean="0"/>
          </a:p>
        </p:txBody>
      </p:sp>
    </p:spTree>
    <p:extLst>
      <p:ext uri="{BB962C8B-B14F-4D97-AF65-F5344CB8AC3E}">
        <p14:creationId xmlns:p14="http://schemas.microsoft.com/office/powerpoint/2010/main" val="32156220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917B5C86-256C-47A6-823B-6EEAD238E965}" type="slidenum">
              <a:rPr lang="en-US" smtClean="0">
                <a:solidFill>
                  <a:prstClr val="black"/>
                </a:solidFill>
              </a:rPr>
              <a:pPr/>
              <a:t>129</a:t>
            </a:fld>
            <a:endParaRPr lang="en-US" smtClean="0">
              <a:solidFill>
                <a:prstClr val="black"/>
              </a:solidFill>
            </a:endParaRPr>
          </a:p>
        </p:txBody>
      </p:sp>
      <p:sp>
        <p:nvSpPr>
          <p:cNvPr id="95235" name="Rectangle 2"/>
          <p:cNvSpPr>
            <a:spLocks noGrp="1" noRot="1" noChangeAspect="1" noChangeArrowheads="1" noTextEdit="1"/>
          </p:cNvSpPr>
          <p:nvPr>
            <p:ph type="sldImg"/>
          </p:nvPr>
        </p:nvSpPr>
        <p:spPr>
          <a:xfrm>
            <a:off x="1108075" y="696913"/>
            <a:ext cx="4646613" cy="3486150"/>
          </a:xfrm>
          <a:ln/>
        </p:spPr>
      </p:sp>
      <p:sp>
        <p:nvSpPr>
          <p:cNvPr id="95236" name="Rectangle 3"/>
          <p:cNvSpPr>
            <a:spLocks noGrp="1" noChangeArrowheads="1"/>
          </p:cNvSpPr>
          <p:nvPr>
            <p:ph type="body" idx="1"/>
          </p:nvPr>
        </p:nvSpPr>
        <p:spPr>
          <a:xfrm>
            <a:off x="915526" y="4415322"/>
            <a:ext cx="5026951" cy="4184605"/>
          </a:xfrm>
          <a:noFill/>
          <a:ln/>
        </p:spPr>
        <p:txBody>
          <a:bodyPr/>
          <a:lstStyle/>
          <a:p>
            <a:endParaRPr lang="en-US" altLang="en-US" smtClean="0"/>
          </a:p>
        </p:txBody>
      </p:sp>
    </p:spTree>
    <p:extLst>
      <p:ext uri="{BB962C8B-B14F-4D97-AF65-F5344CB8AC3E}">
        <p14:creationId xmlns:p14="http://schemas.microsoft.com/office/powerpoint/2010/main" val="4190114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42B10D5-8BDA-4A8A-AA84-AC93A1CB6608}" type="slidenum">
              <a:rPr lang="en-US" smtClean="0">
                <a:solidFill>
                  <a:prstClr val="black"/>
                </a:solidFill>
              </a:rPr>
              <a:pPr/>
              <a:t>85</a:t>
            </a:fld>
            <a:endParaRPr lang="en-US">
              <a:solidFill>
                <a:prstClr val="black"/>
              </a:solidFill>
            </a:endParaRPr>
          </a:p>
        </p:txBody>
      </p:sp>
    </p:spTree>
    <p:extLst>
      <p:ext uri="{BB962C8B-B14F-4D97-AF65-F5344CB8AC3E}">
        <p14:creationId xmlns:p14="http://schemas.microsoft.com/office/powerpoint/2010/main" val="34868442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0367E6AC-B7B6-4A12-8950-7CA07AB46B48}" type="slidenum">
              <a:rPr lang="en-US" smtClean="0">
                <a:solidFill>
                  <a:prstClr val="black"/>
                </a:solidFill>
              </a:rPr>
              <a:pPr/>
              <a:t>130</a:t>
            </a:fld>
            <a:endParaRPr lang="en-US" smtClean="0">
              <a:solidFill>
                <a:prstClr val="black"/>
              </a:solidFill>
            </a:endParaRPr>
          </a:p>
        </p:txBody>
      </p:sp>
      <p:sp>
        <p:nvSpPr>
          <p:cNvPr id="96259" name="Rectangle 2"/>
          <p:cNvSpPr>
            <a:spLocks noGrp="1" noRot="1" noChangeAspect="1" noChangeArrowheads="1" noTextEdit="1"/>
          </p:cNvSpPr>
          <p:nvPr>
            <p:ph type="sldImg"/>
          </p:nvPr>
        </p:nvSpPr>
        <p:spPr>
          <a:xfrm>
            <a:off x="1108075" y="696913"/>
            <a:ext cx="4646613" cy="3486150"/>
          </a:xfrm>
          <a:ln/>
        </p:spPr>
      </p:sp>
      <p:sp>
        <p:nvSpPr>
          <p:cNvPr id="96260" name="Rectangle 3"/>
          <p:cNvSpPr>
            <a:spLocks noGrp="1" noChangeArrowheads="1"/>
          </p:cNvSpPr>
          <p:nvPr>
            <p:ph type="body" idx="1"/>
          </p:nvPr>
        </p:nvSpPr>
        <p:spPr>
          <a:xfrm>
            <a:off x="915526" y="4415322"/>
            <a:ext cx="5026951" cy="4184605"/>
          </a:xfrm>
          <a:noFill/>
          <a:ln/>
        </p:spPr>
        <p:txBody>
          <a:bodyPr/>
          <a:lstStyle/>
          <a:p>
            <a:endParaRPr lang="en-US" altLang="en-US" smtClean="0"/>
          </a:p>
        </p:txBody>
      </p:sp>
    </p:spTree>
    <p:extLst>
      <p:ext uri="{BB962C8B-B14F-4D97-AF65-F5344CB8AC3E}">
        <p14:creationId xmlns:p14="http://schemas.microsoft.com/office/powerpoint/2010/main" val="29445352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142492A6-EFF1-4E2A-998F-84FD2CA942E6}" type="slidenum">
              <a:rPr lang="en-US" smtClean="0">
                <a:solidFill>
                  <a:prstClr val="black"/>
                </a:solidFill>
              </a:rPr>
              <a:pPr/>
              <a:t>131</a:t>
            </a:fld>
            <a:endParaRPr lang="en-US" smtClean="0">
              <a:solidFill>
                <a:prstClr val="black"/>
              </a:solidFill>
            </a:endParaRPr>
          </a:p>
        </p:txBody>
      </p:sp>
      <p:sp>
        <p:nvSpPr>
          <p:cNvPr id="97283" name="Rectangle 2"/>
          <p:cNvSpPr>
            <a:spLocks noGrp="1" noRot="1" noChangeAspect="1" noChangeArrowheads="1" noTextEdit="1"/>
          </p:cNvSpPr>
          <p:nvPr>
            <p:ph type="sldImg"/>
          </p:nvPr>
        </p:nvSpPr>
        <p:spPr>
          <a:xfrm>
            <a:off x="1108075" y="696913"/>
            <a:ext cx="4646613" cy="3486150"/>
          </a:xfrm>
          <a:ln/>
        </p:spPr>
      </p:sp>
      <p:sp>
        <p:nvSpPr>
          <p:cNvPr id="97284" name="Rectangle 3"/>
          <p:cNvSpPr>
            <a:spLocks noGrp="1" noChangeArrowheads="1"/>
          </p:cNvSpPr>
          <p:nvPr>
            <p:ph type="body" idx="1"/>
          </p:nvPr>
        </p:nvSpPr>
        <p:spPr>
          <a:xfrm>
            <a:off x="915526" y="4415322"/>
            <a:ext cx="5026951" cy="4184605"/>
          </a:xfrm>
          <a:noFill/>
          <a:ln/>
        </p:spPr>
        <p:txBody>
          <a:bodyPr/>
          <a:lstStyle/>
          <a:p>
            <a:endParaRPr lang="en-US" altLang="en-US" smtClean="0"/>
          </a:p>
        </p:txBody>
      </p:sp>
    </p:spTree>
    <p:extLst>
      <p:ext uri="{BB962C8B-B14F-4D97-AF65-F5344CB8AC3E}">
        <p14:creationId xmlns:p14="http://schemas.microsoft.com/office/powerpoint/2010/main" val="23362874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2F1AE11F-107B-4F62-BFA3-B83F9603BC3A}" type="slidenum">
              <a:rPr lang="en-US" smtClean="0">
                <a:solidFill>
                  <a:prstClr val="black"/>
                </a:solidFill>
              </a:rPr>
              <a:pPr/>
              <a:t>132</a:t>
            </a:fld>
            <a:endParaRPr lang="en-US" smtClean="0">
              <a:solidFill>
                <a:prstClr val="black"/>
              </a:solidFill>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1252066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0E39A2A3-24DF-45C3-A7E3-E5D274E39AA7}" type="slidenum">
              <a:rPr lang="en-US" smtClean="0">
                <a:solidFill>
                  <a:prstClr val="black"/>
                </a:solidFill>
              </a:rPr>
              <a:pPr/>
              <a:t>133</a:t>
            </a:fld>
            <a:endParaRPr lang="en-US" smtClean="0">
              <a:solidFill>
                <a:prstClr val="black"/>
              </a:solidFill>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4813311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42B10D5-8BDA-4A8A-AA84-AC93A1CB6608}" type="slidenum">
              <a:rPr lang="en-US" smtClean="0">
                <a:solidFill>
                  <a:prstClr val="black"/>
                </a:solidFill>
              </a:rPr>
              <a:pPr/>
              <a:t>134</a:t>
            </a:fld>
            <a:endParaRPr lang="en-US">
              <a:solidFill>
                <a:prstClr val="black"/>
              </a:solidFill>
            </a:endParaRPr>
          </a:p>
        </p:txBody>
      </p:sp>
    </p:spTree>
    <p:extLst>
      <p:ext uri="{BB962C8B-B14F-4D97-AF65-F5344CB8AC3E}">
        <p14:creationId xmlns:p14="http://schemas.microsoft.com/office/powerpoint/2010/main" val="23368735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6203E90B-F614-4BD9-82FB-DCBE47B09F83}" type="slidenum">
              <a:rPr lang="en-US" smtClean="0">
                <a:solidFill>
                  <a:prstClr val="black"/>
                </a:solidFill>
              </a:rPr>
              <a:pPr/>
              <a:t>135</a:t>
            </a:fld>
            <a:endParaRPr lang="en-US" smtClean="0">
              <a:solidFill>
                <a:prstClr val="black"/>
              </a:solidFill>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6487017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ln/>
        </p:spPr>
      </p:sp>
      <p:sp>
        <p:nvSpPr>
          <p:cNvPr id="101379" name="Notes Placeholder 2"/>
          <p:cNvSpPr>
            <a:spLocks noGrp="1"/>
          </p:cNvSpPr>
          <p:nvPr>
            <p:ph type="body" idx="1"/>
          </p:nvPr>
        </p:nvSpPr>
        <p:spPr>
          <a:noFill/>
          <a:ln/>
        </p:spPr>
        <p:txBody>
          <a:bodyPr/>
          <a:lstStyle/>
          <a:p>
            <a:endParaRPr lang="en-US" smtClean="0"/>
          </a:p>
        </p:txBody>
      </p:sp>
      <p:sp>
        <p:nvSpPr>
          <p:cNvPr id="101380" name="Slide Number Placeholder 3"/>
          <p:cNvSpPr>
            <a:spLocks noGrp="1"/>
          </p:cNvSpPr>
          <p:nvPr>
            <p:ph type="sldNum" sz="quarter" idx="5"/>
          </p:nvPr>
        </p:nvSpPr>
        <p:spPr>
          <a:noFill/>
        </p:spPr>
        <p:txBody>
          <a:bodyPr/>
          <a:lstStyle/>
          <a:p>
            <a:fld id="{A972E30A-C539-4349-B0E3-AA169C5257C7}" type="slidenum">
              <a:rPr lang="en-US" smtClean="0">
                <a:solidFill>
                  <a:prstClr val="black"/>
                </a:solidFill>
              </a:rPr>
              <a:pPr/>
              <a:t>136</a:t>
            </a:fld>
            <a:endParaRPr lang="en-US" smtClean="0">
              <a:solidFill>
                <a:prstClr val="black"/>
              </a:solidFill>
            </a:endParaRPr>
          </a:p>
        </p:txBody>
      </p:sp>
    </p:spTree>
    <p:extLst>
      <p:ext uri="{BB962C8B-B14F-4D97-AF65-F5344CB8AC3E}">
        <p14:creationId xmlns:p14="http://schemas.microsoft.com/office/powerpoint/2010/main" val="29891368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42B10D5-8BDA-4A8A-AA84-AC93A1CB6608}" type="slidenum">
              <a:rPr lang="en-US" smtClean="0">
                <a:solidFill>
                  <a:prstClr val="black"/>
                </a:solidFill>
              </a:rPr>
              <a:pPr/>
              <a:t>137</a:t>
            </a:fld>
            <a:endParaRPr lang="en-US">
              <a:solidFill>
                <a:prstClr val="black"/>
              </a:solidFill>
            </a:endParaRPr>
          </a:p>
        </p:txBody>
      </p:sp>
    </p:spTree>
    <p:extLst>
      <p:ext uri="{BB962C8B-B14F-4D97-AF65-F5344CB8AC3E}">
        <p14:creationId xmlns:p14="http://schemas.microsoft.com/office/powerpoint/2010/main" val="1615782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42B10D5-8BDA-4A8A-AA84-AC93A1CB6608}" type="slidenum">
              <a:rPr lang="en-US" smtClean="0">
                <a:solidFill>
                  <a:prstClr val="black"/>
                </a:solidFill>
              </a:rPr>
              <a:pPr/>
              <a:t>86</a:t>
            </a:fld>
            <a:endParaRPr lang="en-US">
              <a:solidFill>
                <a:prstClr val="black"/>
              </a:solidFill>
            </a:endParaRPr>
          </a:p>
        </p:txBody>
      </p:sp>
    </p:spTree>
    <p:extLst>
      <p:ext uri="{BB962C8B-B14F-4D97-AF65-F5344CB8AC3E}">
        <p14:creationId xmlns:p14="http://schemas.microsoft.com/office/powerpoint/2010/main" val="1752036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42B10D5-8BDA-4A8A-AA84-AC93A1CB6608}" type="slidenum">
              <a:rPr lang="en-US" smtClean="0">
                <a:solidFill>
                  <a:prstClr val="black"/>
                </a:solidFill>
              </a:rPr>
              <a:pPr/>
              <a:t>87</a:t>
            </a:fld>
            <a:endParaRPr lang="en-US">
              <a:solidFill>
                <a:prstClr val="black"/>
              </a:solidFill>
            </a:endParaRPr>
          </a:p>
        </p:txBody>
      </p:sp>
    </p:spTree>
    <p:extLst>
      <p:ext uri="{BB962C8B-B14F-4D97-AF65-F5344CB8AC3E}">
        <p14:creationId xmlns:p14="http://schemas.microsoft.com/office/powerpoint/2010/main" val="1503999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42B10D5-8BDA-4A8A-AA84-AC93A1CB6608}" type="slidenum">
              <a:rPr lang="en-US" smtClean="0">
                <a:solidFill>
                  <a:prstClr val="black"/>
                </a:solidFill>
              </a:rPr>
              <a:pPr/>
              <a:t>88</a:t>
            </a:fld>
            <a:endParaRPr lang="en-US">
              <a:solidFill>
                <a:prstClr val="black"/>
              </a:solidFill>
            </a:endParaRPr>
          </a:p>
        </p:txBody>
      </p:sp>
    </p:spTree>
    <p:extLst>
      <p:ext uri="{BB962C8B-B14F-4D97-AF65-F5344CB8AC3E}">
        <p14:creationId xmlns:p14="http://schemas.microsoft.com/office/powerpoint/2010/main" val="36758549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42B10D5-8BDA-4A8A-AA84-AC93A1CB6608}" type="slidenum">
              <a:rPr lang="en-US" smtClean="0">
                <a:solidFill>
                  <a:prstClr val="black"/>
                </a:solidFill>
              </a:rPr>
              <a:pPr/>
              <a:t>89</a:t>
            </a:fld>
            <a:endParaRPr lang="en-US">
              <a:solidFill>
                <a:prstClr val="black"/>
              </a:solidFill>
            </a:endParaRPr>
          </a:p>
        </p:txBody>
      </p:sp>
    </p:spTree>
    <p:extLst>
      <p:ext uri="{BB962C8B-B14F-4D97-AF65-F5344CB8AC3E}">
        <p14:creationId xmlns:p14="http://schemas.microsoft.com/office/powerpoint/2010/main" val="1993441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0420057-FF33-476C-B04A-805C7F13369E}" type="datetime1">
              <a:rPr lang="en-US" smtClean="0"/>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9A3BB2-F952-40F9-A25A-7A78BAB3C051}" type="slidenum">
              <a:rPr lang="en-US" smtClean="0"/>
              <a:t>‹#›</a:t>
            </a:fld>
            <a:endParaRPr lang="en-US"/>
          </a:p>
        </p:txBody>
      </p:sp>
    </p:spTree>
    <p:extLst>
      <p:ext uri="{BB962C8B-B14F-4D97-AF65-F5344CB8AC3E}">
        <p14:creationId xmlns:p14="http://schemas.microsoft.com/office/powerpoint/2010/main" val="448680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486D09A-EE73-460F-B774-19C9409D6A96}" type="datetime1">
              <a:rPr lang="en-US" smtClean="0"/>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9A3BB2-F952-40F9-A25A-7A78BAB3C051}" type="slidenum">
              <a:rPr lang="en-US" smtClean="0"/>
              <a:t>‹#›</a:t>
            </a:fld>
            <a:endParaRPr lang="en-US"/>
          </a:p>
        </p:txBody>
      </p:sp>
    </p:spTree>
    <p:extLst>
      <p:ext uri="{BB962C8B-B14F-4D97-AF65-F5344CB8AC3E}">
        <p14:creationId xmlns:p14="http://schemas.microsoft.com/office/powerpoint/2010/main" val="4125818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B6EB29-3338-4698-9BA6-D1CD61756883}" type="datetime1">
              <a:rPr lang="en-US" smtClean="0"/>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9A3BB2-F952-40F9-A25A-7A78BAB3C051}" type="slidenum">
              <a:rPr lang="en-US" smtClean="0"/>
              <a:t>‹#›</a:t>
            </a:fld>
            <a:endParaRPr lang="en-US"/>
          </a:p>
        </p:txBody>
      </p:sp>
    </p:spTree>
    <p:extLst>
      <p:ext uri="{BB962C8B-B14F-4D97-AF65-F5344CB8AC3E}">
        <p14:creationId xmlns:p14="http://schemas.microsoft.com/office/powerpoint/2010/main" val="15011012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14BB143-6CA3-4539-A3E1-0BED739DE314}" type="datetime1">
              <a:rPr lang="en-US" smtClean="0">
                <a:solidFill>
                  <a:prstClr val="black">
                    <a:tint val="75000"/>
                  </a:prstClr>
                </a:solidFill>
              </a:rPr>
              <a:t>1/22/2021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3501F9E-DD97-4C64-9E33-AE28349A8AE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809731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EE7E8B-BB37-48FD-8101-8AF3269A92CB}" type="datetime1">
              <a:rPr lang="en-US" smtClean="0">
                <a:solidFill>
                  <a:prstClr val="black">
                    <a:tint val="75000"/>
                  </a:prstClr>
                </a:solidFill>
              </a:rPr>
              <a:t>1/22/2021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3501F9E-DD97-4C64-9E33-AE28349A8AE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080201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4EC6534-ABA5-4843-B60D-989D22A8CA2C}" type="datetime1">
              <a:rPr lang="en-US" smtClean="0">
                <a:solidFill>
                  <a:prstClr val="black">
                    <a:tint val="75000"/>
                  </a:prstClr>
                </a:solidFill>
              </a:rPr>
              <a:t>1/22/2021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3501F9E-DD97-4C64-9E33-AE28349A8AE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412814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525D804-FC35-4402-AED7-8556B92218C4}" type="datetime1">
              <a:rPr lang="en-US" smtClean="0">
                <a:solidFill>
                  <a:prstClr val="black">
                    <a:tint val="75000"/>
                  </a:prstClr>
                </a:solidFill>
              </a:rPr>
              <a:t>1/22/2021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3501F9E-DD97-4C64-9E33-AE28349A8AE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797617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246E53A-B957-4267-9F52-08D5966A968B}" type="datetime1">
              <a:rPr lang="en-US" smtClean="0">
                <a:solidFill>
                  <a:prstClr val="black">
                    <a:tint val="75000"/>
                  </a:prstClr>
                </a:solidFill>
              </a:rPr>
              <a:t>1/22/2021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3501F9E-DD97-4C64-9E33-AE28349A8AE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330164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E8F43A3-B7AB-43BB-BF91-F826154883EB}" type="datetime1">
              <a:rPr lang="en-US" smtClean="0">
                <a:solidFill>
                  <a:prstClr val="black">
                    <a:tint val="75000"/>
                  </a:prstClr>
                </a:solidFill>
              </a:rPr>
              <a:t>1/22/2021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3501F9E-DD97-4C64-9E33-AE28349A8AE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441643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B98E0C-432B-49C8-8D2E-D4DCCFED5BF3}" type="datetime1">
              <a:rPr lang="en-US" smtClean="0">
                <a:solidFill>
                  <a:prstClr val="black">
                    <a:tint val="75000"/>
                  </a:prstClr>
                </a:solidFill>
              </a:rPr>
              <a:t>1/22/2021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3501F9E-DD97-4C64-9E33-AE28349A8AE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631755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2B66A0-2E7E-4132-BFF0-7E5227112F85}" type="datetime1">
              <a:rPr lang="en-US" smtClean="0">
                <a:solidFill>
                  <a:prstClr val="black">
                    <a:tint val="75000"/>
                  </a:prstClr>
                </a:solidFill>
              </a:rPr>
              <a:t>1/22/2021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3501F9E-DD97-4C64-9E33-AE28349A8AE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70680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BBB888B-78B8-4D16-8053-B4C858AB50BA}" type="datetime1">
              <a:rPr lang="en-US" smtClean="0"/>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9A3BB2-F952-40F9-A25A-7A78BAB3C051}" type="slidenum">
              <a:rPr lang="en-US" smtClean="0"/>
              <a:t>‹#›</a:t>
            </a:fld>
            <a:endParaRPr lang="en-US"/>
          </a:p>
        </p:txBody>
      </p:sp>
    </p:spTree>
    <p:extLst>
      <p:ext uri="{BB962C8B-B14F-4D97-AF65-F5344CB8AC3E}">
        <p14:creationId xmlns:p14="http://schemas.microsoft.com/office/powerpoint/2010/main" val="23632208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21B345E-AF46-4EFD-88F0-819E4F77C7A3}" type="datetime1">
              <a:rPr lang="en-US" smtClean="0">
                <a:solidFill>
                  <a:prstClr val="black">
                    <a:tint val="75000"/>
                  </a:prstClr>
                </a:solidFill>
              </a:rPr>
              <a:t>1/22/2021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3501F9E-DD97-4C64-9E33-AE28349A8AE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193521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25A14A-D8CC-412F-AEB8-77870548C411}" type="datetime1">
              <a:rPr lang="en-US" smtClean="0">
                <a:solidFill>
                  <a:prstClr val="black">
                    <a:tint val="75000"/>
                  </a:prstClr>
                </a:solidFill>
              </a:rPr>
              <a:t>1/22/2021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3501F9E-DD97-4C64-9E33-AE28349A8AE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66470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0D6EC6E-5245-4259-9374-EA801B857675}" type="datetime1">
              <a:rPr lang="en-US" smtClean="0">
                <a:solidFill>
                  <a:prstClr val="black">
                    <a:tint val="75000"/>
                  </a:prstClr>
                </a:solidFill>
              </a:rPr>
              <a:t>1/22/2021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3501F9E-DD97-4C64-9E33-AE28349A8AE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777787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0"/>
            <a:ext cx="7924800" cy="9144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905000"/>
            <a:ext cx="3770313" cy="4181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760913" y="1905000"/>
            <a:ext cx="3770312" cy="20145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760913" y="4071938"/>
            <a:ext cx="3770312" cy="20145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ftr" sz="quarter" idx="10"/>
          </p:nvPr>
        </p:nvSpPr>
        <p:spPr>
          <a:xfrm>
            <a:off x="5791200" y="6248400"/>
            <a:ext cx="2897188" cy="474663"/>
          </a:xfrm>
          <a:prstGeom prst="rect">
            <a:avLst/>
          </a:prstGeom>
        </p:spPr>
        <p:txBody>
          <a:bodyPr/>
          <a:lstStyle>
            <a:lvl1pPr>
              <a:defRPr/>
            </a:lvl1pPr>
          </a:lstStyle>
          <a:p>
            <a:pPr>
              <a:defRPr/>
            </a:pPr>
            <a:endParaRPr lang="en-US">
              <a:solidFill>
                <a:prstClr val="black">
                  <a:tint val="75000"/>
                </a:prstClr>
              </a:solidFill>
            </a:endParaRPr>
          </a:p>
        </p:txBody>
      </p:sp>
    </p:spTree>
    <p:extLst>
      <p:ext uri="{BB962C8B-B14F-4D97-AF65-F5344CB8AC3E}">
        <p14:creationId xmlns:p14="http://schemas.microsoft.com/office/powerpoint/2010/main" val="591976307"/>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25136E0-8D4F-4A29-9246-99B986266542}" type="datetime1">
              <a:rPr lang="en-US" smtClean="0"/>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9A3BB2-F952-40F9-A25A-7A78BAB3C051}" type="slidenum">
              <a:rPr lang="en-US" smtClean="0"/>
              <a:t>‹#›</a:t>
            </a:fld>
            <a:endParaRPr lang="en-US"/>
          </a:p>
        </p:txBody>
      </p:sp>
    </p:spTree>
    <p:extLst>
      <p:ext uri="{BB962C8B-B14F-4D97-AF65-F5344CB8AC3E}">
        <p14:creationId xmlns:p14="http://schemas.microsoft.com/office/powerpoint/2010/main" val="973743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42885C8-0B8C-4F40-BEF5-8C351BBE2DDF}" type="datetime1">
              <a:rPr lang="en-US" smtClean="0"/>
              <a:t>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9A3BB2-F952-40F9-A25A-7A78BAB3C051}" type="slidenum">
              <a:rPr lang="en-US" smtClean="0"/>
              <a:t>‹#›</a:t>
            </a:fld>
            <a:endParaRPr lang="en-US"/>
          </a:p>
        </p:txBody>
      </p:sp>
    </p:spTree>
    <p:extLst>
      <p:ext uri="{BB962C8B-B14F-4D97-AF65-F5344CB8AC3E}">
        <p14:creationId xmlns:p14="http://schemas.microsoft.com/office/powerpoint/2010/main" val="1114183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C945286-2C39-4EFF-9822-6840B0B0F6E9}" type="datetime1">
              <a:rPr lang="en-US" smtClean="0"/>
              <a:t>1/22/2021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9A3BB2-F952-40F9-A25A-7A78BAB3C051}" type="slidenum">
              <a:rPr lang="en-US" smtClean="0"/>
              <a:t>‹#›</a:t>
            </a:fld>
            <a:endParaRPr lang="en-US"/>
          </a:p>
        </p:txBody>
      </p:sp>
    </p:spTree>
    <p:extLst>
      <p:ext uri="{BB962C8B-B14F-4D97-AF65-F5344CB8AC3E}">
        <p14:creationId xmlns:p14="http://schemas.microsoft.com/office/powerpoint/2010/main" val="2974059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17EB890-497A-4DFE-A85D-CDDCBB64614A}" type="datetime1">
              <a:rPr lang="en-US" smtClean="0"/>
              <a:t>1/22/2021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9A3BB2-F952-40F9-A25A-7A78BAB3C051}" type="slidenum">
              <a:rPr lang="en-US" smtClean="0"/>
              <a:t>‹#›</a:t>
            </a:fld>
            <a:endParaRPr lang="en-US"/>
          </a:p>
        </p:txBody>
      </p:sp>
    </p:spTree>
    <p:extLst>
      <p:ext uri="{BB962C8B-B14F-4D97-AF65-F5344CB8AC3E}">
        <p14:creationId xmlns:p14="http://schemas.microsoft.com/office/powerpoint/2010/main" val="568317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84979E-184B-45D5-B8C9-EF0561853C88}" type="datetime1">
              <a:rPr lang="en-US" smtClean="0"/>
              <a:t>1/22/2021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9A3BB2-F952-40F9-A25A-7A78BAB3C051}" type="slidenum">
              <a:rPr lang="en-US" smtClean="0"/>
              <a:t>‹#›</a:t>
            </a:fld>
            <a:endParaRPr lang="en-US"/>
          </a:p>
        </p:txBody>
      </p:sp>
    </p:spTree>
    <p:extLst>
      <p:ext uri="{BB962C8B-B14F-4D97-AF65-F5344CB8AC3E}">
        <p14:creationId xmlns:p14="http://schemas.microsoft.com/office/powerpoint/2010/main" val="890655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A296854-2CE5-478A-9ACF-E84DB71B3CB0}" type="datetime1">
              <a:rPr lang="en-US" smtClean="0"/>
              <a:t>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9A3BB2-F952-40F9-A25A-7A78BAB3C051}" type="slidenum">
              <a:rPr lang="en-US" smtClean="0"/>
              <a:t>‹#›</a:t>
            </a:fld>
            <a:endParaRPr lang="en-US"/>
          </a:p>
        </p:txBody>
      </p:sp>
    </p:spTree>
    <p:extLst>
      <p:ext uri="{BB962C8B-B14F-4D97-AF65-F5344CB8AC3E}">
        <p14:creationId xmlns:p14="http://schemas.microsoft.com/office/powerpoint/2010/main" val="3155172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D3654C-EDEE-4891-B0F9-AF7ABD1BF54B}" type="datetime1">
              <a:rPr lang="en-US" smtClean="0"/>
              <a:t>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9A3BB2-F952-40F9-A25A-7A78BAB3C051}" type="slidenum">
              <a:rPr lang="en-US" smtClean="0"/>
              <a:t>‹#›</a:t>
            </a:fld>
            <a:endParaRPr lang="en-US"/>
          </a:p>
        </p:txBody>
      </p:sp>
    </p:spTree>
    <p:extLst>
      <p:ext uri="{BB962C8B-B14F-4D97-AF65-F5344CB8AC3E}">
        <p14:creationId xmlns:p14="http://schemas.microsoft.com/office/powerpoint/2010/main" val="33188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B4C5F4-F869-46FB-8448-A81EE194E90A}" type="datetime1">
              <a:rPr lang="en-US" smtClean="0"/>
              <a:t>1/22/2021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9A3BB2-F952-40F9-A25A-7A78BAB3C051}" type="slidenum">
              <a:rPr lang="en-US" smtClean="0"/>
              <a:t>‹#›</a:t>
            </a:fld>
            <a:endParaRPr lang="en-US"/>
          </a:p>
        </p:txBody>
      </p:sp>
    </p:spTree>
    <p:extLst>
      <p:ext uri="{BB962C8B-B14F-4D97-AF65-F5344CB8AC3E}">
        <p14:creationId xmlns:p14="http://schemas.microsoft.com/office/powerpoint/2010/main" val="3047184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880648-2D79-46CC-9BB3-A45924693307}" type="datetime1">
              <a:rPr lang="en-US" smtClean="0">
                <a:solidFill>
                  <a:prstClr val="black">
                    <a:tint val="75000"/>
                  </a:prstClr>
                </a:solidFill>
              </a:rPr>
              <a:t>1/22/2021</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501F9E-DD97-4C64-9E33-AE28349A8AE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541890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investopedia.com/terms/a/assign.asp"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8.xml"/><Relationship Id="rId1" Type="http://schemas.openxmlformats.org/officeDocument/2006/relationships/vmlDrawing" Target="../drawings/vmlDrawing1.vml"/><Relationship Id="rId5" Type="http://schemas.openxmlformats.org/officeDocument/2006/relationships/image" Target="../media/image81.wmf"/><Relationship Id="rId4" Type="http://schemas.openxmlformats.org/officeDocument/2006/relationships/oleObject" Target="../embeddings/oleObject1.bin"/></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111.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1.xml"/><Relationship Id="rId1" Type="http://schemas.openxmlformats.org/officeDocument/2006/relationships/slideLayout" Target="../slideLayouts/slideLayout18.xml"/><Relationship Id="rId6" Type="http://schemas.openxmlformats.org/officeDocument/2006/relationships/image" Target="../media/image88.png"/><Relationship Id="rId5" Type="http://schemas.openxmlformats.org/officeDocument/2006/relationships/image" Target="../media/image87.jpeg"/><Relationship Id="rId4" Type="http://schemas.openxmlformats.org/officeDocument/2006/relationships/image" Target="../media/image86.jpeg"/></Relationships>
</file>

<file path=ppt/slides/_rels/slide112.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2.xml"/><Relationship Id="rId1" Type="http://schemas.openxmlformats.org/officeDocument/2006/relationships/slideLayout" Target="../slideLayouts/slideLayout17.xml"/><Relationship Id="rId5" Type="http://schemas.openxmlformats.org/officeDocument/2006/relationships/image" Target="../media/image90.jpeg"/><Relationship Id="rId4" Type="http://schemas.openxmlformats.org/officeDocument/2006/relationships/image" Target="../media/image89.png"/></Relationships>
</file>

<file path=ppt/slides/_rels/slide113.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3.xml"/><Relationship Id="rId1" Type="http://schemas.openxmlformats.org/officeDocument/2006/relationships/slideLayout" Target="../slideLayouts/slideLayout18.xml"/><Relationship Id="rId5" Type="http://schemas.openxmlformats.org/officeDocument/2006/relationships/image" Target="../media/image91.wmf"/><Relationship Id="rId4" Type="http://schemas.openxmlformats.org/officeDocument/2006/relationships/image" Target="../media/image86.jpeg"/></Relationships>
</file>

<file path=ppt/slides/_rels/slide114.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4.xml"/><Relationship Id="rId1" Type="http://schemas.openxmlformats.org/officeDocument/2006/relationships/slideLayout" Target="../slideLayouts/slideLayout17.xml"/><Relationship Id="rId4" Type="http://schemas.openxmlformats.org/officeDocument/2006/relationships/image" Target="../media/image92.jpeg"/></Relationships>
</file>

<file path=ppt/slides/_rels/slide11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5.xml"/><Relationship Id="rId1" Type="http://schemas.openxmlformats.org/officeDocument/2006/relationships/slideLayout" Target="../slideLayouts/slideLayout17.xml"/><Relationship Id="rId4" Type="http://schemas.openxmlformats.org/officeDocument/2006/relationships/image" Target="../media/image93.jpeg"/></Relationships>
</file>

<file path=ppt/slides/_rels/slide1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6.xml"/><Relationship Id="rId1" Type="http://schemas.openxmlformats.org/officeDocument/2006/relationships/slideLayout" Target="../slideLayouts/slideLayout23.xml"/><Relationship Id="rId4" Type="http://schemas.openxmlformats.org/officeDocument/2006/relationships/image" Target="../media/image95.png"/></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97.emf"/><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oleObject" Target="../embeddings/Microsoft_Excel_97-2003_Worksheet1.xls"/><Relationship Id="rId5" Type="http://schemas.openxmlformats.org/officeDocument/2006/relationships/image" Target="../media/image96.wmf"/><Relationship Id="rId4" Type="http://schemas.openxmlformats.org/officeDocument/2006/relationships/oleObject" Target="../embeddings/oleObject2.bin"/></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98.wmf"/><Relationship Id="rId2" Type="http://schemas.openxmlformats.org/officeDocument/2006/relationships/slideLayout" Target="../slideLayouts/slideLayout17.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image" Target="../media/image85.jpeg"/><Relationship Id="rId4" Type="http://schemas.openxmlformats.org/officeDocument/2006/relationships/image" Target="../media/image99.jpeg"/></Relationships>
</file>

<file path=ppt/slides/_rels/slide119.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9.xml"/><Relationship Id="rId1" Type="http://schemas.openxmlformats.org/officeDocument/2006/relationships/slideLayout" Target="../slideLayouts/slideLayout17.xml"/><Relationship Id="rId5" Type="http://schemas.openxmlformats.org/officeDocument/2006/relationships/image" Target="../media/image100.jpeg"/><Relationship Id="rId4" Type="http://schemas.openxmlformats.org/officeDocument/2006/relationships/image" Target="../media/image90.jpeg"/></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40.xml"/><Relationship Id="rId1" Type="http://schemas.openxmlformats.org/officeDocument/2006/relationships/slideLayout" Target="../slideLayouts/slideLayout17.xml"/><Relationship Id="rId6" Type="http://schemas.openxmlformats.org/officeDocument/2006/relationships/image" Target="../media/image93.jpeg"/><Relationship Id="rId5" Type="http://schemas.openxmlformats.org/officeDocument/2006/relationships/image" Target="../media/image100.jpeg"/><Relationship Id="rId4" Type="http://schemas.openxmlformats.org/officeDocument/2006/relationships/image" Target="../media/image92.jpeg"/></Relationships>
</file>

<file path=ppt/slides/_rels/slide121.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122.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12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43.xml"/><Relationship Id="rId1" Type="http://schemas.openxmlformats.org/officeDocument/2006/relationships/slideLayout" Target="../slideLayouts/slideLayout17.xml"/><Relationship Id="rId5" Type="http://schemas.openxmlformats.org/officeDocument/2006/relationships/image" Target="../media/image90.jpeg"/><Relationship Id="rId4" Type="http://schemas.openxmlformats.org/officeDocument/2006/relationships/image" Target="../media/image92.jpeg"/></Relationships>
</file>

<file path=ppt/slides/_rels/slide124.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44.xml"/><Relationship Id="rId1" Type="http://schemas.openxmlformats.org/officeDocument/2006/relationships/slideLayout" Target="../slideLayouts/slideLayout17.xml"/><Relationship Id="rId4" Type="http://schemas.openxmlformats.org/officeDocument/2006/relationships/image" Target="../media/image92.jpeg"/></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45.xml"/><Relationship Id="rId7" Type="http://schemas.openxmlformats.org/officeDocument/2006/relationships/image" Target="../media/image85.jpeg"/><Relationship Id="rId2" Type="http://schemas.openxmlformats.org/officeDocument/2006/relationships/slideLayout" Target="../slideLayouts/slideLayout17.xml"/><Relationship Id="rId1" Type="http://schemas.openxmlformats.org/officeDocument/2006/relationships/vmlDrawing" Target="../drawings/vmlDrawing4.vml"/><Relationship Id="rId6" Type="http://schemas.openxmlformats.org/officeDocument/2006/relationships/image" Target="../media/image101.wmf"/><Relationship Id="rId5" Type="http://schemas.openxmlformats.org/officeDocument/2006/relationships/oleObject" Target="../embeddings/oleObject4.bin"/><Relationship Id="rId4" Type="http://schemas.openxmlformats.org/officeDocument/2006/relationships/image" Target="../media/image92.jpe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47.xml"/><Relationship Id="rId1" Type="http://schemas.openxmlformats.org/officeDocument/2006/relationships/slideLayout" Target="../slideLayouts/slideLayout17.xml"/><Relationship Id="rId4" Type="http://schemas.openxmlformats.org/officeDocument/2006/relationships/image" Target="../media/image102.jpeg"/></Relationships>
</file>

<file path=ppt/slides/_rels/slide128.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48.xml"/><Relationship Id="rId1" Type="http://schemas.openxmlformats.org/officeDocument/2006/relationships/slideLayout" Target="../slideLayouts/slideLayout17.xml"/><Relationship Id="rId4" Type="http://schemas.openxmlformats.org/officeDocument/2006/relationships/image" Target="../media/image103.jpeg"/></Relationships>
</file>

<file path=ppt/slides/_rels/slide129.xml.rels><?xml version="1.0" encoding="UTF-8" standalone="yes"?>
<Relationships xmlns="http://schemas.openxmlformats.org/package/2006/relationships"><Relationship Id="rId8" Type="http://schemas.openxmlformats.org/officeDocument/2006/relationships/image" Target="../media/image105.wmf"/><Relationship Id="rId3" Type="http://schemas.openxmlformats.org/officeDocument/2006/relationships/notesSlide" Target="../notesSlides/notesSlide49.xml"/><Relationship Id="rId7" Type="http://schemas.openxmlformats.org/officeDocument/2006/relationships/oleObject" Target="../embeddings/oleObject6.bin"/><Relationship Id="rId2" Type="http://schemas.openxmlformats.org/officeDocument/2006/relationships/slideLayout" Target="../slideLayouts/slideLayout17.xml"/><Relationship Id="rId1" Type="http://schemas.openxmlformats.org/officeDocument/2006/relationships/vmlDrawing" Target="../drawings/vmlDrawing5.vml"/><Relationship Id="rId6" Type="http://schemas.openxmlformats.org/officeDocument/2006/relationships/image" Target="../media/image104.wmf"/><Relationship Id="rId5" Type="http://schemas.openxmlformats.org/officeDocument/2006/relationships/oleObject" Target="../embeddings/oleObject5.bin"/><Relationship Id="rId4" Type="http://schemas.openxmlformats.org/officeDocument/2006/relationships/image" Target="../media/image85.jpeg"/></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8" Type="http://schemas.openxmlformats.org/officeDocument/2006/relationships/image" Target="../media/image107.wmf"/><Relationship Id="rId3" Type="http://schemas.openxmlformats.org/officeDocument/2006/relationships/notesSlide" Target="../notesSlides/notesSlide50.xml"/><Relationship Id="rId7" Type="http://schemas.openxmlformats.org/officeDocument/2006/relationships/oleObject" Target="../embeddings/oleObject8.bin"/><Relationship Id="rId2" Type="http://schemas.openxmlformats.org/officeDocument/2006/relationships/slideLayout" Target="../slideLayouts/slideLayout17.xml"/><Relationship Id="rId1" Type="http://schemas.openxmlformats.org/officeDocument/2006/relationships/vmlDrawing" Target="../drawings/vmlDrawing6.vml"/><Relationship Id="rId6" Type="http://schemas.openxmlformats.org/officeDocument/2006/relationships/image" Target="../media/image106.wmf"/><Relationship Id="rId5" Type="http://schemas.openxmlformats.org/officeDocument/2006/relationships/oleObject" Target="../embeddings/oleObject7.bin"/><Relationship Id="rId4" Type="http://schemas.openxmlformats.org/officeDocument/2006/relationships/image" Target="../media/image85.jpeg"/></Relationships>
</file>

<file path=ppt/slides/_rels/slide131.xml.rels><?xml version="1.0" encoding="UTF-8" standalone="yes"?>
<Relationships xmlns="http://schemas.openxmlformats.org/package/2006/relationships"><Relationship Id="rId8" Type="http://schemas.openxmlformats.org/officeDocument/2006/relationships/image" Target="../media/image109.wmf"/><Relationship Id="rId3" Type="http://schemas.openxmlformats.org/officeDocument/2006/relationships/notesSlide" Target="../notesSlides/notesSlide51.xml"/><Relationship Id="rId7" Type="http://schemas.openxmlformats.org/officeDocument/2006/relationships/oleObject" Target="../embeddings/oleObject10.bin"/><Relationship Id="rId12" Type="http://schemas.openxmlformats.org/officeDocument/2006/relationships/image" Target="../media/image111.wmf"/><Relationship Id="rId2" Type="http://schemas.openxmlformats.org/officeDocument/2006/relationships/slideLayout" Target="../slideLayouts/slideLayout17.xml"/><Relationship Id="rId1" Type="http://schemas.openxmlformats.org/officeDocument/2006/relationships/vmlDrawing" Target="../drawings/vmlDrawing7.vml"/><Relationship Id="rId6" Type="http://schemas.openxmlformats.org/officeDocument/2006/relationships/image" Target="../media/image108.wmf"/><Relationship Id="rId11" Type="http://schemas.openxmlformats.org/officeDocument/2006/relationships/oleObject" Target="../embeddings/oleObject12.bin"/><Relationship Id="rId5" Type="http://schemas.openxmlformats.org/officeDocument/2006/relationships/oleObject" Target="../embeddings/oleObject9.bin"/><Relationship Id="rId10" Type="http://schemas.openxmlformats.org/officeDocument/2006/relationships/image" Target="../media/image110.wmf"/><Relationship Id="rId4" Type="http://schemas.openxmlformats.org/officeDocument/2006/relationships/image" Target="../media/image85.jpeg"/><Relationship Id="rId9" Type="http://schemas.openxmlformats.org/officeDocument/2006/relationships/oleObject" Target="../embeddings/oleObject11.bin"/></Relationships>
</file>

<file path=ppt/slides/_rels/slide132.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13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8" Type="http://schemas.openxmlformats.org/officeDocument/2006/relationships/image" Target="../media/image113.wmf"/><Relationship Id="rId3" Type="http://schemas.openxmlformats.org/officeDocument/2006/relationships/notesSlide" Target="../notesSlides/notesSlide55.xml"/><Relationship Id="rId7" Type="http://schemas.openxmlformats.org/officeDocument/2006/relationships/oleObject" Target="../embeddings/oleObject14.bin"/><Relationship Id="rId12" Type="http://schemas.openxmlformats.org/officeDocument/2006/relationships/image" Target="../media/image115.wmf"/><Relationship Id="rId2" Type="http://schemas.openxmlformats.org/officeDocument/2006/relationships/slideLayout" Target="../slideLayouts/slideLayout17.xml"/><Relationship Id="rId1" Type="http://schemas.openxmlformats.org/officeDocument/2006/relationships/vmlDrawing" Target="../drawings/vmlDrawing8.vml"/><Relationship Id="rId6" Type="http://schemas.openxmlformats.org/officeDocument/2006/relationships/image" Target="../media/image112.wmf"/><Relationship Id="rId11" Type="http://schemas.openxmlformats.org/officeDocument/2006/relationships/oleObject" Target="../embeddings/oleObject16.bin"/><Relationship Id="rId5" Type="http://schemas.openxmlformats.org/officeDocument/2006/relationships/oleObject" Target="../embeddings/oleObject13.bin"/><Relationship Id="rId10" Type="http://schemas.openxmlformats.org/officeDocument/2006/relationships/image" Target="../media/image114.wmf"/><Relationship Id="rId4" Type="http://schemas.openxmlformats.org/officeDocument/2006/relationships/image" Target="../media/image85.jpeg"/><Relationship Id="rId9" Type="http://schemas.openxmlformats.org/officeDocument/2006/relationships/oleObject" Target="../embeddings/oleObject15.bin"/></Relationships>
</file>

<file path=ppt/slides/_rels/slide136.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57.xml"/><Relationship Id="rId1" Type="http://schemas.openxmlformats.org/officeDocument/2006/relationships/slideLayout" Target="../slideLayouts/slideLayout18.xml"/><Relationship Id="rId4" Type="http://schemas.openxmlformats.org/officeDocument/2006/relationships/image" Target="../media/image117.jpeg"/></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gi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1.gi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0.em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1.gif"/><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1.gif"/><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748" y="-31955"/>
            <a:ext cx="9067800" cy="6555641"/>
          </a:xfrm>
          <a:prstGeom prst="rect">
            <a:avLst/>
          </a:prstGeom>
        </p:spPr>
        <p:txBody>
          <a:bodyPr wrap="square">
            <a:spAutoFit/>
          </a:bodyPr>
          <a:lstStyle/>
          <a:p>
            <a:pPr algn="ctr">
              <a:lnSpc>
                <a:spcPct val="150000"/>
              </a:lnSpc>
              <a:tabLst>
                <a:tab pos="914400" algn="l"/>
              </a:tabLst>
            </a:pPr>
            <a:r>
              <a:rPr lang="en-US" sz="2800" b="1" dirty="0" smtClean="0">
                <a:solidFill>
                  <a:srgbClr val="FF0000"/>
                </a:solidFill>
                <a:effectLst/>
                <a:latin typeface="Times New Roman" pitchFamily="18" charset="0"/>
                <a:ea typeface="Calibri"/>
                <a:cs typeface="Times New Roman" pitchFamily="18" charset="0"/>
              </a:rPr>
              <a:t>Chapter -5</a:t>
            </a:r>
            <a:endParaRPr lang="en-US" sz="2800" dirty="0">
              <a:solidFill>
                <a:srgbClr val="FF0000"/>
              </a:solidFill>
              <a:latin typeface="Times New Roman" pitchFamily="18" charset="0"/>
              <a:ea typeface="Calibri"/>
              <a:cs typeface="Times New Roman" pitchFamily="18" charset="0"/>
            </a:endParaRPr>
          </a:p>
          <a:p>
            <a:pPr marL="457200" marR="0" algn="just">
              <a:lnSpc>
                <a:spcPct val="150000"/>
              </a:lnSpc>
              <a:spcBef>
                <a:spcPts val="0"/>
              </a:spcBef>
              <a:spcAft>
                <a:spcPts val="0"/>
              </a:spcAft>
              <a:tabLst>
                <a:tab pos="914400" algn="l"/>
              </a:tabLst>
            </a:pPr>
            <a:r>
              <a:rPr lang="en-US" sz="2800" b="1" dirty="0" smtClean="0">
                <a:solidFill>
                  <a:srgbClr val="000000"/>
                </a:solidFill>
                <a:effectLst/>
                <a:latin typeface="Times New Roman" pitchFamily="18" charset="0"/>
                <a:ea typeface="Calibri"/>
                <a:cs typeface="Times New Roman" pitchFamily="18" charset="0"/>
              </a:rPr>
              <a:t>One Dimensional Random Variable</a:t>
            </a:r>
            <a:endParaRPr lang="en-US" sz="2800" dirty="0">
              <a:latin typeface="Times New Roman" pitchFamily="18" charset="0"/>
              <a:ea typeface="Calibri"/>
              <a:cs typeface="Times New Roman" pitchFamily="18" charset="0"/>
            </a:endParaRPr>
          </a:p>
          <a:p>
            <a:pPr marL="228600" marR="0" algn="just">
              <a:lnSpc>
                <a:spcPct val="150000"/>
              </a:lnSpc>
              <a:spcBef>
                <a:spcPts val="0"/>
              </a:spcBef>
              <a:spcAft>
                <a:spcPts val="0"/>
              </a:spcAft>
            </a:pPr>
            <a:r>
              <a:rPr lang="en-US" sz="2800" b="1" u="sng" dirty="0" smtClean="0">
                <a:effectLst/>
                <a:latin typeface="Times New Roman" pitchFamily="18" charset="0"/>
                <a:ea typeface="Calibri"/>
                <a:cs typeface="Times New Roman" pitchFamily="18" charset="0"/>
              </a:rPr>
              <a:t>Definitions of</a:t>
            </a:r>
            <a:r>
              <a:rPr lang="en-US" sz="2800" b="1" dirty="0" smtClean="0">
                <a:effectLst/>
                <a:latin typeface="Times New Roman" pitchFamily="18" charset="0"/>
                <a:ea typeface="Calibri"/>
                <a:cs typeface="Times New Roman" pitchFamily="18" charset="0"/>
              </a:rPr>
              <a:t> Random variable</a:t>
            </a:r>
            <a:endParaRPr lang="en-US" sz="2800" dirty="0">
              <a:latin typeface="Times New Roman" pitchFamily="18" charset="0"/>
              <a:ea typeface="Calibri"/>
              <a:cs typeface="Times New Roman" pitchFamily="18" charset="0"/>
            </a:endParaRPr>
          </a:p>
          <a:p>
            <a:pPr marL="685800" lvl="1" indent="-228600" algn="just">
              <a:lnSpc>
                <a:spcPct val="150000"/>
              </a:lnSpc>
              <a:buFont typeface="Symbol"/>
              <a:buChar char=""/>
            </a:pPr>
            <a:r>
              <a:rPr lang="en-US" sz="2800" dirty="0" smtClean="0">
                <a:solidFill>
                  <a:srgbClr val="000000"/>
                </a:solidFill>
                <a:effectLst/>
                <a:latin typeface="Times New Roman" pitchFamily="18" charset="0"/>
                <a:ea typeface="Calibri"/>
                <a:cs typeface="Times New Roman" pitchFamily="18" charset="0"/>
              </a:rPr>
              <a:t>A variable whose value is unknown or a function that </a:t>
            </a:r>
            <a:r>
              <a:rPr lang="en-US" sz="2800" u="sng" dirty="0" smtClean="0">
                <a:solidFill>
                  <a:srgbClr val="005B9D"/>
                </a:solidFill>
                <a:effectLst/>
                <a:latin typeface="Times New Roman" pitchFamily="18" charset="0"/>
                <a:ea typeface="Calibri"/>
                <a:cs typeface="Times New Roman" pitchFamily="18" charset="0"/>
                <a:hlinkClick r:id="rId2"/>
              </a:rPr>
              <a:t>assigns</a:t>
            </a:r>
            <a:r>
              <a:rPr lang="en-US" sz="2800" dirty="0" smtClean="0">
                <a:solidFill>
                  <a:srgbClr val="000000"/>
                </a:solidFill>
                <a:effectLst/>
                <a:latin typeface="Times New Roman" pitchFamily="18" charset="0"/>
                <a:ea typeface="Calibri"/>
                <a:cs typeface="Times New Roman" pitchFamily="18" charset="0"/>
              </a:rPr>
              <a:t> values to each of an experiment's outcomes. </a:t>
            </a:r>
          </a:p>
          <a:p>
            <a:pPr marL="685800" lvl="1" indent="-228600" algn="just">
              <a:lnSpc>
                <a:spcPct val="150000"/>
              </a:lnSpc>
              <a:buFont typeface="Symbol"/>
              <a:buChar char=""/>
            </a:pPr>
            <a:r>
              <a:rPr lang="en-US" sz="2800" dirty="0" smtClean="0">
                <a:solidFill>
                  <a:srgbClr val="000000"/>
                </a:solidFill>
                <a:effectLst/>
                <a:latin typeface="Times New Roman" pitchFamily="18" charset="0"/>
                <a:ea typeface="Calibri"/>
                <a:cs typeface="Times New Roman" pitchFamily="18" charset="0"/>
              </a:rPr>
              <a:t>Random variables are often designated by letters and can be classified as </a:t>
            </a:r>
          </a:p>
          <a:p>
            <a:pPr marL="685800" lvl="1" indent="-228600" algn="just">
              <a:lnSpc>
                <a:spcPct val="150000"/>
              </a:lnSpc>
              <a:buFont typeface="Symbol"/>
              <a:buChar char=""/>
            </a:pPr>
            <a:r>
              <a:rPr lang="en-US" sz="2800" dirty="0" smtClean="0">
                <a:solidFill>
                  <a:srgbClr val="FF0000"/>
                </a:solidFill>
                <a:effectLst/>
                <a:latin typeface="Times New Roman" pitchFamily="18" charset="0"/>
                <a:ea typeface="Calibri"/>
                <a:cs typeface="Times New Roman" pitchFamily="18" charset="0"/>
              </a:rPr>
              <a:t>discrete</a:t>
            </a:r>
            <a:r>
              <a:rPr lang="en-US" sz="2800" dirty="0" smtClean="0">
                <a:solidFill>
                  <a:srgbClr val="000000"/>
                </a:solidFill>
                <a:effectLst/>
                <a:latin typeface="Times New Roman" pitchFamily="18" charset="0"/>
                <a:ea typeface="Calibri"/>
                <a:cs typeface="Times New Roman" pitchFamily="18" charset="0"/>
              </a:rPr>
              <a:t>, which are variables that have specific values, or</a:t>
            </a:r>
          </a:p>
          <a:p>
            <a:pPr marL="685800" lvl="1" indent="-228600" algn="just">
              <a:lnSpc>
                <a:spcPct val="150000"/>
              </a:lnSpc>
              <a:buFont typeface="Symbol"/>
              <a:buChar char=""/>
            </a:pPr>
            <a:r>
              <a:rPr lang="en-US" sz="2800" dirty="0" smtClean="0">
                <a:solidFill>
                  <a:srgbClr val="000000"/>
                </a:solidFill>
                <a:effectLst/>
                <a:latin typeface="Times New Roman" pitchFamily="18" charset="0"/>
                <a:ea typeface="Calibri"/>
                <a:cs typeface="Times New Roman" pitchFamily="18" charset="0"/>
              </a:rPr>
              <a:t> </a:t>
            </a:r>
            <a:r>
              <a:rPr lang="en-US" sz="2800" dirty="0" smtClean="0">
                <a:solidFill>
                  <a:srgbClr val="FF0000"/>
                </a:solidFill>
                <a:effectLst/>
                <a:latin typeface="Times New Roman" pitchFamily="18" charset="0"/>
                <a:ea typeface="Calibri"/>
                <a:cs typeface="Times New Roman" pitchFamily="18" charset="0"/>
              </a:rPr>
              <a:t>continuous</a:t>
            </a:r>
            <a:r>
              <a:rPr lang="en-US" sz="2800" dirty="0" smtClean="0">
                <a:solidFill>
                  <a:srgbClr val="000000"/>
                </a:solidFill>
                <a:effectLst/>
                <a:latin typeface="Times New Roman" pitchFamily="18" charset="0"/>
                <a:ea typeface="Calibri"/>
                <a:cs typeface="Times New Roman" pitchFamily="18" charset="0"/>
              </a:rPr>
              <a:t>, which are variables that can have any values within a continuous range.</a:t>
            </a:r>
            <a:endParaRPr lang="en-US" sz="2800" dirty="0">
              <a:latin typeface="Times New Roman" pitchFamily="18" charset="0"/>
              <a:ea typeface="Calibri"/>
              <a:cs typeface="Times New Roman" pitchFamily="18" charset="0"/>
            </a:endParaRPr>
          </a:p>
        </p:txBody>
      </p:sp>
      <p:sp>
        <p:nvSpPr>
          <p:cNvPr id="2" name="Footer Placeholder 1"/>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8918287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838200" y="685800"/>
                <a:ext cx="7543800" cy="5262979"/>
              </a:xfrm>
              <a:prstGeom prst="rect">
                <a:avLst/>
              </a:prstGeom>
            </p:spPr>
            <p:txBody>
              <a:bodyPr wrap="square">
                <a:spAutoFit/>
              </a:bodyPr>
              <a:lstStyle/>
              <a:p>
                <a:pPr algn="just">
                  <a:lnSpc>
                    <a:spcPct val="150000"/>
                  </a:lnSpc>
                </a:pPr>
                <a:r>
                  <a:rPr lang="en-US" sz="2800" u="sng" dirty="0" smtClean="0">
                    <a:effectLst/>
                    <a:latin typeface="Times New Roman" pitchFamily="18" charset="0"/>
                    <a:ea typeface="Calibri"/>
                    <a:cs typeface="Times New Roman" pitchFamily="18" charset="0"/>
                  </a:rPr>
                  <a:t>Cumulative distribution function </a:t>
                </a:r>
                <a:r>
                  <a:rPr lang="en-US" sz="2800" u="sng" dirty="0" err="1" smtClean="0">
                    <a:effectLst/>
                    <a:latin typeface="Times New Roman" pitchFamily="18" charset="0"/>
                    <a:ea typeface="Calibri"/>
                    <a:cs typeface="Times New Roman" pitchFamily="18" charset="0"/>
                  </a:rPr>
                  <a:t>ofdiscrete</a:t>
                </a:r>
                <a:r>
                  <a:rPr lang="en-US" sz="2800" u="sng" dirty="0" smtClean="0">
                    <a:effectLst/>
                    <a:latin typeface="Times New Roman" pitchFamily="18" charset="0"/>
                    <a:ea typeface="Calibri"/>
                    <a:cs typeface="Times New Roman" pitchFamily="18" charset="0"/>
                  </a:rPr>
                  <a:t> random variable</a:t>
                </a:r>
                <a:endParaRPr lang="en-US" sz="2800" dirty="0">
                  <a:latin typeface="Times New Roman" pitchFamily="18" charset="0"/>
                  <a:ea typeface="Calibri"/>
                  <a:cs typeface="Times New Roman" pitchFamily="18" charset="0"/>
                </a:endParaRPr>
              </a:p>
              <a:p>
                <a:pPr marL="457200" marR="0" algn="just">
                  <a:lnSpc>
                    <a:spcPct val="150000"/>
                  </a:lnSpc>
                  <a:spcBef>
                    <a:spcPts val="0"/>
                  </a:spcBef>
                  <a:spcAft>
                    <a:spcPts val="0"/>
                  </a:spcAft>
                </a:pPr>
                <a:r>
                  <a:rPr lang="en-US" sz="2800" dirty="0">
                    <a:effectLst/>
                    <a:latin typeface="Times New Roman" pitchFamily="18" charset="0"/>
                    <a:ea typeface="Calibri"/>
                    <a:cs typeface="Times New Roman" pitchFamily="18" charset="0"/>
                  </a:rPr>
                  <a:t>Let X be a discrete random variable with probability mass function (pmf) then the cumulative distribution function is denoted by F(x) and it is defined by;</a:t>
                </a:r>
                <a:endParaRPr lang="en-US" sz="2800" dirty="0">
                  <a:latin typeface="Times New Roman" pitchFamily="18" charset="0"/>
                  <a:ea typeface="Calibri"/>
                  <a:cs typeface="Times New Roman" pitchFamily="18" charset="0"/>
                </a:endParaRPr>
              </a:p>
              <a:p>
                <a:pPr marL="457200" marR="0" algn="just">
                  <a:lnSpc>
                    <a:spcPct val="150000"/>
                  </a:lnSpc>
                  <a:spcBef>
                    <a:spcPts val="0"/>
                  </a:spcBef>
                  <a:spcAft>
                    <a:spcPts val="0"/>
                  </a:spcAft>
                </a:pPr>
                <a:r>
                  <a:rPr lang="en-US" sz="2800" dirty="0">
                    <a:effectLst/>
                    <a:latin typeface="Times New Roman" pitchFamily="18" charset="0"/>
                    <a:ea typeface="Calibri"/>
                    <a:cs typeface="Times New Roman" pitchFamily="18" charset="0"/>
                  </a:rPr>
                  <a:t>F(x) = P(</a:t>
                </a:r>
                <a:r>
                  <a:rPr lang="en-US" sz="2800" dirty="0" err="1">
                    <a:effectLst/>
                    <a:latin typeface="Times New Roman" pitchFamily="18" charset="0"/>
                    <a:ea typeface="Calibri"/>
                    <a:cs typeface="Times New Roman" pitchFamily="18" charset="0"/>
                  </a:rPr>
                  <a:t>X≤x</a:t>
                </a:r>
                <a:r>
                  <a:rPr lang="en-US" sz="2800" dirty="0">
                    <a:effectLst/>
                    <a:latin typeface="Times New Roman" pitchFamily="18" charset="0"/>
                    <a:ea typeface="Calibri"/>
                    <a:cs typeface="Times New Roman" pitchFamily="18" charset="0"/>
                  </a:rPr>
                  <a:t>)</a:t>
                </a:r>
                <a:endParaRPr lang="en-US" sz="2800" dirty="0">
                  <a:latin typeface="Times New Roman" pitchFamily="18" charset="0"/>
                  <a:ea typeface="Calibri"/>
                  <a:cs typeface="Times New Roman" pitchFamily="18" charset="0"/>
                </a:endParaRPr>
              </a:p>
              <a:p>
                <a:pPr marL="457200" marR="0" algn="just">
                  <a:lnSpc>
                    <a:spcPct val="150000"/>
                  </a:lnSpc>
                  <a:spcBef>
                    <a:spcPts val="0"/>
                  </a:spcBef>
                  <a:spcAft>
                    <a:spcPts val="0"/>
                  </a:spcAft>
                </a:pPr>
                <a:r>
                  <a:rPr lang="en-US" sz="2800" dirty="0">
                    <a:effectLst/>
                    <a:latin typeface="Times New Roman" pitchFamily="18" charset="0"/>
                    <a:ea typeface="Calibri"/>
                    <a:cs typeface="Times New Roman" pitchFamily="18" charset="0"/>
                  </a:rPr>
                  <a:t>                     =</a:t>
                </a:r>
                <a14:m>
                  <m:oMath xmlns:m="http://schemas.openxmlformats.org/officeDocument/2006/math">
                    <m:nary>
                      <m:naryPr>
                        <m:chr m:val="∑"/>
                        <m:limLoc m:val="undOvr"/>
                        <m:ctrlPr>
                          <a:rPr lang="en-US" sz="2800" b="1" i="1">
                            <a:effectLst/>
                            <a:latin typeface="Cambria Math" panose="02040503050406030204" pitchFamily="18" charset="0"/>
                            <a:ea typeface="Calibri"/>
                            <a:cs typeface="Times New Roman"/>
                          </a:rPr>
                        </m:ctrlPr>
                      </m:naryPr>
                      <m:sub>
                        <m:r>
                          <a:rPr lang="en-US" sz="2800" b="1" i="1">
                            <a:effectLst/>
                            <a:latin typeface="Cambria Math"/>
                            <a:ea typeface="Calibri"/>
                            <a:cs typeface="Times New Roman"/>
                          </a:rPr>
                          <m:t>𝒙</m:t>
                        </m:r>
                        <m:r>
                          <a:rPr lang="en-US" sz="2800" b="1" i="1">
                            <a:effectLst/>
                            <a:latin typeface="Cambria Math"/>
                            <a:ea typeface="Calibri"/>
                            <a:cs typeface="Times New Roman"/>
                          </a:rPr>
                          <m:t>=</m:t>
                        </m:r>
                        <m:r>
                          <a:rPr lang="en-US" sz="2800" b="1" i="1">
                            <a:effectLst/>
                            <a:latin typeface="Cambria Math"/>
                            <a:ea typeface="Calibri"/>
                            <a:cs typeface="Times New Roman"/>
                          </a:rPr>
                          <m:t>𝟎</m:t>
                        </m:r>
                      </m:sub>
                      <m:sup>
                        <m:r>
                          <a:rPr lang="en-US" sz="2800" b="1" i="1">
                            <a:effectLst/>
                            <a:latin typeface="Cambria Math"/>
                            <a:ea typeface="Calibri"/>
                            <a:cs typeface="Times New Roman"/>
                          </a:rPr>
                          <m:t>𝒙</m:t>
                        </m:r>
                      </m:sup>
                      <m:e>
                        <m:r>
                          <m:rPr>
                            <m:sty m:val="p"/>
                          </m:rPr>
                          <a:rPr lang="en-US" sz="2800">
                            <a:effectLst/>
                            <a:latin typeface="Cambria Math"/>
                            <a:ea typeface="Calibri"/>
                            <a:cs typeface="Times New Roman"/>
                          </a:rPr>
                          <m:t>P</m:t>
                        </m:r>
                        <m:r>
                          <a:rPr lang="en-US" sz="2800">
                            <a:effectLst/>
                            <a:latin typeface="Cambria Math"/>
                            <a:ea typeface="Calibri"/>
                            <a:cs typeface="Times New Roman"/>
                          </a:rPr>
                          <m:t>(</m:t>
                        </m:r>
                        <m:r>
                          <m:rPr>
                            <m:sty m:val="p"/>
                          </m:rPr>
                          <a:rPr lang="en-US" sz="2800">
                            <a:effectLst/>
                            <a:latin typeface="Cambria Math"/>
                            <a:ea typeface="Calibri"/>
                            <a:cs typeface="Times New Roman"/>
                          </a:rPr>
                          <m:t>X</m:t>
                        </m:r>
                        <m:r>
                          <a:rPr lang="en-US" sz="2800">
                            <a:effectLst/>
                            <a:latin typeface="Cambria Math"/>
                            <a:ea typeface="Calibri"/>
                            <a:cs typeface="Times New Roman"/>
                          </a:rPr>
                          <m:t>=</m:t>
                        </m:r>
                        <m:r>
                          <m:rPr>
                            <m:sty m:val="p"/>
                          </m:rPr>
                          <a:rPr lang="en-US" sz="2800">
                            <a:effectLst/>
                            <a:latin typeface="Cambria Math"/>
                            <a:ea typeface="Calibri"/>
                            <a:cs typeface="Times New Roman"/>
                          </a:rPr>
                          <m:t>xi</m:t>
                        </m:r>
                        <m:r>
                          <a:rPr lang="en-US" sz="2800">
                            <a:effectLst/>
                            <a:latin typeface="Cambria Math"/>
                            <a:ea typeface="Calibri"/>
                            <a:cs typeface="Times New Roman"/>
                          </a:rPr>
                          <m:t>)</m:t>
                        </m:r>
                      </m:e>
                    </m:nary>
                  </m:oMath>
                </a14:m>
                <a:endParaRPr lang="en-US" sz="2800" dirty="0">
                  <a:latin typeface="Times New Roman" pitchFamily="18" charset="0"/>
                  <a:ea typeface="Calibri"/>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838200" y="685800"/>
                <a:ext cx="7543800" cy="5262979"/>
              </a:xfrm>
              <a:prstGeom prst="rect">
                <a:avLst/>
              </a:prstGeom>
              <a:blipFill rotWithShape="1">
                <a:blip r:embed="rId2"/>
                <a:stretch>
                  <a:fillRect l="-1698" r="-2910" b="-811"/>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43339278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7" name="Rectangle 2"/>
          <p:cNvSpPr>
            <a:spLocks noGrp="1" noChangeArrowheads="1"/>
          </p:cNvSpPr>
          <p:nvPr>
            <p:ph type="title" idx="4294967295"/>
          </p:nvPr>
        </p:nvSpPr>
        <p:spPr>
          <a:xfrm>
            <a:off x="1752600" y="304800"/>
            <a:ext cx="6705600" cy="533400"/>
          </a:xfrm>
        </p:spPr>
        <p:txBody>
          <a:bodyPr/>
          <a:lstStyle/>
          <a:p>
            <a:pPr eaLnBrk="1" hangingPunct="1"/>
            <a:r>
              <a:rPr lang="en-US" sz="2800" smtClean="0"/>
              <a:t>Binomial distribution, generally</a:t>
            </a:r>
          </a:p>
        </p:txBody>
      </p:sp>
      <p:sp>
        <p:nvSpPr>
          <p:cNvPr id="6148" name="Rectangle 3"/>
          <p:cNvSpPr>
            <a:spLocks noChangeArrowheads="1"/>
          </p:cNvSpPr>
          <p:nvPr/>
        </p:nvSpPr>
        <p:spPr bwMode="auto">
          <a:xfrm>
            <a:off x="3876675" y="3128963"/>
            <a:ext cx="9144000" cy="0"/>
          </a:xfrm>
          <a:prstGeom prst="rect">
            <a:avLst/>
          </a:prstGeom>
          <a:noFill/>
          <a:ln w="9525">
            <a:noFill/>
            <a:miter lim="800000"/>
            <a:headEnd/>
            <a:tailEnd/>
          </a:ln>
        </p:spPr>
        <p:txBody>
          <a:bodyPr bIns="0">
            <a:spAutoFit/>
          </a:bodyPr>
          <a:lstStyle/>
          <a:p>
            <a:endParaRPr lang="en-US">
              <a:solidFill>
                <a:prstClr val="black"/>
              </a:solidFill>
              <a:latin typeface="Tahoma" pitchFamily="34" charset="0"/>
            </a:endParaRPr>
          </a:p>
        </p:txBody>
      </p:sp>
      <p:graphicFrame>
        <p:nvGraphicFramePr>
          <p:cNvPr id="6146" name="Object 2"/>
          <p:cNvGraphicFramePr>
            <a:graphicFrameLocks noChangeAspect="1"/>
          </p:cNvGraphicFramePr>
          <p:nvPr/>
        </p:nvGraphicFramePr>
        <p:xfrm>
          <a:off x="3352800" y="3124200"/>
          <a:ext cx="2938463" cy="1187450"/>
        </p:xfrm>
        <a:graphic>
          <a:graphicData uri="http://schemas.openxmlformats.org/presentationml/2006/ole">
            <mc:AlternateContent xmlns:mc="http://schemas.openxmlformats.org/markup-compatibility/2006">
              <mc:Choice xmlns:v="urn:schemas-microsoft-com:vml" Requires="v">
                <p:oleObj spid="_x0000_s1037" name="Equation" r:id="rId4" imgW="1002960" imgH="406080" progId="Equation.3">
                  <p:embed/>
                </p:oleObj>
              </mc:Choice>
              <mc:Fallback>
                <p:oleObj name="Equation" r:id="rId4" imgW="1002960" imgH="4060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3124200"/>
                        <a:ext cx="2938463" cy="1187450"/>
                      </a:xfrm>
                      <a:prstGeom prst="rect">
                        <a:avLst/>
                      </a:prstGeom>
                      <a:solidFill>
                        <a:srgbClr val="CC99FF"/>
                      </a:solidFill>
                      <a:ln w="9525">
                        <a:solidFill>
                          <a:schemeClr val="tx1"/>
                        </a:solidFill>
                        <a:miter lim="800000"/>
                        <a:headEnd/>
                        <a:tailEnd/>
                      </a:ln>
                    </p:spPr>
                  </p:pic>
                </p:oleObj>
              </mc:Fallback>
            </mc:AlternateContent>
          </a:graphicData>
        </a:graphic>
      </p:graphicFrame>
      <p:grpSp>
        <p:nvGrpSpPr>
          <p:cNvPr id="2" name="Group 5"/>
          <p:cNvGrpSpPr>
            <a:grpSpLocks/>
          </p:cNvGrpSpPr>
          <p:nvPr/>
        </p:nvGrpSpPr>
        <p:grpSpPr bwMode="auto">
          <a:xfrm>
            <a:off x="4800600" y="3886200"/>
            <a:ext cx="4343400" cy="1371600"/>
            <a:chOff x="2688" y="2304"/>
            <a:chExt cx="2736" cy="864"/>
          </a:xfrm>
        </p:grpSpPr>
        <p:sp>
          <p:nvSpPr>
            <p:cNvPr id="6162" name="Line 6"/>
            <p:cNvSpPr>
              <a:spLocks noChangeShapeType="1"/>
            </p:cNvSpPr>
            <p:nvPr/>
          </p:nvSpPr>
          <p:spPr bwMode="auto">
            <a:xfrm flipH="1" flipV="1">
              <a:off x="2688" y="2304"/>
              <a:ext cx="1152" cy="240"/>
            </a:xfrm>
            <a:prstGeom prst="line">
              <a:avLst/>
            </a:prstGeom>
            <a:noFill/>
            <a:ln w="9525">
              <a:solidFill>
                <a:schemeClr val="tx1"/>
              </a:solidFill>
              <a:round/>
              <a:headEnd/>
              <a:tailEnd type="triangle" w="med" len="med"/>
            </a:ln>
          </p:spPr>
          <p:txBody>
            <a:bodyPr/>
            <a:lstStyle/>
            <a:p>
              <a:endParaRPr lang="en-US">
                <a:solidFill>
                  <a:prstClr val="black"/>
                </a:solidFill>
              </a:endParaRPr>
            </a:p>
          </p:txBody>
        </p:sp>
        <p:sp>
          <p:nvSpPr>
            <p:cNvPr id="6163" name="Text Box 7"/>
            <p:cNvSpPr txBox="1">
              <a:spLocks noChangeArrowheads="1"/>
            </p:cNvSpPr>
            <p:nvPr/>
          </p:nvSpPr>
          <p:spPr bwMode="auto">
            <a:xfrm>
              <a:off x="3984" y="2400"/>
              <a:ext cx="1440" cy="768"/>
            </a:xfrm>
            <a:prstGeom prst="rect">
              <a:avLst/>
            </a:prstGeom>
            <a:noFill/>
            <a:ln w="9525">
              <a:noFill/>
              <a:miter lim="800000"/>
              <a:headEnd/>
              <a:tailEnd/>
            </a:ln>
          </p:spPr>
          <p:txBody>
            <a:bodyPr lIns="0" tIns="0" rIns="0" bIns="0"/>
            <a:lstStyle/>
            <a:p>
              <a:r>
                <a:rPr lang="en-US" i="1">
                  <a:solidFill>
                    <a:prstClr val="black"/>
                  </a:solidFill>
                  <a:latin typeface="Times New Roman" pitchFamily="18" charset="0"/>
                </a:rPr>
                <a:t>1-p = </a:t>
              </a:r>
              <a:r>
                <a:rPr lang="en-US">
                  <a:solidFill>
                    <a:prstClr val="black"/>
                  </a:solidFill>
                  <a:latin typeface="Times New Roman" pitchFamily="18" charset="0"/>
                </a:rPr>
                <a:t>probability of failure</a:t>
              </a:r>
            </a:p>
          </p:txBody>
        </p:sp>
      </p:grpSp>
      <p:grpSp>
        <p:nvGrpSpPr>
          <p:cNvPr id="3" name="Group 8"/>
          <p:cNvGrpSpPr>
            <a:grpSpLocks/>
          </p:cNvGrpSpPr>
          <p:nvPr/>
        </p:nvGrpSpPr>
        <p:grpSpPr bwMode="auto">
          <a:xfrm>
            <a:off x="4191000" y="3962400"/>
            <a:ext cx="2895600" cy="1524000"/>
            <a:chOff x="1872" y="2352"/>
            <a:chExt cx="1824" cy="960"/>
          </a:xfrm>
        </p:grpSpPr>
        <p:sp>
          <p:nvSpPr>
            <p:cNvPr id="6160" name="Line 9"/>
            <p:cNvSpPr>
              <a:spLocks noChangeShapeType="1"/>
            </p:cNvSpPr>
            <p:nvPr/>
          </p:nvSpPr>
          <p:spPr bwMode="auto">
            <a:xfrm flipH="1" flipV="1">
              <a:off x="1872" y="2352"/>
              <a:ext cx="672" cy="672"/>
            </a:xfrm>
            <a:prstGeom prst="line">
              <a:avLst/>
            </a:prstGeom>
            <a:noFill/>
            <a:ln w="9525">
              <a:solidFill>
                <a:schemeClr val="tx1"/>
              </a:solidFill>
              <a:round/>
              <a:headEnd/>
              <a:tailEnd type="triangle" w="med" len="med"/>
            </a:ln>
          </p:spPr>
          <p:txBody>
            <a:bodyPr/>
            <a:lstStyle/>
            <a:p>
              <a:endParaRPr lang="en-US">
                <a:solidFill>
                  <a:prstClr val="black"/>
                </a:solidFill>
              </a:endParaRPr>
            </a:p>
          </p:txBody>
        </p:sp>
        <p:sp>
          <p:nvSpPr>
            <p:cNvPr id="6161" name="Text Box 10"/>
            <p:cNvSpPr txBox="1">
              <a:spLocks noChangeArrowheads="1"/>
            </p:cNvSpPr>
            <p:nvPr/>
          </p:nvSpPr>
          <p:spPr bwMode="auto">
            <a:xfrm>
              <a:off x="2592" y="2976"/>
              <a:ext cx="1104" cy="336"/>
            </a:xfrm>
            <a:prstGeom prst="rect">
              <a:avLst/>
            </a:prstGeom>
            <a:noFill/>
            <a:ln w="9525">
              <a:noFill/>
              <a:miter lim="800000"/>
              <a:headEnd/>
              <a:tailEnd/>
            </a:ln>
          </p:spPr>
          <p:txBody>
            <a:bodyPr lIns="0" tIns="0" rIns="0" bIns="0"/>
            <a:lstStyle/>
            <a:p>
              <a:r>
                <a:rPr lang="en-US" i="1">
                  <a:solidFill>
                    <a:prstClr val="black"/>
                  </a:solidFill>
                  <a:latin typeface="Times New Roman" pitchFamily="18" charset="0"/>
                </a:rPr>
                <a:t>p </a:t>
              </a:r>
              <a:r>
                <a:rPr lang="en-US">
                  <a:solidFill>
                    <a:prstClr val="black"/>
                  </a:solidFill>
                  <a:latin typeface="Times New Roman" pitchFamily="18" charset="0"/>
                </a:rPr>
                <a:t>= probability of success</a:t>
              </a:r>
            </a:p>
          </p:txBody>
        </p:sp>
      </p:grpSp>
      <p:grpSp>
        <p:nvGrpSpPr>
          <p:cNvPr id="4" name="Group 11"/>
          <p:cNvGrpSpPr>
            <a:grpSpLocks/>
          </p:cNvGrpSpPr>
          <p:nvPr/>
        </p:nvGrpSpPr>
        <p:grpSpPr bwMode="auto">
          <a:xfrm>
            <a:off x="2057400" y="4191000"/>
            <a:ext cx="1600200" cy="1828800"/>
            <a:chOff x="288" y="2976"/>
            <a:chExt cx="1008" cy="1152"/>
          </a:xfrm>
        </p:grpSpPr>
        <p:sp>
          <p:nvSpPr>
            <p:cNvPr id="6158" name="Text Box 12"/>
            <p:cNvSpPr txBox="1">
              <a:spLocks noChangeArrowheads="1"/>
            </p:cNvSpPr>
            <p:nvPr/>
          </p:nvSpPr>
          <p:spPr bwMode="auto">
            <a:xfrm>
              <a:off x="288" y="3408"/>
              <a:ext cx="864" cy="720"/>
            </a:xfrm>
            <a:prstGeom prst="rect">
              <a:avLst/>
            </a:prstGeom>
            <a:noFill/>
            <a:ln w="9525">
              <a:noFill/>
              <a:miter lim="800000"/>
              <a:headEnd/>
              <a:tailEnd/>
            </a:ln>
          </p:spPr>
          <p:txBody>
            <a:bodyPr lIns="0" tIns="0" rIns="0" bIns="0"/>
            <a:lstStyle/>
            <a:p>
              <a:r>
                <a:rPr lang="en-US" i="1">
                  <a:solidFill>
                    <a:prstClr val="black"/>
                  </a:solidFill>
                  <a:latin typeface="Times New Roman" pitchFamily="18" charset="0"/>
                </a:rPr>
                <a:t>X = </a:t>
              </a:r>
              <a:r>
                <a:rPr lang="en-US">
                  <a:solidFill>
                    <a:prstClr val="black"/>
                  </a:solidFill>
                  <a:latin typeface="Times New Roman" pitchFamily="18" charset="0"/>
                </a:rPr>
                <a:t># successes out of </a:t>
              </a:r>
              <a:r>
                <a:rPr lang="en-US" i="1">
                  <a:solidFill>
                    <a:prstClr val="black"/>
                  </a:solidFill>
                  <a:latin typeface="Times New Roman" pitchFamily="18" charset="0"/>
                </a:rPr>
                <a:t>n</a:t>
              </a:r>
              <a:r>
                <a:rPr lang="en-US">
                  <a:solidFill>
                    <a:prstClr val="black"/>
                  </a:solidFill>
                  <a:latin typeface="Times New Roman" pitchFamily="18" charset="0"/>
                </a:rPr>
                <a:t> trials</a:t>
              </a:r>
            </a:p>
          </p:txBody>
        </p:sp>
        <p:sp>
          <p:nvSpPr>
            <p:cNvPr id="6159" name="Line 13"/>
            <p:cNvSpPr>
              <a:spLocks noChangeShapeType="1"/>
            </p:cNvSpPr>
            <p:nvPr/>
          </p:nvSpPr>
          <p:spPr bwMode="auto">
            <a:xfrm flipV="1">
              <a:off x="522" y="2976"/>
              <a:ext cx="774" cy="456"/>
            </a:xfrm>
            <a:prstGeom prst="line">
              <a:avLst/>
            </a:prstGeom>
            <a:noFill/>
            <a:ln w="9525">
              <a:solidFill>
                <a:schemeClr val="tx1"/>
              </a:solidFill>
              <a:round/>
              <a:headEnd/>
              <a:tailEnd type="triangle" w="med" len="med"/>
            </a:ln>
          </p:spPr>
          <p:txBody>
            <a:bodyPr/>
            <a:lstStyle/>
            <a:p>
              <a:endParaRPr lang="en-US">
                <a:solidFill>
                  <a:prstClr val="black"/>
                </a:solidFill>
              </a:endParaRPr>
            </a:p>
          </p:txBody>
        </p:sp>
      </p:grpSp>
      <p:grpSp>
        <p:nvGrpSpPr>
          <p:cNvPr id="5" name="Group 14"/>
          <p:cNvGrpSpPr>
            <a:grpSpLocks/>
          </p:cNvGrpSpPr>
          <p:nvPr/>
        </p:nvGrpSpPr>
        <p:grpSpPr bwMode="auto">
          <a:xfrm>
            <a:off x="685800" y="2895600"/>
            <a:ext cx="2971800" cy="533400"/>
            <a:chOff x="-336" y="1584"/>
            <a:chExt cx="1872" cy="336"/>
          </a:xfrm>
        </p:grpSpPr>
        <p:sp>
          <p:nvSpPr>
            <p:cNvPr id="6156" name="Line 15"/>
            <p:cNvSpPr>
              <a:spLocks noChangeShapeType="1"/>
            </p:cNvSpPr>
            <p:nvPr/>
          </p:nvSpPr>
          <p:spPr bwMode="auto">
            <a:xfrm>
              <a:off x="816" y="1728"/>
              <a:ext cx="720" cy="192"/>
            </a:xfrm>
            <a:prstGeom prst="line">
              <a:avLst/>
            </a:prstGeom>
            <a:noFill/>
            <a:ln w="9525">
              <a:solidFill>
                <a:schemeClr val="tx1"/>
              </a:solidFill>
              <a:round/>
              <a:headEnd/>
              <a:tailEnd type="triangle" w="med" len="med"/>
            </a:ln>
          </p:spPr>
          <p:txBody>
            <a:bodyPr/>
            <a:lstStyle/>
            <a:p>
              <a:endParaRPr lang="en-US">
                <a:solidFill>
                  <a:prstClr val="black"/>
                </a:solidFill>
              </a:endParaRPr>
            </a:p>
          </p:txBody>
        </p:sp>
        <p:sp>
          <p:nvSpPr>
            <p:cNvPr id="6157" name="Text Box 16"/>
            <p:cNvSpPr txBox="1">
              <a:spLocks noChangeArrowheads="1"/>
            </p:cNvSpPr>
            <p:nvPr/>
          </p:nvSpPr>
          <p:spPr bwMode="auto">
            <a:xfrm>
              <a:off x="-336" y="1584"/>
              <a:ext cx="1536" cy="240"/>
            </a:xfrm>
            <a:prstGeom prst="rect">
              <a:avLst/>
            </a:prstGeom>
            <a:noFill/>
            <a:ln w="9525">
              <a:noFill/>
              <a:miter lim="800000"/>
              <a:headEnd/>
              <a:tailEnd/>
            </a:ln>
          </p:spPr>
          <p:txBody>
            <a:bodyPr lIns="0" tIns="0" rIns="0" bIns="0"/>
            <a:lstStyle/>
            <a:p>
              <a:r>
                <a:rPr lang="en-US" i="1">
                  <a:solidFill>
                    <a:prstClr val="black"/>
                  </a:solidFill>
                  <a:latin typeface="Times New Roman" pitchFamily="18" charset="0"/>
                </a:rPr>
                <a:t>n</a:t>
              </a:r>
              <a:r>
                <a:rPr lang="en-US">
                  <a:solidFill>
                    <a:prstClr val="black"/>
                  </a:solidFill>
                  <a:latin typeface="Times New Roman" pitchFamily="18" charset="0"/>
                </a:rPr>
                <a:t> = number of trials</a:t>
              </a:r>
            </a:p>
          </p:txBody>
        </p:sp>
      </p:grpSp>
      <p:sp>
        <p:nvSpPr>
          <p:cNvPr id="6153" name="Rectangle 17"/>
          <p:cNvSpPr>
            <a:spLocks noChangeArrowheads="1"/>
          </p:cNvSpPr>
          <p:nvPr/>
        </p:nvSpPr>
        <p:spPr bwMode="auto">
          <a:xfrm>
            <a:off x="457200" y="1066800"/>
            <a:ext cx="8382000" cy="1338828"/>
          </a:xfrm>
          <a:prstGeom prst="rect">
            <a:avLst/>
          </a:prstGeom>
          <a:noFill/>
          <a:ln w="9525">
            <a:noFill/>
            <a:miter lim="800000"/>
            <a:headEnd/>
            <a:tailEnd/>
          </a:ln>
        </p:spPr>
        <p:txBody>
          <a:bodyPr bIns="0">
            <a:spAutoFit/>
          </a:bodyPr>
          <a:lstStyle/>
          <a:p>
            <a:r>
              <a:rPr lang="en-US" sz="2800" dirty="0" smtClean="0">
                <a:solidFill>
                  <a:srgbClr val="1F497D"/>
                </a:solidFill>
                <a:latin typeface="Times New Roman" pitchFamily="18" charset="0"/>
                <a:cs typeface="Times New Roman" pitchFamily="18" charset="0"/>
              </a:rPr>
              <a:t>I</a:t>
            </a:r>
            <a:r>
              <a:rPr lang="en-US" sz="2800" dirty="0" smtClean="0">
                <a:solidFill>
                  <a:srgbClr val="1F497D"/>
                </a:solidFill>
                <a:latin typeface="Times New Roman" pitchFamily="18" charset="0"/>
                <a:cs typeface="Times New Roman" pitchFamily="18" charset="0"/>
                <a:sym typeface="Wingdings" pitchFamily="2" charset="2"/>
              </a:rPr>
              <a:t>f </a:t>
            </a:r>
            <a:r>
              <a:rPr lang="en-US" sz="2800" dirty="0">
                <a:solidFill>
                  <a:srgbClr val="1F497D"/>
                </a:solidFill>
                <a:latin typeface="Times New Roman" pitchFamily="18" charset="0"/>
                <a:cs typeface="Times New Roman" pitchFamily="18" charset="0"/>
                <a:sym typeface="Wingdings" pitchFamily="2" charset="2"/>
              </a:rPr>
              <a:t>you have only two possible outcomes (call them 1/0 or yes/no or success/failure) in </a:t>
            </a:r>
            <a:r>
              <a:rPr lang="en-US" sz="2800" i="1" dirty="0">
                <a:solidFill>
                  <a:srgbClr val="1F497D"/>
                </a:solidFill>
                <a:latin typeface="Times New Roman" pitchFamily="18" charset="0"/>
                <a:cs typeface="Times New Roman" pitchFamily="18" charset="0"/>
                <a:sym typeface="Wingdings" pitchFamily="2" charset="2"/>
              </a:rPr>
              <a:t>n</a:t>
            </a:r>
            <a:r>
              <a:rPr lang="en-US" sz="2800" dirty="0">
                <a:solidFill>
                  <a:srgbClr val="1F497D"/>
                </a:solidFill>
                <a:latin typeface="Times New Roman" pitchFamily="18" charset="0"/>
                <a:cs typeface="Times New Roman" pitchFamily="18" charset="0"/>
                <a:sym typeface="Wingdings" pitchFamily="2" charset="2"/>
              </a:rPr>
              <a:t> independent trials, then the probability of exactly </a:t>
            </a:r>
            <a:r>
              <a:rPr lang="en-US" sz="2800" i="1" dirty="0">
                <a:solidFill>
                  <a:srgbClr val="1F497D"/>
                </a:solidFill>
                <a:latin typeface="Times New Roman" pitchFamily="18" charset="0"/>
                <a:cs typeface="Times New Roman" pitchFamily="18" charset="0"/>
                <a:sym typeface="Wingdings" pitchFamily="2" charset="2"/>
              </a:rPr>
              <a:t>X</a:t>
            </a:r>
            <a:r>
              <a:rPr lang="en-US" sz="2800" dirty="0">
                <a:solidFill>
                  <a:srgbClr val="1F497D"/>
                </a:solidFill>
                <a:latin typeface="Times New Roman" pitchFamily="18" charset="0"/>
                <a:cs typeface="Times New Roman" pitchFamily="18" charset="0"/>
                <a:sym typeface="Wingdings" pitchFamily="2" charset="2"/>
              </a:rPr>
              <a:t> “successes” is: </a:t>
            </a:r>
          </a:p>
        </p:txBody>
      </p:sp>
      <p:sp>
        <p:nvSpPr>
          <p:cNvPr id="21" name="Footer Placeholder 20"/>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278008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1+#ppt_w/2"/>
                                          </p:val>
                                        </p:tav>
                                        <p:tav tm="100000">
                                          <p:val>
                                            <p:strVal val="#ppt_x"/>
                                          </p:val>
                                        </p:tav>
                                      </p:tavLst>
                                    </p:anim>
                                    <p:anim calcmode="lin" valueType="num">
                                      <p:cBhvr additive="base">
                                        <p:cTn id="26"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idx="4294967295"/>
          </p:nvPr>
        </p:nvSpPr>
        <p:spPr>
          <a:xfrm>
            <a:off x="838200" y="214313"/>
            <a:ext cx="8105775" cy="928687"/>
          </a:xfrm>
        </p:spPr>
        <p:txBody>
          <a:bodyPr/>
          <a:lstStyle/>
          <a:p>
            <a:pPr eaLnBrk="1" hangingPunct="1"/>
            <a:r>
              <a:rPr lang="en-US" sz="2500" smtClean="0"/>
              <a:t>Binomial distribution….</a:t>
            </a:r>
          </a:p>
        </p:txBody>
      </p:sp>
      <p:sp>
        <p:nvSpPr>
          <p:cNvPr id="44036" name="Rectangle 4"/>
          <p:cNvSpPr>
            <a:spLocks noChangeArrowheads="1"/>
          </p:cNvSpPr>
          <p:nvPr/>
        </p:nvSpPr>
        <p:spPr bwMode="auto">
          <a:xfrm>
            <a:off x="0" y="1143000"/>
            <a:ext cx="9144000" cy="4751044"/>
          </a:xfrm>
          <a:prstGeom prst="rect">
            <a:avLst/>
          </a:prstGeom>
          <a:noFill/>
          <a:ln w="9525">
            <a:noFill/>
            <a:miter lim="800000"/>
            <a:headEnd/>
            <a:tailEnd/>
          </a:ln>
        </p:spPr>
        <p:txBody>
          <a:bodyPr>
            <a:spAutoFit/>
          </a:bodyPr>
          <a:lstStyle/>
          <a:p>
            <a:pPr>
              <a:lnSpc>
                <a:spcPct val="90000"/>
              </a:lnSpc>
              <a:buFont typeface="Wingdings" pitchFamily="2" charset="2"/>
              <a:buNone/>
            </a:pPr>
            <a:r>
              <a:rPr lang="en-US" sz="2400" dirty="0">
                <a:solidFill>
                  <a:prstClr val="black"/>
                </a:solidFill>
                <a:latin typeface="Times New Roman" pitchFamily="18" charset="0"/>
                <a:cs typeface="Times New Roman" pitchFamily="18" charset="0"/>
              </a:rPr>
              <a:t>Example 1: Suppose that in a certain population, 52% of all recorded births are males. If we </a:t>
            </a:r>
            <a:r>
              <a:rPr lang="en-US" sz="2400" dirty="0">
                <a:solidFill>
                  <a:srgbClr val="FF0000"/>
                </a:solidFill>
                <a:latin typeface="Times New Roman" pitchFamily="18" charset="0"/>
                <a:cs typeface="Times New Roman" pitchFamily="18" charset="0"/>
              </a:rPr>
              <a:t>select </a:t>
            </a:r>
            <a:r>
              <a:rPr lang="en-US" sz="2400" dirty="0">
                <a:solidFill>
                  <a:prstClr val="black"/>
                </a:solidFill>
                <a:latin typeface="Times New Roman" pitchFamily="18" charset="0"/>
                <a:cs typeface="Times New Roman" pitchFamily="18" charset="0"/>
              </a:rPr>
              <a:t>randomly 10 birth records, what is the probability that exactly </a:t>
            </a:r>
          </a:p>
          <a:p>
            <a:pPr lvl="1">
              <a:lnSpc>
                <a:spcPct val="90000"/>
              </a:lnSpc>
            </a:pPr>
            <a:r>
              <a:rPr lang="en-US" sz="2400" dirty="0">
                <a:solidFill>
                  <a:prstClr val="black"/>
                </a:solidFill>
                <a:latin typeface="Times New Roman" pitchFamily="18" charset="0"/>
                <a:cs typeface="Times New Roman" pitchFamily="18" charset="0"/>
              </a:rPr>
              <a:t>5 will be males? </a:t>
            </a:r>
          </a:p>
          <a:p>
            <a:pPr lvl="1">
              <a:lnSpc>
                <a:spcPct val="90000"/>
              </a:lnSpc>
              <a:buFont typeface="Wingdings" pitchFamily="2" charset="2"/>
              <a:buNone/>
            </a:pPr>
            <a:r>
              <a:rPr lang="en-US" sz="2400" i="1" dirty="0">
                <a:solidFill>
                  <a:prstClr val="black"/>
                </a:solidFill>
                <a:latin typeface="Times New Roman" pitchFamily="18" charset="0"/>
                <a:cs typeface="Times New Roman" pitchFamily="18" charset="0"/>
              </a:rPr>
              <a:t>    </a:t>
            </a:r>
            <a:endParaRPr lang="en-US" sz="2400" i="1" dirty="0" smtClean="0">
              <a:solidFill>
                <a:prstClr val="black"/>
              </a:solidFill>
              <a:latin typeface="Times New Roman" pitchFamily="18" charset="0"/>
              <a:cs typeface="Times New Roman" pitchFamily="18" charset="0"/>
            </a:endParaRPr>
          </a:p>
          <a:p>
            <a:pPr lvl="1">
              <a:lnSpc>
                <a:spcPct val="90000"/>
              </a:lnSpc>
              <a:buFont typeface="Wingdings" pitchFamily="2" charset="2"/>
              <a:buNone/>
            </a:pPr>
            <a:r>
              <a:rPr lang="en-US" sz="2400" i="1" dirty="0" smtClean="0">
                <a:solidFill>
                  <a:prstClr val="black"/>
                </a:solidFill>
                <a:latin typeface="Times New Roman" pitchFamily="18" charset="0"/>
                <a:cs typeface="Times New Roman" pitchFamily="18" charset="0"/>
              </a:rPr>
              <a:t>Given </a:t>
            </a:r>
            <a:r>
              <a:rPr lang="en-US" sz="2400" i="1" dirty="0">
                <a:solidFill>
                  <a:prstClr val="black"/>
                </a:solidFill>
                <a:latin typeface="Times New Roman" pitchFamily="18" charset="0"/>
                <a:cs typeface="Times New Roman" pitchFamily="18" charset="0"/>
              </a:rPr>
              <a:t>n=10, </a:t>
            </a:r>
            <a:r>
              <a:rPr lang="en-US" sz="2400" b="1" i="1" dirty="0">
                <a:solidFill>
                  <a:prstClr val="black"/>
                </a:solidFill>
                <a:latin typeface="Times New Roman" pitchFamily="18" charset="0"/>
                <a:cs typeface="Times New Roman" pitchFamily="18" charset="0"/>
              </a:rPr>
              <a:t>x</a:t>
            </a:r>
            <a:r>
              <a:rPr lang="en-US" sz="2400" i="1" dirty="0">
                <a:solidFill>
                  <a:prstClr val="black"/>
                </a:solidFill>
                <a:latin typeface="Times New Roman" pitchFamily="18" charset="0"/>
                <a:cs typeface="Times New Roman" pitchFamily="18" charset="0"/>
              </a:rPr>
              <a:t>=5 and  p = 0.52</a:t>
            </a:r>
          </a:p>
          <a:p>
            <a:pPr lvl="1">
              <a:lnSpc>
                <a:spcPts val="1000"/>
              </a:lnSpc>
              <a:buFont typeface="Wingdings" pitchFamily="2" charset="2"/>
              <a:buNone/>
            </a:pPr>
            <a:endParaRPr lang="en-US" sz="2400" dirty="0" smtClean="0">
              <a:solidFill>
                <a:prstClr val="black"/>
              </a:solidFill>
              <a:latin typeface="Times New Roman" pitchFamily="18" charset="0"/>
              <a:cs typeface="Times New Roman" pitchFamily="18" charset="0"/>
            </a:endParaRPr>
          </a:p>
          <a:p>
            <a:pPr lvl="1">
              <a:lnSpc>
                <a:spcPts val="1000"/>
              </a:lnSpc>
              <a:buFont typeface="Wingdings" pitchFamily="2" charset="2"/>
              <a:buNone/>
            </a:pPr>
            <a:endParaRPr lang="en-US" sz="2400" dirty="0" smtClean="0">
              <a:solidFill>
                <a:prstClr val="black"/>
              </a:solidFill>
              <a:latin typeface="Times New Roman" pitchFamily="18" charset="0"/>
              <a:cs typeface="Times New Roman" pitchFamily="18" charset="0"/>
            </a:endParaRPr>
          </a:p>
          <a:p>
            <a:pPr lvl="1">
              <a:lnSpc>
                <a:spcPts val="1000"/>
              </a:lnSpc>
              <a:buFont typeface="Wingdings" pitchFamily="2" charset="2"/>
              <a:buNone/>
            </a:pPr>
            <a:endParaRPr lang="en-US" sz="2400" dirty="0" smtClean="0">
              <a:solidFill>
                <a:prstClr val="black"/>
              </a:solidFill>
              <a:latin typeface="Times New Roman" pitchFamily="18" charset="0"/>
              <a:cs typeface="Times New Roman" pitchFamily="18" charset="0"/>
            </a:endParaRPr>
          </a:p>
          <a:p>
            <a:pPr lvl="1">
              <a:lnSpc>
                <a:spcPts val="1000"/>
              </a:lnSpc>
              <a:buFont typeface="Wingdings" pitchFamily="2" charset="2"/>
              <a:buNone/>
            </a:pPr>
            <a:endParaRPr lang="en-US" sz="2400" dirty="0" smtClean="0">
              <a:solidFill>
                <a:prstClr val="black"/>
              </a:solidFill>
              <a:latin typeface="Times New Roman" pitchFamily="18" charset="0"/>
              <a:cs typeface="Times New Roman" pitchFamily="18" charset="0"/>
            </a:endParaRPr>
          </a:p>
          <a:p>
            <a:pPr lvl="1">
              <a:lnSpc>
                <a:spcPts val="1000"/>
              </a:lnSpc>
              <a:buFont typeface="Wingdings" pitchFamily="2" charset="2"/>
              <a:buNone/>
            </a:pPr>
            <a:r>
              <a:rPr lang="en-US" sz="2400" dirty="0" smtClean="0">
                <a:solidFill>
                  <a:prstClr val="black"/>
                </a:solidFill>
                <a:latin typeface="Times New Roman" pitchFamily="18" charset="0"/>
                <a:cs typeface="Times New Roman" pitchFamily="18" charset="0"/>
              </a:rPr>
              <a:t>Pr </a:t>
            </a:r>
            <a:r>
              <a:rPr lang="en-US" sz="2400" dirty="0">
                <a:solidFill>
                  <a:prstClr val="black"/>
                </a:solidFill>
                <a:latin typeface="Times New Roman" pitchFamily="18" charset="0"/>
                <a:cs typeface="Times New Roman" pitchFamily="18" charset="0"/>
              </a:rPr>
              <a:t>(X= </a:t>
            </a:r>
            <a:r>
              <a:rPr lang="en-US" sz="2400" i="1" dirty="0">
                <a:solidFill>
                  <a:prstClr val="black"/>
                </a:solidFill>
                <a:latin typeface="Times New Roman" pitchFamily="18" charset="0"/>
                <a:ea typeface="Batang" pitchFamily="18" charset="-127"/>
                <a:cs typeface="Times New Roman" pitchFamily="18" charset="0"/>
              </a:rPr>
              <a:t>x</a:t>
            </a:r>
            <a:r>
              <a:rPr lang="en-US" sz="2400" dirty="0">
                <a:solidFill>
                  <a:prstClr val="black"/>
                </a:solidFill>
                <a:latin typeface="Times New Roman" pitchFamily="18" charset="0"/>
                <a:cs typeface="Times New Roman" pitchFamily="18" charset="0"/>
              </a:rPr>
              <a:t>) = </a:t>
            </a:r>
            <a:r>
              <a:rPr lang="en-US" sz="2400" u="sng" dirty="0">
                <a:solidFill>
                  <a:prstClr val="black"/>
                </a:solidFill>
                <a:latin typeface="Times New Roman" pitchFamily="18" charset="0"/>
                <a:cs typeface="Times New Roman" pitchFamily="18" charset="0"/>
              </a:rPr>
              <a:t>  n!   </a:t>
            </a:r>
            <a:r>
              <a:rPr lang="en-US" sz="2400" dirty="0">
                <a:solidFill>
                  <a:prstClr val="black"/>
                </a:solidFill>
                <a:latin typeface="Times New Roman" pitchFamily="18" charset="0"/>
                <a:cs typeface="Times New Roman" pitchFamily="18" charset="0"/>
              </a:rPr>
              <a:t>   </a:t>
            </a:r>
            <a:r>
              <a:rPr lang="en-US" sz="2400" dirty="0" smtClean="0">
                <a:solidFill>
                  <a:prstClr val="black"/>
                </a:solidFill>
                <a:latin typeface="Times New Roman" pitchFamily="18" charset="0"/>
                <a:cs typeface="Times New Roman" pitchFamily="18" charset="0"/>
              </a:rPr>
              <a:t>   </a:t>
            </a:r>
            <a:r>
              <a:rPr lang="en-US" sz="2400" i="1" dirty="0" smtClean="0">
                <a:solidFill>
                  <a:prstClr val="black"/>
                </a:solidFill>
                <a:latin typeface="Times New Roman" pitchFamily="18" charset="0"/>
                <a:cs typeface="Times New Roman" pitchFamily="18" charset="0"/>
              </a:rPr>
              <a:t>p</a:t>
            </a:r>
            <a:r>
              <a:rPr lang="en-US" sz="2400" dirty="0" smtClean="0">
                <a:solidFill>
                  <a:prstClr val="black"/>
                </a:solidFill>
                <a:latin typeface="Times New Roman" pitchFamily="18" charset="0"/>
                <a:cs typeface="Times New Roman" pitchFamily="18" charset="0"/>
              </a:rPr>
              <a:t> </a:t>
            </a:r>
            <a:r>
              <a:rPr lang="en-US" sz="2400" i="1" baseline="30000" dirty="0">
                <a:solidFill>
                  <a:prstClr val="black"/>
                </a:solidFill>
                <a:latin typeface="Times New Roman" pitchFamily="18" charset="0"/>
                <a:ea typeface="Batang" pitchFamily="18" charset="-127"/>
              </a:rPr>
              <a:t>x </a:t>
            </a:r>
            <a:r>
              <a:rPr lang="en-US" sz="2400" dirty="0">
                <a:solidFill>
                  <a:prstClr val="black"/>
                </a:solidFill>
                <a:latin typeface="Times New Roman" pitchFamily="18" charset="0"/>
                <a:cs typeface="Times New Roman" pitchFamily="18" charset="0"/>
              </a:rPr>
              <a:t> (1-</a:t>
            </a:r>
            <a:r>
              <a:rPr lang="en-US" sz="2400" i="1" dirty="0">
                <a:solidFill>
                  <a:prstClr val="black"/>
                </a:solidFill>
                <a:latin typeface="Times New Roman" pitchFamily="18" charset="0"/>
                <a:cs typeface="Times New Roman" pitchFamily="18" charset="0"/>
              </a:rPr>
              <a:t> p</a:t>
            </a:r>
            <a:r>
              <a:rPr lang="en-US" sz="2400" dirty="0">
                <a:solidFill>
                  <a:prstClr val="black"/>
                </a:solidFill>
                <a:latin typeface="Times New Roman" pitchFamily="18" charset="0"/>
                <a:cs typeface="Times New Roman" pitchFamily="18" charset="0"/>
              </a:rPr>
              <a:t>) </a:t>
            </a:r>
            <a:r>
              <a:rPr lang="en-US" sz="2400" i="1" baseline="30000" dirty="0">
                <a:solidFill>
                  <a:prstClr val="black"/>
                </a:solidFill>
                <a:latin typeface="Times New Roman" pitchFamily="18" charset="0"/>
                <a:cs typeface="Times New Roman" pitchFamily="18" charset="0"/>
              </a:rPr>
              <a:t>n- </a:t>
            </a:r>
            <a:r>
              <a:rPr lang="en-US" sz="2400" i="1" baseline="30000" dirty="0">
                <a:solidFill>
                  <a:prstClr val="black"/>
                </a:solidFill>
                <a:latin typeface="Times New Roman" pitchFamily="18" charset="0"/>
                <a:ea typeface="Batang" pitchFamily="18" charset="-127"/>
              </a:rPr>
              <a:t>x</a:t>
            </a:r>
            <a:r>
              <a:rPr lang="en-US" sz="2400" i="1" baseline="30000" dirty="0">
                <a:solidFill>
                  <a:prstClr val="black"/>
                </a:solidFill>
                <a:latin typeface="Times New Roman" pitchFamily="18" charset="0"/>
                <a:cs typeface="Times New Roman" pitchFamily="18" charset="0"/>
              </a:rPr>
              <a:t>  </a:t>
            </a:r>
          </a:p>
          <a:p>
            <a:pPr lvl="1">
              <a:lnSpc>
                <a:spcPts val="1000"/>
              </a:lnSpc>
              <a:buFont typeface="Wingdings" pitchFamily="2" charset="2"/>
              <a:buNone/>
            </a:pPr>
            <a:r>
              <a:rPr lang="en-US" sz="2400" dirty="0">
                <a:solidFill>
                  <a:prstClr val="black"/>
                </a:solidFill>
                <a:latin typeface="Times New Roman" pitchFamily="18" charset="0"/>
                <a:cs typeface="Times New Roman" pitchFamily="18" charset="0"/>
              </a:rPr>
              <a:t>         </a:t>
            </a:r>
            <a:r>
              <a:rPr lang="en-US" sz="2400" dirty="0" smtClean="0">
                <a:solidFill>
                  <a:prstClr val="black"/>
                </a:solidFill>
                <a:latin typeface="Times New Roman" pitchFamily="18" charset="0"/>
                <a:cs typeface="Times New Roman" pitchFamily="18" charset="0"/>
              </a:rPr>
              <a:t>       </a:t>
            </a:r>
          </a:p>
          <a:p>
            <a:pPr lvl="1">
              <a:lnSpc>
                <a:spcPts val="1000"/>
              </a:lnSpc>
              <a:buFont typeface="Wingdings" pitchFamily="2" charset="2"/>
              <a:buNone/>
            </a:pPr>
            <a:r>
              <a:rPr lang="en-US" sz="2400" i="1" dirty="0" smtClean="0">
                <a:solidFill>
                  <a:prstClr val="black"/>
                </a:solidFill>
                <a:latin typeface="Times New Roman" pitchFamily="18" charset="0"/>
                <a:ea typeface="Batang" pitchFamily="18" charset="-127"/>
                <a:cs typeface="Times New Roman" pitchFamily="18" charset="0"/>
              </a:rPr>
              <a:t>               </a:t>
            </a:r>
            <a:r>
              <a:rPr lang="en-US" sz="2400" i="1" dirty="0" smtClean="0">
                <a:solidFill>
                  <a:prstClr val="black"/>
                </a:solidFill>
                <a:latin typeface="Times New Roman" pitchFamily="18" charset="0"/>
                <a:ea typeface="Batang" pitchFamily="18" charset="-127"/>
              </a:rPr>
              <a:t>x</a:t>
            </a:r>
            <a:r>
              <a:rPr lang="en-US" sz="2400" dirty="0" smtClean="0">
                <a:solidFill>
                  <a:prstClr val="black"/>
                </a:solidFill>
                <a:latin typeface="Times New Roman" pitchFamily="18" charset="0"/>
                <a:cs typeface="Times New Roman" pitchFamily="18" charset="0"/>
              </a:rPr>
              <a:t> </a:t>
            </a:r>
            <a:r>
              <a:rPr lang="en-US" sz="2400" dirty="0">
                <a:solidFill>
                  <a:prstClr val="black"/>
                </a:solidFill>
                <a:latin typeface="Times New Roman" pitchFamily="18" charset="0"/>
                <a:cs typeface="Times New Roman" pitchFamily="18" charset="0"/>
              </a:rPr>
              <a:t>! (n -</a:t>
            </a:r>
            <a:r>
              <a:rPr lang="en-US" sz="2400" i="1" dirty="0">
                <a:solidFill>
                  <a:prstClr val="black"/>
                </a:solidFill>
                <a:latin typeface="Times New Roman" pitchFamily="18" charset="0"/>
                <a:ea typeface="Batang" pitchFamily="18" charset="-127"/>
              </a:rPr>
              <a:t>x</a:t>
            </a:r>
            <a:r>
              <a:rPr lang="en-US" sz="2400" dirty="0">
                <a:solidFill>
                  <a:prstClr val="black"/>
                </a:solidFill>
                <a:latin typeface="Times New Roman" pitchFamily="18" charset="0"/>
                <a:cs typeface="Times New Roman" pitchFamily="18" charset="0"/>
              </a:rPr>
              <a:t> )! </a:t>
            </a:r>
            <a:endParaRPr lang="en-US" sz="2400" i="1" dirty="0">
              <a:solidFill>
                <a:prstClr val="black"/>
              </a:solidFill>
              <a:latin typeface="Times New Roman" pitchFamily="18" charset="0"/>
              <a:cs typeface="Times New Roman" pitchFamily="18" charset="0"/>
            </a:endParaRPr>
          </a:p>
          <a:p>
            <a:pPr lvl="2">
              <a:lnSpc>
                <a:spcPts val="1000"/>
              </a:lnSpc>
            </a:pPr>
            <a:endParaRPr lang="en-US" sz="2400" i="1" dirty="0" smtClean="0">
              <a:solidFill>
                <a:prstClr val="black"/>
              </a:solidFill>
              <a:latin typeface="Times New Roman" pitchFamily="18" charset="0"/>
              <a:cs typeface="Times New Roman" pitchFamily="18" charset="0"/>
            </a:endParaRPr>
          </a:p>
          <a:p>
            <a:pPr lvl="2">
              <a:lnSpc>
                <a:spcPts val="1000"/>
              </a:lnSpc>
            </a:pPr>
            <a:endParaRPr lang="en-US" sz="2400" i="1" dirty="0" smtClean="0">
              <a:solidFill>
                <a:prstClr val="black"/>
              </a:solidFill>
              <a:latin typeface="Times New Roman" pitchFamily="18" charset="0"/>
              <a:cs typeface="Times New Roman" pitchFamily="18" charset="0"/>
            </a:endParaRPr>
          </a:p>
          <a:p>
            <a:pPr lvl="2">
              <a:lnSpc>
                <a:spcPts val="1000"/>
              </a:lnSpc>
            </a:pPr>
            <a:endParaRPr lang="en-US" sz="2400" i="1" dirty="0" smtClean="0">
              <a:solidFill>
                <a:prstClr val="black"/>
              </a:solidFill>
              <a:latin typeface="Times New Roman" pitchFamily="18" charset="0"/>
              <a:cs typeface="Times New Roman" pitchFamily="18" charset="0"/>
            </a:endParaRPr>
          </a:p>
          <a:p>
            <a:pPr lvl="2">
              <a:lnSpc>
                <a:spcPts val="1000"/>
              </a:lnSpc>
            </a:pPr>
            <a:r>
              <a:rPr lang="en-US" sz="2400" i="1" dirty="0" smtClean="0">
                <a:solidFill>
                  <a:prstClr val="black"/>
                </a:solidFill>
                <a:latin typeface="Times New Roman" pitchFamily="18" charset="0"/>
                <a:cs typeface="Times New Roman" pitchFamily="18" charset="0"/>
              </a:rPr>
              <a:t>Therefore</a:t>
            </a:r>
            <a:r>
              <a:rPr lang="en-US" sz="2400" i="1" dirty="0">
                <a:solidFill>
                  <a:prstClr val="black"/>
                </a:solidFill>
                <a:latin typeface="Times New Roman" pitchFamily="18" charset="0"/>
                <a:cs typeface="Times New Roman" pitchFamily="18" charset="0"/>
              </a:rPr>
              <a:t>,  Pr (X=5) = </a:t>
            </a:r>
            <a:r>
              <a:rPr lang="en-US" sz="2400" i="1" u="sng" dirty="0">
                <a:solidFill>
                  <a:prstClr val="black"/>
                </a:solidFill>
                <a:latin typeface="Times New Roman" pitchFamily="18" charset="0"/>
                <a:cs typeface="Times New Roman" pitchFamily="18" charset="0"/>
              </a:rPr>
              <a:t> 10!   </a:t>
            </a:r>
            <a:r>
              <a:rPr lang="en-US" sz="2400" i="1" dirty="0">
                <a:solidFill>
                  <a:prstClr val="black"/>
                </a:solidFill>
                <a:latin typeface="Times New Roman" pitchFamily="18" charset="0"/>
                <a:cs typeface="Times New Roman" pitchFamily="18" charset="0"/>
              </a:rPr>
              <a:t> </a:t>
            </a:r>
            <a:r>
              <a:rPr lang="en-US" sz="2400" i="1" dirty="0" smtClean="0">
                <a:solidFill>
                  <a:prstClr val="black"/>
                </a:solidFill>
                <a:latin typeface="Times New Roman" pitchFamily="18" charset="0"/>
                <a:cs typeface="Times New Roman" pitchFamily="18" charset="0"/>
              </a:rPr>
              <a:t>    X </a:t>
            </a:r>
            <a:r>
              <a:rPr lang="en-US" sz="2400" i="1" dirty="0">
                <a:solidFill>
                  <a:prstClr val="black"/>
                </a:solidFill>
                <a:latin typeface="Times New Roman" pitchFamily="18" charset="0"/>
                <a:cs typeface="Times New Roman" pitchFamily="18" charset="0"/>
              </a:rPr>
              <a:t>0.52 </a:t>
            </a:r>
            <a:r>
              <a:rPr lang="en-US" sz="2400" i="1" baseline="30000" dirty="0">
                <a:solidFill>
                  <a:prstClr val="black"/>
                </a:solidFill>
                <a:latin typeface="Times New Roman" pitchFamily="18" charset="0"/>
                <a:cs typeface="Times New Roman" pitchFamily="18" charset="0"/>
              </a:rPr>
              <a:t>5</a:t>
            </a:r>
            <a:r>
              <a:rPr lang="en-US" sz="2400" i="1" dirty="0">
                <a:solidFill>
                  <a:prstClr val="black"/>
                </a:solidFill>
                <a:latin typeface="Times New Roman" pitchFamily="18" charset="0"/>
                <a:cs typeface="Times New Roman" pitchFamily="18" charset="0"/>
              </a:rPr>
              <a:t> x (1- 0.52)</a:t>
            </a:r>
            <a:r>
              <a:rPr lang="en-US" sz="2400" i="1" baseline="30000" dirty="0">
                <a:solidFill>
                  <a:prstClr val="black"/>
                </a:solidFill>
                <a:latin typeface="Times New Roman" pitchFamily="18" charset="0"/>
                <a:cs typeface="Times New Roman" pitchFamily="18" charset="0"/>
              </a:rPr>
              <a:t>10-5</a:t>
            </a:r>
            <a:r>
              <a:rPr lang="en-US" sz="2400" i="1" dirty="0">
                <a:solidFill>
                  <a:prstClr val="black"/>
                </a:solidFill>
                <a:latin typeface="Times New Roman" pitchFamily="18" charset="0"/>
                <a:cs typeface="Times New Roman" pitchFamily="18" charset="0"/>
              </a:rPr>
              <a:t> =0.24            </a:t>
            </a:r>
          </a:p>
          <a:p>
            <a:pPr lvl="2">
              <a:lnSpc>
                <a:spcPts val="1000"/>
              </a:lnSpc>
            </a:pPr>
            <a:r>
              <a:rPr lang="en-US" sz="2400" i="1" dirty="0">
                <a:solidFill>
                  <a:prstClr val="black"/>
                </a:solidFill>
                <a:latin typeface="Times New Roman" pitchFamily="18" charset="0"/>
                <a:cs typeface="Times New Roman" pitchFamily="18" charset="0"/>
              </a:rPr>
              <a:t>                                    </a:t>
            </a:r>
            <a:endParaRPr lang="en-US" sz="2400" i="1" dirty="0" smtClean="0">
              <a:solidFill>
                <a:prstClr val="black"/>
              </a:solidFill>
              <a:latin typeface="Times New Roman" pitchFamily="18" charset="0"/>
              <a:cs typeface="Times New Roman" pitchFamily="18" charset="0"/>
            </a:endParaRPr>
          </a:p>
          <a:p>
            <a:pPr lvl="2">
              <a:lnSpc>
                <a:spcPts val="1000"/>
              </a:lnSpc>
            </a:pPr>
            <a:r>
              <a:rPr lang="en-US" sz="2400" i="1" dirty="0" smtClean="0">
                <a:solidFill>
                  <a:prstClr val="black"/>
                </a:solidFill>
                <a:latin typeface="Times New Roman" pitchFamily="18" charset="0"/>
                <a:cs typeface="Times New Roman" pitchFamily="18" charset="0"/>
              </a:rPr>
              <a:t>                                   5</a:t>
            </a:r>
            <a:r>
              <a:rPr lang="en-US" sz="2400" i="1" dirty="0">
                <a:solidFill>
                  <a:prstClr val="black"/>
                </a:solidFill>
                <a:latin typeface="Times New Roman" pitchFamily="18" charset="0"/>
                <a:cs typeface="Times New Roman" pitchFamily="18" charset="0"/>
              </a:rPr>
              <a:t>!(10-5)!</a:t>
            </a:r>
          </a:p>
          <a:p>
            <a:pPr lvl="1">
              <a:lnSpc>
                <a:spcPct val="90000"/>
              </a:lnSpc>
            </a:pPr>
            <a:r>
              <a:rPr lang="en-US" sz="2400" dirty="0">
                <a:solidFill>
                  <a:prstClr val="black"/>
                </a:solidFill>
                <a:latin typeface="Times New Roman" pitchFamily="18" charset="0"/>
                <a:cs typeface="Times New Roman" pitchFamily="18" charset="0"/>
              </a:rPr>
              <a:t>3 or more will be females? </a:t>
            </a:r>
          </a:p>
          <a:p>
            <a:pPr lvl="2">
              <a:lnSpc>
                <a:spcPct val="90000"/>
              </a:lnSpc>
            </a:pPr>
            <a:r>
              <a:rPr lang="en-US" sz="2400" i="1" dirty="0">
                <a:solidFill>
                  <a:prstClr val="black"/>
                </a:solidFill>
                <a:latin typeface="Times New Roman" pitchFamily="18" charset="0"/>
                <a:cs typeface="Times New Roman" pitchFamily="18" charset="0"/>
              </a:rPr>
              <a:t>Pr(X≥3) = 1- Pr (X&lt;3) = 1-[Pr(X=0)+Pr(X=1)+Pr(X=2)]</a:t>
            </a:r>
          </a:p>
          <a:p>
            <a:pPr lvl="2">
              <a:lnSpc>
                <a:spcPct val="90000"/>
              </a:lnSpc>
            </a:pPr>
            <a:r>
              <a:rPr lang="en-US" sz="2400" i="1" dirty="0">
                <a:solidFill>
                  <a:prstClr val="black"/>
                </a:solidFill>
                <a:latin typeface="Times New Roman" pitchFamily="18" charset="0"/>
                <a:cs typeface="Times New Roman" pitchFamily="18" charset="0"/>
              </a:rPr>
              <a:t>     =1-[0.001+0.013+0.055]= 1-0.069=0.931 </a:t>
            </a:r>
            <a:endParaRPr lang="en-US" sz="2400" dirty="0">
              <a:solidFill>
                <a:prstClr val="black"/>
              </a:solidFill>
            </a:endParaRPr>
          </a:p>
        </p:txBody>
      </p:sp>
      <p:sp>
        <p:nvSpPr>
          <p:cNvPr id="7" name="Footer Placeholder 6"/>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3793684977"/>
      </p:ext>
    </p:extLst>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idx="4294967295"/>
          </p:nvPr>
        </p:nvSpPr>
        <p:spPr>
          <a:xfrm>
            <a:off x="838200" y="214313"/>
            <a:ext cx="8105775" cy="928687"/>
          </a:xfrm>
        </p:spPr>
        <p:txBody>
          <a:bodyPr/>
          <a:lstStyle/>
          <a:p>
            <a:pPr eaLnBrk="1" hangingPunct="1"/>
            <a:r>
              <a:rPr lang="en-US" sz="2500" smtClean="0"/>
              <a:t>Binomial distribution….</a:t>
            </a:r>
          </a:p>
        </p:txBody>
      </p:sp>
      <p:sp>
        <p:nvSpPr>
          <p:cNvPr id="40963" name="Rectangle 3"/>
          <p:cNvSpPr>
            <a:spLocks noGrp="1" noChangeArrowheads="1"/>
          </p:cNvSpPr>
          <p:nvPr>
            <p:ph idx="4294967295"/>
          </p:nvPr>
        </p:nvSpPr>
        <p:spPr>
          <a:xfrm>
            <a:off x="228600" y="1371600"/>
            <a:ext cx="8726488" cy="5181600"/>
          </a:xfrm>
        </p:spPr>
        <p:txBody>
          <a:bodyPr/>
          <a:lstStyle/>
          <a:p>
            <a:pPr eaLnBrk="1" hangingPunct="1">
              <a:lnSpc>
                <a:spcPct val="90000"/>
              </a:lnSpc>
              <a:buFont typeface="Wingdings" pitchFamily="2" charset="2"/>
              <a:buNone/>
              <a:defRPr/>
            </a:pPr>
            <a:endParaRPr lang="en-US" sz="2100" dirty="0" smtClean="0">
              <a:latin typeface="Times New Roman" pitchFamily="18" charset="0"/>
              <a:cs typeface="Times New Roman" pitchFamily="18" charset="0"/>
            </a:endParaRPr>
          </a:p>
          <a:p>
            <a:pPr>
              <a:buFont typeface="Wingdings" pitchFamily="2" charset="2"/>
              <a:buChar char="Ø"/>
              <a:defRPr/>
            </a:pPr>
            <a:r>
              <a:rPr lang="en-US" sz="2400" i="1" dirty="0" smtClean="0">
                <a:latin typeface="Times New Roman" pitchFamily="18" charset="0"/>
                <a:cs typeface="Times New Roman" pitchFamily="18" charset="0"/>
              </a:rPr>
              <a:t>Example 2: </a:t>
            </a:r>
            <a:r>
              <a:rPr lang="en-US" sz="2400" dirty="0" smtClean="0">
                <a:latin typeface="Times New Roman" pitchFamily="18" charset="0"/>
              </a:rPr>
              <a:t>The exam has five questions and each question has four multiple choice in which one of the choice is the correct answer. If a student answers all the question by guess. </a:t>
            </a:r>
          </a:p>
          <a:p>
            <a:pPr>
              <a:defRPr/>
            </a:pPr>
            <a:endParaRPr lang="en-US" sz="2400" dirty="0" smtClean="0">
              <a:latin typeface="Times New Roman" pitchFamily="18" charset="0"/>
            </a:endParaRPr>
          </a:p>
          <a:p>
            <a:pPr marL="457200" indent="-457200">
              <a:buFont typeface="Wingdings" pitchFamily="2" charset="2"/>
              <a:buAutoNum type="arabicPeriod"/>
              <a:defRPr/>
            </a:pPr>
            <a:r>
              <a:rPr lang="en-US" sz="2400" dirty="0" smtClean="0">
                <a:latin typeface="Times New Roman" pitchFamily="18" charset="0"/>
              </a:rPr>
              <a:t>What is the probability that he will answer 3 out of 5 questions correctly?</a:t>
            </a:r>
          </a:p>
          <a:p>
            <a:pPr marL="457200" indent="-457200">
              <a:buFont typeface="Wingdings" pitchFamily="2" charset="2"/>
              <a:buAutoNum type="arabicPeriod"/>
              <a:defRPr/>
            </a:pPr>
            <a:endParaRPr lang="en-US" sz="2400" dirty="0" smtClean="0">
              <a:latin typeface="Times New Roman" pitchFamily="18" charset="0"/>
            </a:endParaRPr>
          </a:p>
          <a:p>
            <a:pPr marL="457200" indent="-457200">
              <a:buFont typeface="Wingdings" pitchFamily="2" charset="2"/>
              <a:buAutoNum type="arabicPeriod"/>
              <a:defRPr/>
            </a:pPr>
            <a:r>
              <a:rPr lang="en-US" sz="2400" dirty="0" smtClean="0">
                <a:latin typeface="Times New Roman" pitchFamily="18" charset="0"/>
              </a:rPr>
              <a:t> What is the probability that he will answer more than  3 questions correctly?</a:t>
            </a:r>
            <a:endParaRPr lang="en-US" sz="2400" dirty="0">
              <a:latin typeface="Times New Roman" pitchFamily="18" charset="0"/>
            </a:endParaRPr>
          </a:p>
        </p:txBody>
      </p:sp>
      <p:sp>
        <p:nvSpPr>
          <p:cNvPr id="7" name="Footer Placeholder 6"/>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3278558859"/>
      </p:ext>
    </p:extLst>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a:xfrm>
            <a:off x="457200" y="274638"/>
            <a:ext cx="8229600" cy="715962"/>
          </a:xfrm>
        </p:spPr>
        <p:txBody>
          <a:bodyPr/>
          <a:lstStyle/>
          <a:p>
            <a:pPr eaLnBrk="1" hangingPunct="1"/>
            <a:r>
              <a:rPr lang="en-US" sz="4000" dirty="0" smtClean="0"/>
              <a:t>Poisson Distribution </a:t>
            </a:r>
          </a:p>
        </p:txBody>
      </p:sp>
      <p:sp>
        <p:nvSpPr>
          <p:cNvPr id="74755" name="Content Placeholder 2"/>
          <p:cNvSpPr>
            <a:spLocks noGrp="1"/>
          </p:cNvSpPr>
          <p:nvPr>
            <p:ph idx="1"/>
          </p:nvPr>
        </p:nvSpPr>
        <p:spPr>
          <a:xfrm>
            <a:off x="457200" y="1219200"/>
            <a:ext cx="8229600" cy="4906963"/>
          </a:xfrm>
        </p:spPr>
        <p:txBody>
          <a:bodyPr>
            <a:normAutofit lnSpcReduction="10000"/>
          </a:bodyPr>
          <a:lstStyle/>
          <a:p>
            <a:pPr algn="just" eaLnBrk="1" hangingPunct="1">
              <a:buFont typeface="Wingdings" pitchFamily="2" charset="2"/>
              <a:buChar char="§"/>
            </a:pPr>
            <a:r>
              <a:rPr lang="en-US" sz="2800" dirty="0" smtClean="0"/>
              <a:t>A kind of discrete probability distribution that applies to </a:t>
            </a:r>
            <a:r>
              <a:rPr lang="en-US" sz="2800" dirty="0" smtClean="0">
                <a:solidFill>
                  <a:schemeClr val="accent2"/>
                </a:solidFill>
              </a:rPr>
              <a:t>occurrence of some event over a specified interval.</a:t>
            </a:r>
          </a:p>
          <a:p>
            <a:pPr algn="just" eaLnBrk="1" hangingPunct="1">
              <a:buFont typeface="Wingdings" pitchFamily="2" charset="2"/>
              <a:buChar char="§"/>
            </a:pPr>
            <a:r>
              <a:rPr lang="en-US" sz="2800" dirty="0" smtClean="0"/>
              <a:t>Example </a:t>
            </a:r>
          </a:p>
          <a:p>
            <a:pPr lvl="0"/>
            <a:r>
              <a:rPr lang="en-US" sz="2800" dirty="0" smtClean="0"/>
              <a:t>Number of telephone calls made to a switch board in a given minute.</a:t>
            </a:r>
          </a:p>
          <a:p>
            <a:pPr lvl="0"/>
            <a:r>
              <a:rPr lang="en-US" sz="2800" dirty="0" smtClean="0"/>
              <a:t>Number of bacteria per slide </a:t>
            </a:r>
          </a:p>
          <a:p>
            <a:pPr lvl="0"/>
            <a:r>
              <a:rPr lang="en-US" sz="2800" dirty="0" smtClean="0"/>
              <a:t>Number of road accidents on a particular motorway in one day</a:t>
            </a:r>
          </a:p>
          <a:p>
            <a:pPr lvl="0"/>
            <a:r>
              <a:rPr lang="en-US" sz="2800" dirty="0" smtClean="0"/>
              <a:t>Number of natural hazards per year. etc. have a poison distribution</a:t>
            </a:r>
            <a:endParaRPr lang="en-US" sz="2800" dirty="0"/>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Tree>
    <p:extLst>
      <p:ext uri="{BB962C8B-B14F-4D97-AF65-F5344CB8AC3E}">
        <p14:creationId xmlns:p14="http://schemas.microsoft.com/office/powerpoint/2010/main" val="175148891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p:txBody>
          <a:bodyPr/>
          <a:lstStyle/>
          <a:p>
            <a:r>
              <a:rPr lang="en-US" dirty="0" smtClean="0"/>
              <a:t>Poisson Distribution </a:t>
            </a:r>
          </a:p>
        </p:txBody>
      </p:sp>
      <p:sp>
        <p:nvSpPr>
          <p:cNvPr id="76803" name="Content Placeholder 2"/>
          <p:cNvSpPr>
            <a:spLocks noGrp="1"/>
          </p:cNvSpPr>
          <p:nvPr>
            <p:ph idx="1"/>
          </p:nvPr>
        </p:nvSpPr>
        <p:spPr/>
        <p:txBody>
          <a:bodyPr/>
          <a:lstStyle/>
          <a:p>
            <a:pPr algn="just" eaLnBrk="1" hangingPunct="1"/>
            <a:r>
              <a:rPr lang="en-US" dirty="0" smtClean="0"/>
              <a:t>Suppose events happen randomly and independently in time at a constant rate. If events happen with rate λ events per unit time, the probability of x events happening in unit time is</a:t>
            </a:r>
          </a:p>
          <a:p>
            <a:pPr algn="just" eaLnBrk="1" hangingPunct="1">
              <a:buFont typeface="Wingdings 2" pitchFamily="18" charset="2"/>
              <a:buNone/>
            </a:pPr>
            <a:r>
              <a:rPr lang="en-US" dirty="0" smtClean="0"/>
              <a:t>   P(x) =                       where </a:t>
            </a:r>
            <a:r>
              <a:rPr lang="en-US" dirty="0" smtClean="0">
                <a:solidFill>
                  <a:srgbClr val="FF0000"/>
                </a:solidFill>
              </a:rPr>
              <a:t>e</a:t>
            </a:r>
            <a:r>
              <a:rPr lang="en-US" dirty="0" smtClean="0">
                <a:solidFill>
                  <a:srgbClr val="FF0000"/>
                </a:solidFill>
                <a:latin typeface="Arial" charset="0"/>
                <a:cs typeface="Arial" charset="0"/>
              </a:rPr>
              <a:t>≈ 2.71828</a:t>
            </a:r>
            <a:endParaRPr lang="en-US" dirty="0" smtClean="0">
              <a:solidFill>
                <a:srgbClr val="FF0000"/>
              </a:solidFill>
            </a:endParaRPr>
          </a:p>
        </p:txBody>
      </p:sp>
      <p:sp>
        <p:nvSpPr>
          <p:cNvPr id="68614" name="Footer Placeholder 7"/>
          <p:cNvSpPr>
            <a:spLocks noGrp="1"/>
          </p:cNvSpPr>
          <p:nvPr>
            <p:ph type="ftr" sz="quarter" idx="11"/>
          </p:nvPr>
        </p:nvSpPr>
        <p:spPr bwMode="auto">
          <a:ln>
            <a:miter lim="800000"/>
            <a:headEnd/>
            <a:tailEnd/>
          </a:ln>
        </p:spPr>
        <p:txBody>
          <a:bodyPr wrap="square" numCol="1" compatLnSpc="1">
            <a:prstTxWarp prst="textNoShape">
              <a:avLst/>
            </a:prstTxWarp>
          </a:bodyPr>
          <a:lstStyle/>
          <a:p>
            <a:pPr>
              <a:defRPr/>
            </a:pPr>
            <a:endParaRPr lang="en-US">
              <a:solidFill>
                <a:prstClr val="black">
                  <a:tint val="75000"/>
                </a:prstClr>
              </a:solidFill>
            </a:endParaRPr>
          </a:p>
        </p:txBody>
      </p:sp>
      <p:pic>
        <p:nvPicPr>
          <p:cNvPr id="76806" name="Picture 2"/>
          <p:cNvPicPr>
            <a:picLocks noChangeAspect="1" noChangeArrowheads="1"/>
          </p:cNvPicPr>
          <p:nvPr/>
        </p:nvPicPr>
        <p:blipFill>
          <a:blip r:embed="rId3"/>
          <a:srcRect/>
          <a:stretch>
            <a:fillRect/>
          </a:stretch>
        </p:blipFill>
        <p:spPr bwMode="auto">
          <a:xfrm>
            <a:off x="1905000" y="4191000"/>
            <a:ext cx="1828800" cy="722313"/>
          </a:xfrm>
          <a:prstGeom prst="rect">
            <a:avLst/>
          </a:prstGeom>
          <a:noFill/>
          <a:ln w="9525">
            <a:noFill/>
            <a:miter lim="800000"/>
            <a:headEnd/>
            <a:tailEnd/>
          </a:ln>
        </p:spPr>
      </p:pic>
    </p:spTree>
    <p:extLst>
      <p:ext uri="{BB962C8B-B14F-4D97-AF65-F5344CB8AC3E}">
        <p14:creationId xmlns:p14="http://schemas.microsoft.com/office/powerpoint/2010/main" val="289562837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85800"/>
          </a:xfrm>
        </p:spPr>
        <p:txBody>
          <a:bodyPr rtlCol="0">
            <a:normAutofit fontScale="90000"/>
          </a:bodyPr>
          <a:lstStyle/>
          <a:p>
            <a:pPr eaLnBrk="1" fontAlgn="auto" hangingPunct="1">
              <a:spcAft>
                <a:spcPts val="0"/>
              </a:spcAft>
              <a:defRPr/>
            </a:pPr>
            <a:r>
              <a:rPr lang="en-US" dirty="0" smtClean="0">
                <a:solidFill>
                  <a:srgbClr val="0070C0"/>
                </a:solidFill>
              </a:rPr>
              <a:t>Example</a:t>
            </a:r>
            <a:endParaRPr lang="en-US" dirty="0">
              <a:solidFill>
                <a:srgbClr val="0070C0"/>
              </a:solidFill>
            </a:endParaRPr>
          </a:p>
        </p:txBody>
      </p:sp>
      <p:sp>
        <p:nvSpPr>
          <p:cNvPr id="3" name="Content Placeholder 2"/>
          <p:cNvSpPr>
            <a:spLocks noGrp="1"/>
          </p:cNvSpPr>
          <p:nvPr>
            <p:ph idx="1"/>
          </p:nvPr>
        </p:nvSpPr>
        <p:spPr>
          <a:xfrm>
            <a:off x="304800" y="990600"/>
            <a:ext cx="8382000" cy="5562600"/>
          </a:xfrm>
        </p:spPr>
        <p:txBody>
          <a:bodyPr rtlCol="0">
            <a:normAutofit fontScale="92500" lnSpcReduction="20000"/>
          </a:bodyPr>
          <a:lstStyle/>
          <a:p>
            <a:pPr algn="just" eaLnBrk="1" fontAlgn="auto" hangingPunct="1">
              <a:lnSpc>
                <a:spcPct val="150000"/>
              </a:lnSpc>
              <a:spcAft>
                <a:spcPts val="0"/>
              </a:spcAft>
              <a:buFont typeface="Arial" pitchFamily="34" charset="0"/>
              <a:buChar char="•"/>
              <a:defRPr/>
            </a:pPr>
            <a:r>
              <a:rPr lang="en-US" dirty="0" smtClean="0"/>
              <a:t>The daily number of new registrations of HIV is 2.2 on average </a:t>
            </a:r>
          </a:p>
          <a:p>
            <a:pPr algn="just" eaLnBrk="1" fontAlgn="auto" hangingPunct="1">
              <a:lnSpc>
                <a:spcPct val="150000"/>
              </a:lnSpc>
              <a:spcAft>
                <a:spcPts val="0"/>
              </a:spcAft>
              <a:buFont typeface="Wingdings 2" pitchFamily="18" charset="2"/>
              <a:buNone/>
              <a:defRPr/>
            </a:pPr>
            <a:r>
              <a:rPr lang="en-US" dirty="0" smtClean="0"/>
              <a:t> what is the probability of </a:t>
            </a:r>
          </a:p>
          <a:p>
            <a:pPr marL="514350" indent="-514350" algn="just" eaLnBrk="1" fontAlgn="auto" hangingPunct="1">
              <a:lnSpc>
                <a:spcPct val="150000"/>
              </a:lnSpc>
              <a:spcAft>
                <a:spcPts val="0"/>
              </a:spcAft>
              <a:buFont typeface="Wingdings 2" pitchFamily="18" charset="2"/>
              <a:buAutoNum type="alphaLcParenR"/>
              <a:defRPr/>
            </a:pPr>
            <a:r>
              <a:rPr lang="en-US" dirty="0" smtClean="0"/>
              <a:t>Getting no new cases</a:t>
            </a:r>
          </a:p>
          <a:p>
            <a:pPr marL="514350" indent="-514350" algn="just" eaLnBrk="1" fontAlgn="auto" hangingPunct="1">
              <a:lnSpc>
                <a:spcPct val="150000"/>
              </a:lnSpc>
              <a:spcAft>
                <a:spcPts val="0"/>
              </a:spcAft>
              <a:buFont typeface="Wingdings 2" pitchFamily="18" charset="2"/>
              <a:buAutoNum type="alphaLcParenR"/>
              <a:defRPr/>
            </a:pPr>
            <a:r>
              <a:rPr lang="en-US" dirty="0" smtClean="0"/>
              <a:t> Getting 1 case</a:t>
            </a:r>
          </a:p>
          <a:p>
            <a:pPr algn="just" eaLnBrk="1" fontAlgn="auto" hangingPunct="1">
              <a:lnSpc>
                <a:spcPct val="150000"/>
              </a:lnSpc>
              <a:spcAft>
                <a:spcPts val="0"/>
              </a:spcAft>
              <a:buFont typeface="Wingdings 2" pitchFamily="18" charset="2"/>
              <a:buNone/>
              <a:defRPr/>
            </a:pPr>
            <a:r>
              <a:rPr lang="en-US" dirty="0" smtClean="0"/>
              <a:t>c) Getting 2 cases</a:t>
            </a:r>
          </a:p>
          <a:p>
            <a:pPr algn="just" eaLnBrk="1" fontAlgn="auto" hangingPunct="1">
              <a:lnSpc>
                <a:spcPct val="150000"/>
              </a:lnSpc>
              <a:spcAft>
                <a:spcPts val="0"/>
              </a:spcAft>
              <a:buFont typeface="Wingdings 2" pitchFamily="18" charset="2"/>
              <a:buNone/>
              <a:defRPr/>
            </a:pPr>
            <a:r>
              <a:rPr lang="en-US" dirty="0" smtClean="0"/>
              <a:t>d) Getting 3 cases</a:t>
            </a:r>
          </a:p>
          <a:p>
            <a:pPr algn="just" eaLnBrk="1" fontAlgn="auto" hangingPunct="1">
              <a:lnSpc>
                <a:spcPct val="150000"/>
              </a:lnSpc>
              <a:spcAft>
                <a:spcPts val="0"/>
              </a:spcAft>
              <a:buFont typeface="Wingdings 2" pitchFamily="18" charset="2"/>
              <a:buNone/>
              <a:defRPr/>
            </a:pPr>
            <a:r>
              <a:rPr lang="en-US" dirty="0" smtClean="0"/>
              <a:t>e) Getting 4 cases</a:t>
            </a:r>
          </a:p>
          <a:p>
            <a:pPr eaLnBrk="1" fontAlgn="auto" hangingPunct="1">
              <a:spcAft>
                <a:spcPts val="0"/>
              </a:spcAft>
              <a:buFont typeface="Wingdings 2" pitchFamily="18" charset="2"/>
              <a:buNone/>
              <a:defRPr/>
            </a:pPr>
            <a:endParaRPr lang="en-US" dirty="0"/>
          </a:p>
        </p:txBody>
      </p:sp>
      <p:sp>
        <p:nvSpPr>
          <p:cNvPr id="69637" name="Footer Placeholder 5"/>
          <p:cNvSpPr>
            <a:spLocks noGrp="1"/>
          </p:cNvSpPr>
          <p:nvPr>
            <p:ph type="ftr" sz="quarter" idx="11"/>
          </p:nvPr>
        </p:nvSpPr>
        <p:spPr bwMode="auto">
          <a:ln>
            <a:miter lim="800000"/>
            <a:headEnd/>
            <a:tailEnd/>
          </a:ln>
        </p:spPr>
        <p:txBody>
          <a:bodyPr wrap="square" numCol="1" compatLnSpc="1">
            <a:prstTxWarp prst="textNoShape">
              <a:avLst/>
            </a:prstTxWarp>
          </a:bodyPr>
          <a:lstStyle/>
          <a:p>
            <a:pPr>
              <a:defRPr/>
            </a:pPr>
            <a:endParaRPr lang="en-US">
              <a:solidFill>
                <a:prstClr val="black">
                  <a:tint val="75000"/>
                </a:prstClr>
              </a:solidFill>
            </a:endParaRPr>
          </a:p>
        </p:txBody>
      </p:sp>
    </p:spTree>
    <p:extLst>
      <p:ext uri="{BB962C8B-B14F-4D97-AF65-F5344CB8AC3E}">
        <p14:creationId xmlns:p14="http://schemas.microsoft.com/office/powerpoint/2010/main" val="14107403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33400"/>
          </a:xfrm>
        </p:spPr>
        <p:txBody>
          <a:bodyPr rtlCol="0">
            <a:normAutofit fontScale="90000"/>
          </a:bodyPr>
          <a:lstStyle/>
          <a:p>
            <a:pPr eaLnBrk="1" fontAlgn="auto" hangingPunct="1">
              <a:spcAft>
                <a:spcPts val="0"/>
              </a:spcAft>
              <a:defRPr/>
            </a:pPr>
            <a:r>
              <a:rPr lang="en-US" dirty="0" smtClean="0">
                <a:solidFill>
                  <a:srgbClr val="0070C0"/>
                </a:solidFill>
              </a:rPr>
              <a:t>Solution </a:t>
            </a:r>
            <a:endParaRPr lang="en-US" dirty="0">
              <a:solidFill>
                <a:srgbClr val="0070C0"/>
              </a:solidFill>
            </a:endParaRPr>
          </a:p>
        </p:txBody>
      </p:sp>
      <p:sp>
        <p:nvSpPr>
          <p:cNvPr id="78851" name="Content Placeholder 2"/>
          <p:cNvSpPr>
            <a:spLocks noGrp="1"/>
          </p:cNvSpPr>
          <p:nvPr>
            <p:ph idx="1"/>
          </p:nvPr>
        </p:nvSpPr>
        <p:spPr>
          <a:xfrm>
            <a:off x="304800" y="838200"/>
            <a:ext cx="8382000" cy="5562600"/>
          </a:xfrm>
        </p:spPr>
        <p:txBody>
          <a:bodyPr/>
          <a:lstStyle/>
          <a:p>
            <a:pPr eaLnBrk="1" hangingPunct="1">
              <a:buFont typeface="Wingdings 2" pitchFamily="18" charset="2"/>
              <a:buNone/>
            </a:pPr>
            <a:r>
              <a:rPr lang="en-US" smtClean="0"/>
              <a:t>a) </a:t>
            </a:r>
            <a:r>
              <a:rPr lang="en-US" i="1" smtClean="0"/>
              <a:t>P(x= 0) =                        = 0.111</a:t>
            </a:r>
          </a:p>
          <a:p>
            <a:pPr eaLnBrk="1" hangingPunct="1">
              <a:buFont typeface="Wingdings 2" pitchFamily="18" charset="2"/>
              <a:buNone/>
            </a:pPr>
            <a:r>
              <a:rPr lang="en-US" i="1" smtClean="0"/>
              <a:t>b) p(X=1) </a:t>
            </a:r>
            <a:r>
              <a:rPr lang="en-US" smtClean="0"/>
              <a:t>= 0.244</a:t>
            </a:r>
          </a:p>
          <a:p>
            <a:pPr eaLnBrk="1" hangingPunct="1">
              <a:buFont typeface="Wingdings 2" pitchFamily="18" charset="2"/>
              <a:buNone/>
            </a:pPr>
            <a:r>
              <a:rPr lang="en-US" i="1" smtClean="0"/>
              <a:t>c) p(x=2) </a:t>
            </a:r>
            <a:r>
              <a:rPr lang="en-US" smtClean="0"/>
              <a:t>= 0.268</a:t>
            </a:r>
          </a:p>
          <a:p>
            <a:pPr eaLnBrk="1" hangingPunct="1">
              <a:buFont typeface="Wingdings 2" pitchFamily="18" charset="2"/>
              <a:buNone/>
            </a:pPr>
            <a:r>
              <a:rPr lang="en-US" i="1" smtClean="0"/>
              <a:t>d) p(x=3) </a:t>
            </a:r>
            <a:r>
              <a:rPr lang="en-US" smtClean="0"/>
              <a:t>= 0.197</a:t>
            </a:r>
          </a:p>
          <a:p>
            <a:pPr eaLnBrk="1" hangingPunct="1">
              <a:buFont typeface="Wingdings 2" pitchFamily="18" charset="2"/>
              <a:buNone/>
            </a:pPr>
            <a:r>
              <a:rPr lang="en-US" i="1" smtClean="0"/>
              <a:t>e) p(x=4) </a:t>
            </a:r>
            <a:r>
              <a:rPr lang="en-US" smtClean="0"/>
              <a:t>= 0.108</a:t>
            </a:r>
          </a:p>
        </p:txBody>
      </p:sp>
      <p:sp>
        <p:nvSpPr>
          <p:cNvPr id="70664" name="Footer Placeholder 8"/>
          <p:cNvSpPr>
            <a:spLocks noGrp="1"/>
          </p:cNvSpPr>
          <p:nvPr>
            <p:ph type="ftr" sz="quarter" idx="11"/>
          </p:nvPr>
        </p:nvSpPr>
        <p:spPr bwMode="auto">
          <a:ln>
            <a:miter lim="800000"/>
            <a:headEnd/>
            <a:tailEnd/>
          </a:ln>
        </p:spPr>
        <p:txBody>
          <a:bodyPr wrap="square" numCol="1" compatLnSpc="1">
            <a:prstTxWarp prst="textNoShape">
              <a:avLst/>
            </a:prstTxWarp>
          </a:bodyPr>
          <a:lstStyle/>
          <a:p>
            <a:pPr>
              <a:defRPr/>
            </a:pPr>
            <a:endParaRPr lang="en-US">
              <a:solidFill>
                <a:prstClr val="black">
                  <a:tint val="75000"/>
                </a:prstClr>
              </a:solidFill>
            </a:endParaRPr>
          </a:p>
        </p:txBody>
      </p:sp>
      <p:sp>
        <p:nvSpPr>
          <p:cNvPr id="78854" name="Rectangle 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solidFill>
                <a:prstClr val="black"/>
              </a:solidFill>
            </a:endParaRPr>
          </a:p>
        </p:txBody>
      </p:sp>
      <p:pic>
        <p:nvPicPr>
          <p:cNvPr id="78855"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590800" y="914400"/>
            <a:ext cx="1295400" cy="609600"/>
          </a:xfrm>
          <a:prstGeom prst="rect">
            <a:avLst/>
          </a:prstGeom>
          <a:noFill/>
          <a:ln w="9525">
            <a:noFill/>
            <a:miter lim="800000"/>
            <a:headEnd/>
            <a:tailEnd/>
          </a:ln>
        </p:spPr>
      </p:pic>
      <p:sp>
        <p:nvSpPr>
          <p:cNvPr id="78856" name="Rectangle 3"/>
          <p:cNvSpPr>
            <a:spLocks noChangeArrowheads="1"/>
          </p:cNvSpPr>
          <p:nvPr/>
        </p:nvSpPr>
        <p:spPr bwMode="auto">
          <a:xfrm>
            <a:off x="0" y="809625"/>
            <a:ext cx="9144000" cy="457200"/>
          </a:xfrm>
          <a:prstGeom prst="rect">
            <a:avLst/>
          </a:prstGeom>
          <a:noFill/>
          <a:ln w="9525">
            <a:noFill/>
            <a:miter lim="800000"/>
            <a:headEnd/>
            <a:tailEnd/>
          </a:ln>
        </p:spPr>
        <p:txBody>
          <a:bodyPr wrap="none" anchor="ctr">
            <a:spAutoFit/>
          </a:bodyPr>
          <a:lstStyle/>
          <a:p>
            <a:endParaRPr lang="en-US">
              <a:solidFill>
                <a:prstClr val="black"/>
              </a:solidFill>
              <a:latin typeface="Arial" charset="0"/>
              <a:cs typeface="Arial" charset="0"/>
            </a:endParaRPr>
          </a:p>
        </p:txBody>
      </p:sp>
    </p:spTree>
    <p:extLst>
      <p:ext uri="{BB962C8B-B14F-4D97-AF65-F5344CB8AC3E}">
        <p14:creationId xmlns:p14="http://schemas.microsoft.com/office/powerpoint/2010/main" val="90553973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a:xfrm>
            <a:off x="457200" y="274638"/>
            <a:ext cx="8229600" cy="792162"/>
          </a:xfrm>
        </p:spPr>
        <p:txBody>
          <a:bodyPr rtlCol="0">
            <a:normAutofit fontScale="90000"/>
          </a:bodyPr>
          <a:lstStyle/>
          <a:p>
            <a:pPr eaLnBrk="1" fontAlgn="auto" hangingPunct="1">
              <a:spcAft>
                <a:spcPts val="0"/>
              </a:spcAft>
              <a:defRPr/>
            </a:pPr>
            <a:r>
              <a:rPr lang="en-US" smtClean="0">
                <a:solidFill>
                  <a:srgbClr val="0070C0"/>
                </a:solidFill>
              </a:rPr>
              <a:t>Characteristics of poison distribution</a:t>
            </a:r>
          </a:p>
        </p:txBody>
      </p:sp>
      <p:sp>
        <p:nvSpPr>
          <p:cNvPr id="79875" name="Content Placeholder 2"/>
          <p:cNvSpPr>
            <a:spLocks noGrp="1"/>
          </p:cNvSpPr>
          <p:nvPr>
            <p:ph idx="1"/>
          </p:nvPr>
        </p:nvSpPr>
        <p:spPr>
          <a:xfrm>
            <a:off x="304800" y="1143000"/>
            <a:ext cx="8382000" cy="4648200"/>
          </a:xfrm>
        </p:spPr>
        <p:txBody>
          <a:bodyPr/>
          <a:lstStyle/>
          <a:p>
            <a:pPr algn="just" eaLnBrk="1" hangingPunct="1">
              <a:lnSpc>
                <a:spcPct val="120000"/>
              </a:lnSpc>
              <a:buFont typeface="Wingdings 2" pitchFamily="18" charset="2"/>
              <a:buNone/>
            </a:pPr>
            <a:r>
              <a:rPr lang="en-US" sz="2800" smtClean="0">
                <a:sym typeface="Wingdings 2" pitchFamily="18" charset="2"/>
              </a:rPr>
              <a:t></a:t>
            </a:r>
            <a:r>
              <a:rPr lang="en-US" sz="2800" smtClean="0"/>
              <a:t>The Poisson distribution is very asymmetric when its mean is small</a:t>
            </a:r>
          </a:p>
          <a:p>
            <a:pPr algn="just" eaLnBrk="1" hangingPunct="1">
              <a:lnSpc>
                <a:spcPct val="120000"/>
              </a:lnSpc>
              <a:buFont typeface="Wingdings 2" pitchFamily="18" charset="2"/>
              <a:buChar char="E"/>
            </a:pPr>
            <a:r>
              <a:rPr lang="en-US" sz="2800" smtClean="0"/>
              <a:t>With large means it becomes nearly symmetric</a:t>
            </a:r>
          </a:p>
          <a:p>
            <a:pPr algn="just" eaLnBrk="1" hangingPunct="1">
              <a:lnSpc>
                <a:spcPct val="120000"/>
              </a:lnSpc>
              <a:buFont typeface="Wingdings 2" pitchFamily="18" charset="2"/>
              <a:buChar char="E"/>
            </a:pPr>
            <a:r>
              <a:rPr lang="en-US" sz="2800" smtClean="0"/>
              <a:t> It has no theoretical maximum value, but the probabilities tail off towards zero very quickly</a:t>
            </a:r>
          </a:p>
          <a:p>
            <a:pPr algn="just" eaLnBrk="1" hangingPunct="1">
              <a:lnSpc>
                <a:spcPct val="120000"/>
              </a:lnSpc>
              <a:buFont typeface="Wingdings 2" pitchFamily="18" charset="2"/>
              <a:buChar char="E"/>
            </a:pPr>
            <a:r>
              <a:rPr lang="en-US" sz="2800" smtClean="0">
                <a:solidFill>
                  <a:srgbClr val="FF0000"/>
                </a:solidFill>
              </a:rPr>
              <a:t>λ</a:t>
            </a:r>
            <a:r>
              <a:rPr lang="en-US" sz="2800" smtClean="0"/>
              <a:t> is the parameter of the Poisson distribution</a:t>
            </a:r>
          </a:p>
          <a:p>
            <a:pPr algn="just" eaLnBrk="1" hangingPunct="1">
              <a:lnSpc>
                <a:spcPct val="120000"/>
              </a:lnSpc>
              <a:buFont typeface="Wingdings 2" pitchFamily="18" charset="2"/>
              <a:buChar char="E"/>
            </a:pPr>
            <a:r>
              <a:rPr lang="en-US" sz="2800" smtClean="0"/>
              <a:t> The mean is </a:t>
            </a:r>
            <a:r>
              <a:rPr lang="en-US" sz="2800" smtClean="0">
                <a:solidFill>
                  <a:srgbClr val="FF0000"/>
                </a:solidFill>
              </a:rPr>
              <a:t>λ</a:t>
            </a:r>
            <a:r>
              <a:rPr lang="en-US" sz="2800" smtClean="0"/>
              <a:t> and the variance is also </a:t>
            </a:r>
            <a:r>
              <a:rPr lang="en-US" sz="2800" smtClean="0">
                <a:solidFill>
                  <a:srgbClr val="FF0000"/>
                </a:solidFill>
              </a:rPr>
              <a:t>λ</a:t>
            </a:r>
          </a:p>
        </p:txBody>
      </p:sp>
      <p:sp>
        <p:nvSpPr>
          <p:cNvPr id="71685" name="Footer Placeholder 5"/>
          <p:cNvSpPr>
            <a:spLocks noGrp="1"/>
          </p:cNvSpPr>
          <p:nvPr>
            <p:ph type="ftr" sz="quarter" idx="11"/>
          </p:nvPr>
        </p:nvSpPr>
        <p:spPr bwMode="auto">
          <a:ln>
            <a:miter lim="800000"/>
            <a:headEnd/>
            <a:tailEnd/>
          </a:ln>
        </p:spPr>
        <p:txBody>
          <a:bodyPr wrap="square" numCol="1" compatLnSpc="1">
            <a:prstTxWarp prst="textNoShape">
              <a:avLst/>
            </a:prstTxWarp>
          </a:bodyPr>
          <a:lstStyle/>
          <a:p>
            <a:pPr>
              <a:defRPr/>
            </a:pPr>
            <a:endParaRPr lang="en-US">
              <a:solidFill>
                <a:prstClr val="black">
                  <a:tint val="75000"/>
                </a:prstClr>
              </a:solidFill>
            </a:endParaRPr>
          </a:p>
        </p:txBody>
      </p:sp>
    </p:spTree>
    <p:extLst>
      <p:ext uri="{BB962C8B-B14F-4D97-AF65-F5344CB8AC3E}">
        <p14:creationId xmlns:p14="http://schemas.microsoft.com/office/powerpoint/2010/main" val="349747015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991600" cy="914400"/>
          </a:xfrm>
        </p:spPr>
        <p:txBody>
          <a:bodyPr rtlCol="0">
            <a:normAutofit fontScale="90000"/>
          </a:bodyPr>
          <a:lstStyle/>
          <a:p>
            <a:pPr algn="just" eaLnBrk="1" fontAlgn="auto" hangingPunct="1">
              <a:spcAft>
                <a:spcPts val="0"/>
              </a:spcAft>
              <a:defRPr/>
            </a:pPr>
            <a:r>
              <a:rPr lang="en-US" dirty="0" smtClean="0">
                <a:solidFill>
                  <a:srgbClr val="0070C0"/>
                </a:solidFill>
              </a:rPr>
              <a:t>A poison distribution differs from binomial</a:t>
            </a:r>
            <a:endParaRPr lang="en-US" dirty="0">
              <a:solidFill>
                <a:srgbClr val="0070C0"/>
              </a:solidFill>
            </a:endParaRPr>
          </a:p>
        </p:txBody>
      </p:sp>
      <p:sp>
        <p:nvSpPr>
          <p:cNvPr id="72707" name="Content Placeholder 2"/>
          <p:cNvSpPr>
            <a:spLocks noGrp="1"/>
          </p:cNvSpPr>
          <p:nvPr>
            <p:ph idx="1"/>
          </p:nvPr>
        </p:nvSpPr>
        <p:spPr>
          <a:xfrm>
            <a:off x="152400" y="990600"/>
            <a:ext cx="8763000" cy="5562600"/>
          </a:xfrm>
        </p:spPr>
        <p:txBody>
          <a:bodyPr rtlCol="0">
            <a:normAutofit fontScale="92500"/>
          </a:bodyPr>
          <a:lstStyle/>
          <a:p>
            <a:pPr marL="514350" indent="-514350" algn="just" eaLnBrk="1" fontAlgn="auto" hangingPunct="1">
              <a:spcAft>
                <a:spcPts val="0"/>
              </a:spcAft>
              <a:buFont typeface="Franklin Gothic Book" pitchFamily="34" charset="0"/>
              <a:buAutoNum type="arabicPeriod"/>
              <a:defRPr/>
            </a:pPr>
            <a:r>
              <a:rPr lang="en-US" sz="2800" dirty="0" smtClean="0"/>
              <a:t>The binomial distribution is affected by the sample size </a:t>
            </a:r>
            <a:r>
              <a:rPr lang="en-US" sz="2800" i="1" dirty="0" smtClean="0">
                <a:solidFill>
                  <a:srgbClr val="FF0000"/>
                </a:solidFill>
              </a:rPr>
              <a:t>n</a:t>
            </a:r>
            <a:r>
              <a:rPr lang="en-US" sz="2800" dirty="0" smtClean="0"/>
              <a:t> and the probability </a:t>
            </a:r>
            <a:r>
              <a:rPr lang="en-US" sz="2800" i="1" dirty="0" smtClean="0">
                <a:solidFill>
                  <a:srgbClr val="FF0000"/>
                </a:solidFill>
              </a:rPr>
              <a:t>p</a:t>
            </a:r>
            <a:r>
              <a:rPr lang="en-US" sz="2800" dirty="0" smtClean="0"/>
              <a:t>, where as the Poison distribution is affected by the mean </a:t>
            </a:r>
            <a:r>
              <a:rPr lang="en-US" sz="2800" dirty="0" smtClean="0">
                <a:solidFill>
                  <a:srgbClr val="FF0000"/>
                </a:solidFill>
              </a:rPr>
              <a:t>λ.</a:t>
            </a:r>
          </a:p>
          <a:p>
            <a:pPr marL="514350" indent="-514350" algn="just" eaLnBrk="1" fontAlgn="auto" hangingPunct="1">
              <a:spcAft>
                <a:spcPts val="0"/>
              </a:spcAft>
              <a:buFont typeface="Franklin Gothic Book" pitchFamily="34" charset="0"/>
              <a:buAutoNum type="arabicPeriod"/>
              <a:defRPr/>
            </a:pPr>
            <a:r>
              <a:rPr lang="en-US" sz="2800" dirty="0" smtClean="0"/>
              <a:t>In a binomial distribution, the possible value of the random variable </a:t>
            </a:r>
            <a:r>
              <a:rPr lang="en-US" sz="2800" i="1" dirty="0" smtClean="0">
                <a:solidFill>
                  <a:srgbClr val="FF0000"/>
                </a:solidFill>
              </a:rPr>
              <a:t>x are 0, 1, ………. n</a:t>
            </a:r>
            <a:r>
              <a:rPr lang="en-US" sz="2800" i="1" dirty="0" smtClean="0"/>
              <a:t>, </a:t>
            </a:r>
            <a:r>
              <a:rPr lang="en-US" sz="2800" dirty="0" smtClean="0"/>
              <a:t>but</a:t>
            </a:r>
            <a:r>
              <a:rPr lang="en-US" sz="2800" i="1" dirty="0" smtClean="0">
                <a:solidFill>
                  <a:srgbClr val="FF0000"/>
                </a:solidFill>
              </a:rPr>
              <a:t> </a:t>
            </a:r>
            <a:r>
              <a:rPr lang="en-US" sz="2800" dirty="0" smtClean="0"/>
              <a:t>a Poison distribution has possible </a:t>
            </a:r>
            <a:r>
              <a:rPr lang="en-US" sz="2800" i="1" dirty="0" smtClean="0">
                <a:solidFill>
                  <a:srgbClr val="FF0000"/>
                </a:solidFill>
              </a:rPr>
              <a:t>x </a:t>
            </a:r>
            <a:r>
              <a:rPr lang="en-US" sz="2800" dirty="0" smtClean="0"/>
              <a:t>values of </a:t>
            </a:r>
            <a:r>
              <a:rPr lang="en-US" sz="2800" i="1" dirty="0" smtClean="0">
                <a:solidFill>
                  <a:srgbClr val="FF0000"/>
                </a:solidFill>
              </a:rPr>
              <a:t>0,1,2,…. with no upper limit</a:t>
            </a:r>
            <a:r>
              <a:rPr lang="en-US" sz="2800" dirty="0" smtClean="0"/>
              <a:t>.</a:t>
            </a:r>
          </a:p>
          <a:p>
            <a:pPr marL="514350" indent="-514350" algn="just" eaLnBrk="1" fontAlgn="auto" hangingPunct="1">
              <a:spcAft>
                <a:spcPts val="0"/>
              </a:spcAft>
              <a:buFont typeface="Wingdings 2" pitchFamily="18" charset="2"/>
              <a:buChar char="E"/>
              <a:defRPr/>
            </a:pPr>
            <a:r>
              <a:rPr lang="en-US" sz="2800" i="1" dirty="0" smtClean="0">
                <a:solidFill>
                  <a:srgbClr val="002060"/>
                </a:solidFill>
                <a:sym typeface="Wingdings 2" pitchFamily="18" charset="2"/>
              </a:rPr>
              <a:t>The poison distribution is sometimes used to approximate the binomial distribution when n is large and p is small. One rule of thump is to use such an approximation when the following two condition are both satisfied</a:t>
            </a:r>
            <a:r>
              <a:rPr lang="en-US" sz="2800" i="1" dirty="0" smtClean="0">
                <a:sym typeface="Wingdings 2" pitchFamily="18" charset="2"/>
              </a:rPr>
              <a:t>:</a:t>
            </a:r>
          </a:p>
          <a:p>
            <a:pPr marL="514350" indent="-514350" algn="just" eaLnBrk="1" fontAlgn="auto" hangingPunct="1">
              <a:spcAft>
                <a:spcPts val="0"/>
              </a:spcAft>
              <a:buFont typeface="Wingdings 2" pitchFamily="18" charset="2"/>
              <a:buNone/>
              <a:defRPr/>
            </a:pPr>
            <a:r>
              <a:rPr lang="en-US" sz="2800" i="1" dirty="0" smtClean="0">
                <a:sym typeface="Wingdings 2" pitchFamily="18" charset="2"/>
              </a:rPr>
              <a:t>      1. n </a:t>
            </a:r>
            <a:r>
              <a:rPr lang="en-US" sz="2800" i="1" u="sng" dirty="0" smtClean="0">
                <a:sym typeface="Wingdings 2" pitchFamily="18" charset="2"/>
              </a:rPr>
              <a:t>&gt;</a:t>
            </a:r>
            <a:r>
              <a:rPr lang="en-US" sz="2800" i="1" dirty="0" smtClean="0">
                <a:sym typeface="Wingdings 2" pitchFamily="18" charset="2"/>
              </a:rPr>
              <a:t> 50, P </a:t>
            </a:r>
            <a:r>
              <a:rPr lang="en-US" sz="2800" i="1" u="sng" dirty="0" smtClean="0">
                <a:sym typeface="Wingdings 2" pitchFamily="18" charset="2"/>
              </a:rPr>
              <a:t>&lt;</a:t>
            </a:r>
            <a:r>
              <a:rPr lang="en-US" sz="2800" i="1" dirty="0" smtClean="0">
                <a:sym typeface="Wingdings 2" pitchFamily="18" charset="2"/>
              </a:rPr>
              <a:t> o.1</a:t>
            </a:r>
          </a:p>
          <a:p>
            <a:pPr marL="514350" indent="-514350" algn="just" eaLnBrk="1" fontAlgn="auto" hangingPunct="1">
              <a:spcAft>
                <a:spcPts val="0"/>
              </a:spcAft>
              <a:buFont typeface="Wingdings 2" pitchFamily="18" charset="2"/>
              <a:buNone/>
              <a:defRPr/>
            </a:pPr>
            <a:r>
              <a:rPr lang="en-US" sz="2800" i="1" dirty="0" smtClean="0">
                <a:sym typeface="Wingdings 2" pitchFamily="18" charset="2"/>
              </a:rPr>
              <a:t>      2. </a:t>
            </a:r>
            <a:r>
              <a:rPr lang="en-US" sz="2800" i="1" dirty="0" err="1" smtClean="0">
                <a:sym typeface="Wingdings 2" pitchFamily="18" charset="2"/>
              </a:rPr>
              <a:t>np</a:t>
            </a:r>
            <a:r>
              <a:rPr lang="en-US" sz="2800" i="1" dirty="0" smtClean="0">
                <a:sym typeface="Wingdings 2" pitchFamily="18" charset="2"/>
              </a:rPr>
              <a:t> </a:t>
            </a:r>
            <a:r>
              <a:rPr lang="en-US" sz="2800" i="1" u="sng" dirty="0" smtClean="0">
                <a:sym typeface="Wingdings 2" pitchFamily="18" charset="2"/>
              </a:rPr>
              <a:t>&lt;</a:t>
            </a:r>
            <a:r>
              <a:rPr lang="en-US" sz="2800" i="1" dirty="0" smtClean="0">
                <a:sym typeface="Wingdings 2" pitchFamily="18" charset="2"/>
              </a:rPr>
              <a:t> 5</a:t>
            </a:r>
            <a:endParaRPr lang="en-US" sz="2800" i="1" u="sng" dirty="0" smtClean="0"/>
          </a:p>
          <a:p>
            <a:pPr marL="514350" indent="-514350" eaLnBrk="1" fontAlgn="auto" hangingPunct="1">
              <a:spcAft>
                <a:spcPts val="0"/>
              </a:spcAft>
              <a:buFont typeface="Franklin Gothic Book" pitchFamily="34" charset="0"/>
              <a:buAutoNum type="arabicPeriod"/>
              <a:defRPr/>
            </a:pPr>
            <a:endParaRPr lang="en-US" dirty="0" smtClean="0"/>
          </a:p>
        </p:txBody>
      </p:sp>
      <p:sp>
        <p:nvSpPr>
          <p:cNvPr id="72709" name="Footer Placeholder 5"/>
          <p:cNvSpPr>
            <a:spLocks noGrp="1"/>
          </p:cNvSpPr>
          <p:nvPr>
            <p:ph type="ftr" sz="quarter" idx="11"/>
          </p:nvPr>
        </p:nvSpPr>
        <p:spPr bwMode="auto">
          <a:ln>
            <a:miter lim="800000"/>
            <a:headEnd/>
            <a:tailEnd/>
          </a:ln>
        </p:spPr>
        <p:txBody>
          <a:bodyPr wrap="square" numCol="1" compatLnSpc="1">
            <a:prstTxWarp prst="textNoShape">
              <a:avLst/>
            </a:prstTxWarp>
          </a:bodyPr>
          <a:lstStyle/>
          <a:p>
            <a:pPr>
              <a:defRPr/>
            </a:pPr>
            <a:endParaRPr lang="en-US">
              <a:solidFill>
                <a:prstClr val="black">
                  <a:tint val="75000"/>
                </a:prstClr>
              </a:solidFill>
            </a:endParaRPr>
          </a:p>
        </p:txBody>
      </p:sp>
    </p:spTree>
    <p:extLst>
      <p:ext uri="{BB962C8B-B14F-4D97-AF65-F5344CB8AC3E}">
        <p14:creationId xmlns:p14="http://schemas.microsoft.com/office/powerpoint/2010/main" val="168013323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ctrTitle"/>
          </p:nvPr>
        </p:nvSpPr>
        <p:spPr>
          <a:xfrm>
            <a:off x="0" y="2514600"/>
            <a:ext cx="9144000" cy="1470025"/>
          </a:xfrm>
          <a:noFill/>
        </p:spPr>
        <p:txBody>
          <a:bodyPr>
            <a:normAutofit fontScale="90000"/>
          </a:bodyPr>
          <a:lstStyle/>
          <a:p>
            <a:pPr eaLnBrk="1" hangingPunct="1"/>
            <a:r>
              <a:rPr lang="en-US" sz="5400" smtClean="0"/>
              <a:t>Continuous Probability Distributions</a:t>
            </a:r>
          </a:p>
        </p:txBody>
      </p:sp>
      <p:sp>
        <p:nvSpPr>
          <p:cNvPr id="46083" name="Rectangle 3"/>
          <p:cNvSpPr>
            <a:spLocks noChangeArrowheads="1"/>
          </p:cNvSpPr>
          <p:nvPr/>
        </p:nvSpPr>
        <p:spPr bwMode="auto">
          <a:xfrm>
            <a:off x="838200" y="3200400"/>
            <a:ext cx="8153400" cy="1143000"/>
          </a:xfrm>
          <a:prstGeom prst="rect">
            <a:avLst/>
          </a:prstGeom>
          <a:noFill/>
          <a:ln w="9525">
            <a:noFill/>
            <a:miter lim="800000"/>
            <a:headEnd/>
            <a:tailEnd/>
          </a:ln>
        </p:spPr>
        <p:txBody>
          <a:bodyPr anchor="ctr"/>
          <a:lstStyle/>
          <a:p>
            <a:pPr>
              <a:spcBef>
                <a:spcPct val="0"/>
              </a:spcBef>
            </a:pPr>
            <a:endParaRPr lang="en-US" sz="6600">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28150357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 y="166890"/>
            <a:ext cx="9067800" cy="3246530"/>
          </a:xfrm>
          <a:prstGeom prst="rect">
            <a:avLst/>
          </a:prstGeom>
        </p:spPr>
        <p:txBody>
          <a:bodyPr wrap="square">
            <a:spAutoFit/>
          </a:bodyPr>
          <a:lstStyle/>
          <a:p>
            <a:pPr marL="457200" marR="0" algn="just">
              <a:lnSpc>
                <a:spcPct val="150000"/>
              </a:lnSpc>
              <a:spcBef>
                <a:spcPts val="0"/>
              </a:spcBef>
              <a:spcAft>
                <a:spcPts val="0"/>
              </a:spcAft>
            </a:pPr>
            <a:r>
              <a:rPr lang="en-US" sz="2800" b="1" dirty="0" smtClean="0">
                <a:effectLst/>
                <a:latin typeface="Times New Roman" pitchFamily="18" charset="0"/>
                <a:ea typeface="Times New Roman"/>
                <a:cs typeface="Times New Roman" pitchFamily="18" charset="0"/>
              </a:rPr>
              <a:t>Example:  </a:t>
            </a:r>
            <a:r>
              <a:rPr lang="en-US" sz="2800" dirty="0" smtClean="0">
                <a:effectLst/>
                <a:latin typeface="Times New Roman" pitchFamily="18" charset="0"/>
                <a:ea typeface="Times New Roman"/>
                <a:cs typeface="Times New Roman" pitchFamily="18" charset="0"/>
              </a:rPr>
              <a:t>Tossing a coin three time, let X be getting the numbers of head, then find the CDF of x</a:t>
            </a:r>
            <a:endParaRPr lang="en-US" sz="2800" dirty="0">
              <a:latin typeface="Times New Roman" pitchFamily="18" charset="0"/>
              <a:ea typeface="Calibri"/>
              <a:cs typeface="Times New Roman" pitchFamily="18" charset="0"/>
            </a:endParaRPr>
          </a:p>
          <a:p>
            <a:pPr marL="457200" marR="0" algn="just">
              <a:lnSpc>
                <a:spcPct val="150000"/>
              </a:lnSpc>
              <a:spcBef>
                <a:spcPts val="0"/>
              </a:spcBef>
              <a:spcAft>
                <a:spcPts val="0"/>
              </a:spcAft>
            </a:pPr>
            <a:r>
              <a:rPr lang="en-US" sz="2800" b="1" dirty="0" smtClean="0">
                <a:effectLst/>
                <a:latin typeface="Times New Roman" pitchFamily="18" charset="0"/>
                <a:ea typeface="Times New Roman"/>
                <a:cs typeface="Times New Roman" pitchFamily="18" charset="0"/>
              </a:rPr>
              <a:t>Solution:</a:t>
            </a:r>
            <a:r>
              <a:rPr lang="en-US" sz="2800" dirty="0" smtClean="0">
                <a:effectLst/>
                <a:latin typeface="Times New Roman" pitchFamily="18" charset="0"/>
                <a:ea typeface="Calibri"/>
                <a:cs typeface="Times New Roman" pitchFamily="18" charset="0"/>
              </a:rPr>
              <a:t> The variable ‘x’ takes the value 0,1,2,3 with probability distribution</a:t>
            </a:r>
            <a:endParaRPr lang="en-US" sz="2800" dirty="0">
              <a:latin typeface="Times New Roman" pitchFamily="18" charset="0"/>
              <a:ea typeface="Calibri"/>
              <a:cs typeface="Times New Roman" pitchFamily="18" charset="0"/>
            </a:endParaRPr>
          </a:p>
          <a:p>
            <a:pPr marL="457200" marR="0" algn="just">
              <a:lnSpc>
                <a:spcPct val="150000"/>
              </a:lnSpc>
              <a:spcBef>
                <a:spcPts val="0"/>
              </a:spcBef>
              <a:spcAft>
                <a:spcPts val="0"/>
              </a:spcAft>
            </a:pPr>
            <a:r>
              <a:rPr lang="en-US" sz="2800" dirty="0" smtClean="0">
                <a:effectLst/>
                <a:latin typeface="Times New Roman" pitchFamily="18" charset="0"/>
                <a:ea typeface="Calibri"/>
                <a:cs typeface="Times New Roman" pitchFamily="18" charset="0"/>
              </a:rPr>
              <a:t> (HHH, HHT, HTH, TTH, THT, THH, HTT, TTT)</a:t>
            </a:r>
            <a:endParaRPr lang="en-US" sz="2800" dirty="0">
              <a:latin typeface="Times New Roman" pitchFamily="18" charset="0"/>
              <a:ea typeface="Calibri"/>
              <a:cs typeface="Times New Roman"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74543519"/>
              </p:ext>
            </p:extLst>
          </p:nvPr>
        </p:nvGraphicFramePr>
        <p:xfrm>
          <a:off x="1905000" y="3733800"/>
          <a:ext cx="5257800" cy="3200400"/>
        </p:xfrm>
        <a:graphic>
          <a:graphicData uri="http://schemas.openxmlformats.org/drawingml/2006/table">
            <a:tbl>
              <a:tblPr firstRow="1" firstCol="1" bandRow="1"/>
              <a:tblGrid>
                <a:gridCol w="1752600"/>
                <a:gridCol w="1752600"/>
                <a:gridCol w="1752600"/>
              </a:tblGrid>
              <a:tr h="487680">
                <a:tc>
                  <a:txBody>
                    <a:bodyPr/>
                    <a:lstStyle/>
                    <a:p>
                      <a:pPr marL="0" marR="0" algn="just">
                        <a:lnSpc>
                          <a:spcPct val="150000"/>
                        </a:lnSpc>
                        <a:spcBef>
                          <a:spcPts val="0"/>
                        </a:spcBef>
                        <a:spcAft>
                          <a:spcPts val="0"/>
                        </a:spcAft>
                      </a:pPr>
                      <a:r>
                        <a:rPr lang="en-US" sz="2800" dirty="0">
                          <a:effectLst/>
                          <a:latin typeface="Times New Roman"/>
                          <a:ea typeface="Times New Roman"/>
                          <a:cs typeface="Times New Roman"/>
                        </a:rPr>
                        <a:t>x</a:t>
                      </a:r>
                      <a:endParaRPr lang="en-US" sz="28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2800">
                          <a:effectLst/>
                          <a:latin typeface="Times New Roman"/>
                          <a:ea typeface="Times New Roman"/>
                          <a:cs typeface="Times New Roman"/>
                        </a:rPr>
                        <a:t>P(x)</a:t>
                      </a:r>
                      <a:endParaRPr lang="en-US" sz="2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2800">
                          <a:effectLst/>
                          <a:latin typeface="Times New Roman"/>
                          <a:ea typeface="Times New Roman"/>
                          <a:cs typeface="Times New Roman"/>
                        </a:rPr>
                        <a:t>F(X)</a:t>
                      </a:r>
                      <a:endParaRPr lang="en-US" sz="2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87680">
                <a:tc>
                  <a:txBody>
                    <a:bodyPr/>
                    <a:lstStyle/>
                    <a:p>
                      <a:pPr marL="0" marR="0" algn="just">
                        <a:lnSpc>
                          <a:spcPct val="150000"/>
                        </a:lnSpc>
                        <a:spcBef>
                          <a:spcPts val="0"/>
                        </a:spcBef>
                        <a:spcAft>
                          <a:spcPts val="0"/>
                        </a:spcAft>
                      </a:pPr>
                      <a:r>
                        <a:rPr lang="en-US" sz="2800" dirty="0">
                          <a:effectLst/>
                          <a:latin typeface="Times New Roman"/>
                          <a:ea typeface="Times New Roman"/>
                          <a:cs typeface="Times New Roman"/>
                        </a:rPr>
                        <a:t>0</a:t>
                      </a:r>
                      <a:endParaRPr lang="en-US" sz="28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2800" dirty="0">
                          <a:effectLst/>
                          <a:latin typeface="Times New Roman"/>
                          <a:ea typeface="Times New Roman"/>
                          <a:cs typeface="Times New Roman"/>
                        </a:rPr>
                        <a:t>1/8</a:t>
                      </a:r>
                      <a:endParaRPr lang="en-US" sz="28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2800">
                          <a:effectLst/>
                          <a:latin typeface="Times New Roman"/>
                          <a:ea typeface="Times New Roman"/>
                          <a:cs typeface="Times New Roman"/>
                        </a:rPr>
                        <a:t>1/8   </a:t>
                      </a:r>
                      <a:endParaRPr lang="en-US" sz="2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87680">
                <a:tc>
                  <a:txBody>
                    <a:bodyPr/>
                    <a:lstStyle/>
                    <a:p>
                      <a:pPr marL="0" marR="0" algn="just">
                        <a:lnSpc>
                          <a:spcPct val="150000"/>
                        </a:lnSpc>
                        <a:spcBef>
                          <a:spcPts val="0"/>
                        </a:spcBef>
                        <a:spcAft>
                          <a:spcPts val="0"/>
                        </a:spcAft>
                      </a:pPr>
                      <a:r>
                        <a:rPr lang="en-US" sz="2800">
                          <a:effectLst/>
                          <a:latin typeface="Times New Roman"/>
                          <a:ea typeface="Times New Roman"/>
                          <a:cs typeface="Times New Roman"/>
                        </a:rPr>
                        <a:t>1</a:t>
                      </a:r>
                      <a:endParaRPr lang="en-US" sz="2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2800" dirty="0">
                          <a:effectLst/>
                          <a:latin typeface="Times New Roman"/>
                          <a:ea typeface="Times New Roman"/>
                          <a:cs typeface="Times New Roman"/>
                        </a:rPr>
                        <a:t>3/8</a:t>
                      </a:r>
                      <a:endParaRPr lang="en-US" sz="28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2800">
                          <a:effectLst/>
                          <a:latin typeface="Times New Roman"/>
                          <a:ea typeface="Times New Roman"/>
                          <a:cs typeface="Times New Roman"/>
                        </a:rPr>
                        <a:t>4/8</a:t>
                      </a:r>
                      <a:endParaRPr lang="en-US" sz="2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87680">
                <a:tc>
                  <a:txBody>
                    <a:bodyPr/>
                    <a:lstStyle/>
                    <a:p>
                      <a:pPr marL="0" marR="0" algn="just">
                        <a:lnSpc>
                          <a:spcPct val="150000"/>
                        </a:lnSpc>
                        <a:spcBef>
                          <a:spcPts val="0"/>
                        </a:spcBef>
                        <a:spcAft>
                          <a:spcPts val="0"/>
                        </a:spcAft>
                      </a:pPr>
                      <a:r>
                        <a:rPr lang="en-US" sz="2800">
                          <a:effectLst/>
                          <a:latin typeface="Times New Roman"/>
                          <a:ea typeface="Times New Roman"/>
                          <a:cs typeface="Times New Roman"/>
                        </a:rPr>
                        <a:t>2</a:t>
                      </a:r>
                      <a:endParaRPr lang="en-US" sz="2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2800">
                          <a:effectLst/>
                          <a:latin typeface="Times New Roman"/>
                          <a:ea typeface="Times New Roman"/>
                          <a:cs typeface="Times New Roman"/>
                        </a:rPr>
                        <a:t>3/8</a:t>
                      </a:r>
                      <a:endParaRPr lang="en-US" sz="2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2800" dirty="0">
                          <a:effectLst/>
                          <a:latin typeface="Times New Roman"/>
                          <a:ea typeface="Times New Roman"/>
                          <a:cs typeface="Times New Roman"/>
                        </a:rPr>
                        <a:t>7/8</a:t>
                      </a:r>
                      <a:endParaRPr lang="en-US" sz="28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87680">
                <a:tc>
                  <a:txBody>
                    <a:bodyPr/>
                    <a:lstStyle/>
                    <a:p>
                      <a:pPr marL="0" marR="0" algn="just">
                        <a:lnSpc>
                          <a:spcPct val="150000"/>
                        </a:lnSpc>
                        <a:spcBef>
                          <a:spcPts val="0"/>
                        </a:spcBef>
                        <a:spcAft>
                          <a:spcPts val="0"/>
                        </a:spcAft>
                      </a:pPr>
                      <a:r>
                        <a:rPr lang="en-US" sz="2800">
                          <a:effectLst/>
                          <a:latin typeface="Times New Roman"/>
                          <a:ea typeface="Times New Roman"/>
                          <a:cs typeface="Times New Roman"/>
                        </a:rPr>
                        <a:t>3</a:t>
                      </a:r>
                      <a:endParaRPr lang="en-US" sz="2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2800">
                          <a:effectLst/>
                          <a:latin typeface="Times New Roman"/>
                          <a:ea typeface="Times New Roman"/>
                          <a:cs typeface="Times New Roman"/>
                        </a:rPr>
                        <a:t>1/8</a:t>
                      </a:r>
                      <a:endParaRPr lang="en-US" sz="2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2800" dirty="0">
                          <a:effectLst/>
                          <a:latin typeface="Times New Roman"/>
                          <a:ea typeface="Times New Roman"/>
                          <a:cs typeface="Times New Roman"/>
                        </a:rPr>
                        <a:t>1</a:t>
                      </a:r>
                      <a:endParaRPr lang="en-US" sz="28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8802557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0" y="152400"/>
            <a:ext cx="9145588" cy="715963"/>
          </a:xfrm>
          <a:blipFill dpi="0" rotWithShape="1">
            <a:blip r:embed="rId3"/>
            <a:srcRect/>
            <a:tile tx="0" ty="0" sx="100000" sy="100000" flip="none" algn="tl"/>
          </a:blipFill>
        </p:spPr>
        <p:txBody>
          <a:bodyPr/>
          <a:lstStyle/>
          <a:p>
            <a:pPr eaLnBrk="1" hangingPunct="1"/>
            <a:r>
              <a:rPr lang="en-US" sz="3200" smtClean="0"/>
              <a:t>Continuous probability  Distributions</a:t>
            </a:r>
          </a:p>
        </p:txBody>
      </p:sp>
      <p:sp>
        <p:nvSpPr>
          <p:cNvPr id="47107" name="Text Box 3"/>
          <p:cNvSpPr txBox="1">
            <a:spLocks noChangeArrowheads="1"/>
          </p:cNvSpPr>
          <p:nvPr/>
        </p:nvSpPr>
        <p:spPr bwMode="auto">
          <a:xfrm>
            <a:off x="401638" y="1295400"/>
            <a:ext cx="8382000" cy="830997"/>
          </a:xfrm>
          <a:prstGeom prst="rect">
            <a:avLst/>
          </a:prstGeom>
          <a:noFill/>
          <a:ln w="9525">
            <a:noFill/>
            <a:miter lim="800000"/>
            <a:headEnd/>
            <a:tailEnd/>
          </a:ln>
        </p:spPr>
        <p:txBody>
          <a:bodyPr>
            <a:spAutoFit/>
          </a:bodyPr>
          <a:lstStyle/>
          <a:p>
            <a:r>
              <a:rPr lang="en-US" sz="2400" dirty="0">
                <a:solidFill>
                  <a:srgbClr val="3A1D00"/>
                </a:solidFill>
              </a:rPr>
              <a:t>A </a:t>
            </a:r>
            <a:r>
              <a:rPr lang="en-US" sz="2400" b="1" dirty="0">
                <a:solidFill>
                  <a:srgbClr val="800080"/>
                </a:solidFill>
              </a:rPr>
              <a:t>continuous random variable</a:t>
            </a:r>
            <a:r>
              <a:rPr lang="en-US" sz="2400" dirty="0">
                <a:solidFill>
                  <a:srgbClr val="3A1D00"/>
                </a:solidFill>
              </a:rPr>
              <a:t> has an infinite number of </a:t>
            </a:r>
            <a:r>
              <a:rPr lang="en-US" sz="2400" dirty="0">
                <a:solidFill>
                  <a:prstClr val="black"/>
                </a:solidFill>
              </a:rPr>
              <a:t>possible values that can be represented by an interval on the number line.</a:t>
            </a:r>
          </a:p>
        </p:txBody>
      </p:sp>
      <p:grpSp>
        <p:nvGrpSpPr>
          <p:cNvPr id="2" name="Group 4"/>
          <p:cNvGrpSpPr>
            <a:grpSpLocks/>
          </p:cNvGrpSpPr>
          <p:nvPr/>
        </p:nvGrpSpPr>
        <p:grpSpPr bwMode="auto">
          <a:xfrm>
            <a:off x="1066800" y="2438400"/>
            <a:ext cx="5791200" cy="1166813"/>
            <a:chOff x="672" y="1674"/>
            <a:chExt cx="3360" cy="611"/>
          </a:xfrm>
        </p:grpSpPr>
        <p:sp>
          <p:nvSpPr>
            <p:cNvPr id="47115" name="Text Box 5"/>
            <p:cNvSpPr txBox="1">
              <a:spLocks noChangeArrowheads="1"/>
            </p:cNvSpPr>
            <p:nvPr/>
          </p:nvSpPr>
          <p:spPr bwMode="auto">
            <a:xfrm>
              <a:off x="1104" y="1674"/>
              <a:ext cx="2784" cy="338"/>
            </a:xfrm>
            <a:prstGeom prst="rect">
              <a:avLst/>
            </a:prstGeom>
            <a:noFill/>
            <a:ln w="9525">
              <a:noFill/>
              <a:miter lim="800000"/>
              <a:headEnd/>
              <a:tailEnd/>
            </a:ln>
          </p:spPr>
          <p:txBody>
            <a:bodyPr>
              <a:spAutoFit/>
            </a:bodyPr>
            <a:lstStyle/>
            <a:p>
              <a:r>
                <a:rPr lang="en-US">
                  <a:solidFill>
                    <a:prstClr val="black"/>
                  </a:solidFill>
                </a:rPr>
                <a:t>Proportion of patients with positive HIV test result per day</a:t>
              </a:r>
            </a:p>
          </p:txBody>
        </p:sp>
        <p:grpSp>
          <p:nvGrpSpPr>
            <p:cNvPr id="3" name="Group 6"/>
            <p:cNvGrpSpPr>
              <a:grpSpLocks/>
            </p:cNvGrpSpPr>
            <p:nvPr/>
          </p:nvGrpSpPr>
          <p:grpSpPr bwMode="auto">
            <a:xfrm>
              <a:off x="672" y="2002"/>
              <a:ext cx="3360" cy="283"/>
              <a:chOff x="1056" y="2236"/>
              <a:chExt cx="3360" cy="283"/>
            </a:xfrm>
          </p:grpSpPr>
          <p:grpSp>
            <p:nvGrpSpPr>
              <p:cNvPr id="4" name="Group 7"/>
              <p:cNvGrpSpPr>
                <a:grpSpLocks/>
              </p:cNvGrpSpPr>
              <p:nvPr/>
            </p:nvGrpSpPr>
            <p:grpSpPr bwMode="auto">
              <a:xfrm>
                <a:off x="1056" y="2236"/>
                <a:ext cx="3360" cy="144"/>
                <a:chOff x="1056" y="2236"/>
                <a:chExt cx="3360" cy="144"/>
              </a:xfrm>
            </p:grpSpPr>
            <p:sp>
              <p:nvSpPr>
                <p:cNvPr id="47127" name="Line 8"/>
                <p:cNvSpPr>
                  <a:spLocks noChangeShapeType="1"/>
                </p:cNvSpPr>
                <p:nvPr/>
              </p:nvSpPr>
              <p:spPr bwMode="auto">
                <a:xfrm>
                  <a:off x="1056" y="2304"/>
                  <a:ext cx="3360" cy="0"/>
                </a:xfrm>
                <a:prstGeom prst="line">
                  <a:avLst/>
                </a:prstGeom>
                <a:noFill/>
                <a:ln w="9525">
                  <a:solidFill>
                    <a:schemeClr val="tx1"/>
                  </a:solidFill>
                  <a:round/>
                  <a:headEnd type="triangle" w="med" len="med"/>
                  <a:tailEnd type="triangle" w="med" len="med"/>
                </a:ln>
              </p:spPr>
              <p:txBody>
                <a:bodyPr wrap="none"/>
                <a:lstStyle/>
                <a:p>
                  <a:endParaRPr lang="en-US">
                    <a:solidFill>
                      <a:prstClr val="black"/>
                    </a:solidFill>
                  </a:endParaRPr>
                </a:p>
              </p:txBody>
            </p:sp>
            <p:sp>
              <p:nvSpPr>
                <p:cNvPr id="47128" name="Line 9"/>
                <p:cNvSpPr>
                  <a:spLocks noChangeShapeType="1"/>
                </p:cNvSpPr>
                <p:nvPr/>
              </p:nvSpPr>
              <p:spPr bwMode="auto">
                <a:xfrm>
                  <a:off x="4224" y="2236"/>
                  <a:ext cx="0" cy="144"/>
                </a:xfrm>
                <a:prstGeom prst="line">
                  <a:avLst/>
                </a:prstGeom>
                <a:noFill/>
                <a:ln w="9525">
                  <a:solidFill>
                    <a:schemeClr val="tx1"/>
                  </a:solidFill>
                  <a:round/>
                  <a:headEnd/>
                  <a:tailEnd/>
                </a:ln>
              </p:spPr>
              <p:txBody>
                <a:bodyPr wrap="none"/>
                <a:lstStyle/>
                <a:p>
                  <a:endParaRPr lang="en-US">
                    <a:solidFill>
                      <a:prstClr val="black"/>
                    </a:solidFill>
                  </a:endParaRPr>
                </a:p>
              </p:txBody>
            </p:sp>
            <p:sp>
              <p:nvSpPr>
                <p:cNvPr id="47129" name="Line 10"/>
                <p:cNvSpPr>
                  <a:spLocks noChangeShapeType="1"/>
                </p:cNvSpPr>
                <p:nvPr/>
              </p:nvSpPr>
              <p:spPr bwMode="auto">
                <a:xfrm>
                  <a:off x="1248" y="2236"/>
                  <a:ext cx="0" cy="144"/>
                </a:xfrm>
                <a:prstGeom prst="line">
                  <a:avLst/>
                </a:prstGeom>
                <a:noFill/>
                <a:ln w="9525">
                  <a:solidFill>
                    <a:schemeClr val="tx1"/>
                  </a:solidFill>
                  <a:round/>
                  <a:headEnd/>
                  <a:tailEnd/>
                </a:ln>
              </p:spPr>
              <p:txBody>
                <a:bodyPr wrap="none"/>
                <a:lstStyle/>
                <a:p>
                  <a:endParaRPr lang="en-US">
                    <a:solidFill>
                      <a:prstClr val="black"/>
                    </a:solidFill>
                  </a:endParaRPr>
                </a:p>
              </p:txBody>
            </p:sp>
            <p:sp>
              <p:nvSpPr>
                <p:cNvPr id="47130" name="Line 11"/>
                <p:cNvSpPr>
                  <a:spLocks noChangeShapeType="1"/>
                </p:cNvSpPr>
                <p:nvPr/>
              </p:nvSpPr>
              <p:spPr bwMode="auto">
                <a:xfrm>
                  <a:off x="1620" y="2236"/>
                  <a:ext cx="0" cy="144"/>
                </a:xfrm>
                <a:prstGeom prst="line">
                  <a:avLst/>
                </a:prstGeom>
                <a:noFill/>
                <a:ln w="9525">
                  <a:solidFill>
                    <a:schemeClr val="tx1"/>
                  </a:solidFill>
                  <a:round/>
                  <a:headEnd/>
                  <a:tailEnd/>
                </a:ln>
              </p:spPr>
              <p:txBody>
                <a:bodyPr wrap="none"/>
                <a:lstStyle/>
                <a:p>
                  <a:endParaRPr lang="en-US">
                    <a:solidFill>
                      <a:prstClr val="black"/>
                    </a:solidFill>
                  </a:endParaRPr>
                </a:p>
              </p:txBody>
            </p:sp>
            <p:sp>
              <p:nvSpPr>
                <p:cNvPr id="47131" name="Line 12"/>
                <p:cNvSpPr>
                  <a:spLocks noChangeShapeType="1"/>
                </p:cNvSpPr>
                <p:nvPr/>
              </p:nvSpPr>
              <p:spPr bwMode="auto">
                <a:xfrm>
                  <a:off x="1992" y="2236"/>
                  <a:ext cx="0" cy="144"/>
                </a:xfrm>
                <a:prstGeom prst="line">
                  <a:avLst/>
                </a:prstGeom>
                <a:noFill/>
                <a:ln w="9525">
                  <a:solidFill>
                    <a:schemeClr val="tx1"/>
                  </a:solidFill>
                  <a:round/>
                  <a:headEnd/>
                  <a:tailEnd/>
                </a:ln>
              </p:spPr>
              <p:txBody>
                <a:bodyPr wrap="none"/>
                <a:lstStyle/>
                <a:p>
                  <a:endParaRPr lang="en-US">
                    <a:solidFill>
                      <a:prstClr val="black"/>
                    </a:solidFill>
                  </a:endParaRPr>
                </a:p>
              </p:txBody>
            </p:sp>
            <p:sp>
              <p:nvSpPr>
                <p:cNvPr id="47132" name="Line 13"/>
                <p:cNvSpPr>
                  <a:spLocks noChangeShapeType="1"/>
                </p:cNvSpPr>
                <p:nvPr/>
              </p:nvSpPr>
              <p:spPr bwMode="auto">
                <a:xfrm>
                  <a:off x="2364" y="2236"/>
                  <a:ext cx="0" cy="144"/>
                </a:xfrm>
                <a:prstGeom prst="line">
                  <a:avLst/>
                </a:prstGeom>
                <a:noFill/>
                <a:ln w="9525">
                  <a:solidFill>
                    <a:schemeClr val="tx1"/>
                  </a:solidFill>
                  <a:round/>
                  <a:headEnd/>
                  <a:tailEnd/>
                </a:ln>
              </p:spPr>
              <p:txBody>
                <a:bodyPr wrap="none"/>
                <a:lstStyle/>
                <a:p>
                  <a:endParaRPr lang="en-US">
                    <a:solidFill>
                      <a:prstClr val="black"/>
                    </a:solidFill>
                  </a:endParaRPr>
                </a:p>
              </p:txBody>
            </p:sp>
            <p:sp>
              <p:nvSpPr>
                <p:cNvPr id="47133" name="Line 14"/>
                <p:cNvSpPr>
                  <a:spLocks noChangeShapeType="1"/>
                </p:cNvSpPr>
                <p:nvPr/>
              </p:nvSpPr>
              <p:spPr bwMode="auto">
                <a:xfrm>
                  <a:off x="2736" y="2236"/>
                  <a:ext cx="0" cy="144"/>
                </a:xfrm>
                <a:prstGeom prst="line">
                  <a:avLst/>
                </a:prstGeom>
                <a:noFill/>
                <a:ln w="9525">
                  <a:solidFill>
                    <a:schemeClr val="tx1"/>
                  </a:solidFill>
                  <a:round/>
                  <a:headEnd/>
                  <a:tailEnd/>
                </a:ln>
              </p:spPr>
              <p:txBody>
                <a:bodyPr wrap="none"/>
                <a:lstStyle/>
                <a:p>
                  <a:endParaRPr lang="en-US">
                    <a:solidFill>
                      <a:prstClr val="black"/>
                    </a:solidFill>
                  </a:endParaRPr>
                </a:p>
              </p:txBody>
            </p:sp>
            <p:sp>
              <p:nvSpPr>
                <p:cNvPr id="47134" name="Line 15"/>
                <p:cNvSpPr>
                  <a:spLocks noChangeShapeType="1"/>
                </p:cNvSpPr>
                <p:nvPr/>
              </p:nvSpPr>
              <p:spPr bwMode="auto">
                <a:xfrm>
                  <a:off x="3108" y="2236"/>
                  <a:ext cx="0" cy="144"/>
                </a:xfrm>
                <a:prstGeom prst="line">
                  <a:avLst/>
                </a:prstGeom>
                <a:noFill/>
                <a:ln w="9525">
                  <a:solidFill>
                    <a:schemeClr val="tx1"/>
                  </a:solidFill>
                  <a:round/>
                  <a:headEnd/>
                  <a:tailEnd/>
                </a:ln>
              </p:spPr>
              <p:txBody>
                <a:bodyPr wrap="none"/>
                <a:lstStyle/>
                <a:p>
                  <a:endParaRPr lang="en-US">
                    <a:solidFill>
                      <a:prstClr val="black"/>
                    </a:solidFill>
                  </a:endParaRPr>
                </a:p>
              </p:txBody>
            </p:sp>
            <p:sp>
              <p:nvSpPr>
                <p:cNvPr id="47135" name="Line 16"/>
                <p:cNvSpPr>
                  <a:spLocks noChangeShapeType="1"/>
                </p:cNvSpPr>
                <p:nvPr/>
              </p:nvSpPr>
              <p:spPr bwMode="auto">
                <a:xfrm>
                  <a:off x="3480" y="2236"/>
                  <a:ext cx="0" cy="144"/>
                </a:xfrm>
                <a:prstGeom prst="line">
                  <a:avLst/>
                </a:prstGeom>
                <a:noFill/>
                <a:ln w="9525">
                  <a:solidFill>
                    <a:schemeClr val="tx1"/>
                  </a:solidFill>
                  <a:round/>
                  <a:headEnd/>
                  <a:tailEnd/>
                </a:ln>
              </p:spPr>
              <p:txBody>
                <a:bodyPr wrap="none"/>
                <a:lstStyle/>
                <a:p>
                  <a:endParaRPr lang="en-US">
                    <a:solidFill>
                      <a:prstClr val="black"/>
                    </a:solidFill>
                  </a:endParaRPr>
                </a:p>
              </p:txBody>
            </p:sp>
            <p:sp>
              <p:nvSpPr>
                <p:cNvPr id="47136" name="Line 17"/>
                <p:cNvSpPr>
                  <a:spLocks noChangeShapeType="1"/>
                </p:cNvSpPr>
                <p:nvPr/>
              </p:nvSpPr>
              <p:spPr bwMode="auto">
                <a:xfrm>
                  <a:off x="3852" y="2236"/>
                  <a:ext cx="0" cy="144"/>
                </a:xfrm>
                <a:prstGeom prst="line">
                  <a:avLst/>
                </a:prstGeom>
                <a:noFill/>
                <a:ln w="9525">
                  <a:solidFill>
                    <a:schemeClr val="tx1"/>
                  </a:solidFill>
                  <a:round/>
                  <a:headEnd/>
                  <a:tailEnd/>
                </a:ln>
              </p:spPr>
              <p:txBody>
                <a:bodyPr wrap="none"/>
                <a:lstStyle/>
                <a:p>
                  <a:endParaRPr lang="en-US">
                    <a:solidFill>
                      <a:prstClr val="black"/>
                    </a:solidFill>
                  </a:endParaRPr>
                </a:p>
              </p:txBody>
            </p:sp>
          </p:grpSp>
          <p:sp>
            <p:nvSpPr>
              <p:cNvPr id="47118" name="Text Box 18"/>
              <p:cNvSpPr txBox="1">
                <a:spLocks noChangeArrowheads="1"/>
              </p:cNvSpPr>
              <p:nvPr/>
            </p:nvSpPr>
            <p:spPr bwMode="auto">
              <a:xfrm>
                <a:off x="1165" y="2374"/>
                <a:ext cx="288" cy="145"/>
              </a:xfrm>
              <a:prstGeom prst="rect">
                <a:avLst/>
              </a:prstGeom>
              <a:noFill/>
              <a:ln w="9525">
                <a:noFill/>
                <a:miter lim="800000"/>
                <a:headEnd/>
                <a:tailEnd/>
              </a:ln>
            </p:spPr>
            <p:txBody>
              <a:bodyPr>
                <a:spAutoFit/>
              </a:bodyPr>
              <a:lstStyle/>
              <a:p>
                <a:r>
                  <a:rPr lang="en-US" sz="1200">
                    <a:solidFill>
                      <a:prstClr val="black"/>
                    </a:solidFill>
                  </a:rPr>
                  <a:t>0%</a:t>
                </a:r>
              </a:p>
            </p:txBody>
          </p:sp>
          <p:sp>
            <p:nvSpPr>
              <p:cNvPr id="47119" name="Text Box 19"/>
              <p:cNvSpPr txBox="1">
                <a:spLocks noChangeArrowheads="1"/>
              </p:cNvSpPr>
              <p:nvPr/>
            </p:nvSpPr>
            <p:spPr bwMode="auto">
              <a:xfrm>
                <a:off x="1852" y="2374"/>
                <a:ext cx="317" cy="145"/>
              </a:xfrm>
              <a:prstGeom prst="rect">
                <a:avLst/>
              </a:prstGeom>
              <a:noFill/>
              <a:ln w="9525">
                <a:noFill/>
                <a:miter lim="800000"/>
                <a:headEnd/>
                <a:tailEnd/>
              </a:ln>
            </p:spPr>
            <p:txBody>
              <a:bodyPr>
                <a:spAutoFit/>
              </a:bodyPr>
              <a:lstStyle/>
              <a:p>
                <a:r>
                  <a:rPr lang="en-US" sz="1200">
                    <a:solidFill>
                      <a:prstClr val="black"/>
                    </a:solidFill>
                  </a:rPr>
                  <a:t>25%</a:t>
                </a:r>
              </a:p>
            </p:txBody>
          </p:sp>
          <p:sp>
            <p:nvSpPr>
              <p:cNvPr id="47120" name="Text Box 20"/>
              <p:cNvSpPr txBox="1">
                <a:spLocks noChangeArrowheads="1"/>
              </p:cNvSpPr>
              <p:nvPr/>
            </p:nvSpPr>
            <p:spPr bwMode="auto">
              <a:xfrm>
                <a:off x="1410" y="2374"/>
                <a:ext cx="401" cy="145"/>
              </a:xfrm>
              <a:prstGeom prst="rect">
                <a:avLst/>
              </a:prstGeom>
              <a:noFill/>
              <a:ln w="9525">
                <a:noFill/>
                <a:miter lim="800000"/>
                <a:headEnd/>
                <a:tailEnd/>
              </a:ln>
            </p:spPr>
            <p:txBody>
              <a:bodyPr>
                <a:spAutoFit/>
              </a:bodyPr>
              <a:lstStyle/>
              <a:p>
                <a:r>
                  <a:rPr lang="en-US" sz="1200">
                    <a:solidFill>
                      <a:prstClr val="black"/>
                    </a:solidFill>
                  </a:rPr>
                  <a:t>12.5%</a:t>
                </a:r>
              </a:p>
            </p:txBody>
          </p:sp>
          <p:sp>
            <p:nvSpPr>
              <p:cNvPr id="47121" name="Text Box 21"/>
              <p:cNvSpPr txBox="1">
                <a:spLocks noChangeArrowheads="1"/>
              </p:cNvSpPr>
              <p:nvPr/>
            </p:nvSpPr>
            <p:spPr bwMode="auto">
              <a:xfrm>
                <a:off x="2205" y="2374"/>
                <a:ext cx="358" cy="145"/>
              </a:xfrm>
              <a:prstGeom prst="rect">
                <a:avLst/>
              </a:prstGeom>
              <a:noFill/>
              <a:ln w="9525">
                <a:noFill/>
                <a:miter lim="800000"/>
                <a:headEnd/>
                <a:tailEnd/>
              </a:ln>
            </p:spPr>
            <p:txBody>
              <a:bodyPr>
                <a:spAutoFit/>
              </a:bodyPr>
              <a:lstStyle/>
              <a:p>
                <a:r>
                  <a:rPr lang="en-US" sz="1200">
                    <a:solidFill>
                      <a:prstClr val="black"/>
                    </a:solidFill>
                  </a:rPr>
                  <a:t>37.5%</a:t>
                </a:r>
              </a:p>
            </p:txBody>
          </p:sp>
          <p:sp>
            <p:nvSpPr>
              <p:cNvPr id="47122" name="Text Box 22"/>
              <p:cNvSpPr txBox="1">
                <a:spLocks noChangeArrowheads="1"/>
              </p:cNvSpPr>
              <p:nvPr/>
            </p:nvSpPr>
            <p:spPr bwMode="auto">
              <a:xfrm>
                <a:off x="2913" y="2374"/>
                <a:ext cx="359" cy="145"/>
              </a:xfrm>
              <a:prstGeom prst="rect">
                <a:avLst/>
              </a:prstGeom>
              <a:noFill/>
              <a:ln w="9525">
                <a:noFill/>
                <a:miter lim="800000"/>
                <a:headEnd/>
                <a:tailEnd/>
              </a:ln>
            </p:spPr>
            <p:txBody>
              <a:bodyPr>
                <a:spAutoFit/>
              </a:bodyPr>
              <a:lstStyle/>
              <a:p>
                <a:r>
                  <a:rPr lang="en-US" sz="1200">
                    <a:solidFill>
                      <a:prstClr val="black"/>
                    </a:solidFill>
                  </a:rPr>
                  <a:t>62.5%</a:t>
                </a:r>
              </a:p>
            </p:txBody>
          </p:sp>
          <p:sp>
            <p:nvSpPr>
              <p:cNvPr id="47123" name="Text Box 23"/>
              <p:cNvSpPr txBox="1">
                <a:spLocks noChangeArrowheads="1"/>
              </p:cNvSpPr>
              <p:nvPr/>
            </p:nvSpPr>
            <p:spPr bwMode="auto">
              <a:xfrm>
                <a:off x="2598" y="2374"/>
                <a:ext cx="288" cy="145"/>
              </a:xfrm>
              <a:prstGeom prst="rect">
                <a:avLst/>
              </a:prstGeom>
              <a:noFill/>
              <a:ln w="9525">
                <a:noFill/>
                <a:miter lim="800000"/>
                <a:headEnd/>
                <a:tailEnd/>
              </a:ln>
            </p:spPr>
            <p:txBody>
              <a:bodyPr>
                <a:spAutoFit/>
              </a:bodyPr>
              <a:lstStyle/>
              <a:p>
                <a:r>
                  <a:rPr lang="en-US" sz="1200">
                    <a:solidFill>
                      <a:prstClr val="black"/>
                    </a:solidFill>
                  </a:rPr>
                  <a:t>50%</a:t>
                </a:r>
              </a:p>
            </p:txBody>
          </p:sp>
          <p:sp>
            <p:nvSpPr>
              <p:cNvPr id="47124" name="Text Box 24"/>
              <p:cNvSpPr txBox="1">
                <a:spLocks noChangeArrowheads="1"/>
              </p:cNvSpPr>
              <p:nvPr/>
            </p:nvSpPr>
            <p:spPr bwMode="auto">
              <a:xfrm>
                <a:off x="3357" y="2374"/>
                <a:ext cx="288" cy="145"/>
              </a:xfrm>
              <a:prstGeom prst="rect">
                <a:avLst/>
              </a:prstGeom>
              <a:noFill/>
              <a:ln w="9525">
                <a:noFill/>
                <a:miter lim="800000"/>
                <a:headEnd/>
                <a:tailEnd/>
              </a:ln>
            </p:spPr>
            <p:txBody>
              <a:bodyPr>
                <a:spAutoFit/>
              </a:bodyPr>
              <a:lstStyle/>
              <a:p>
                <a:r>
                  <a:rPr lang="en-US" sz="1200">
                    <a:solidFill>
                      <a:prstClr val="black"/>
                    </a:solidFill>
                  </a:rPr>
                  <a:t>75%</a:t>
                </a:r>
              </a:p>
            </p:txBody>
          </p:sp>
          <p:sp>
            <p:nvSpPr>
              <p:cNvPr id="47125" name="Text Box 25"/>
              <p:cNvSpPr txBox="1">
                <a:spLocks noChangeArrowheads="1"/>
              </p:cNvSpPr>
              <p:nvPr/>
            </p:nvSpPr>
            <p:spPr bwMode="auto">
              <a:xfrm>
                <a:off x="4018" y="2374"/>
                <a:ext cx="365" cy="145"/>
              </a:xfrm>
              <a:prstGeom prst="rect">
                <a:avLst/>
              </a:prstGeom>
              <a:noFill/>
              <a:ln w="9525">
                <a:noFill/>
                <a:miter lim="800000"/>
                <a:headEnd/>
                <a:tailEnd/>
              </a:ln>
            </p:spPr>
            <p:txBody>
              <a:bodyPr>
                <a:spAutoFit/>
              </a:bodyPr>
              <a:lstStyle/>
              <a:p>
                <a:r>
                  <a:rPr lang="en-US" sz="1200">
                    <a:solidFill>
                      <a:prstClr val="black"/>
                    </a:solidFill>
                  </a:rPr>
                  <a:t>100%</a:t>
                </a:r>
              </a:p>
            </p:txBody>
          </p:sp>
          <p:sp>
            <p:nvSpPr>
              <p:cNvPr id="47126" name="Text Box 26"/>
              <p:cNvSpPr txBox="1">
                <a:spLocks noChangeArrowheads="1"/>
              </p:cNvSpPr>
              <p:nvPr/>
            </p:nvSpPr>
            <p:spPr bwMode="auto">
              <a:xfrm>
                <a:off x="3664" y="2374"/>
                <a:ext cx="360" cy="145"/>
              </a:xfrm>
              <a:prstGeom prst="rect">
                <a:avLst/>
              </a:prstGeom>
              <a:noFill/>
              <a:ln w="9525">
                <a:noFill/>
                <a:miter lim="800000"/>
                <a:headEnd/>
                <a:tailEnd/>
              </a:ln>
            </p:spPr>
            <p:txBody>
              <a:bodyPr>
                <a:spAutoFit/>
              </a:bodyPr>
              <a:lstStyle/>
              <a:p>
                <a:r>
                  <a:rPr lang="en-US" sz="1200">
                    <a:solidFill>
                      <a:prstClr val="black"/>
                    </a:solidFill>
                  </a:rPr>
                  <a:t>87.5%</a:t>
                </a:r>
              </a:p>
            </p:txBody>
          </p:sp>
        </p:grpSp>
      </p:grpSp>
      <p:sp>
        <p:nvSpPr>
          <p:cNvPr id="666651" name="Line 27"/>
          <p:cNvSpPr>
            <a:spLocks noChangeShapeType="1"/>
          </p:cNvSpPr>
          <p:nvPr/>
        </p:nvSpPr>
        <p:spPr bwMode="auto">
          <a:xfrm flipV="1">
            <a:off x="1371600" y="3241675"/>
            <a:ext cx="5257800" cy="46038"/>
          </a:xfrm>
          <a:prstGeom prst="line">
            <a:avLst/>
          </a:prstGeom>
          <a:noFill/>
          <a:ln w="31750">
            <a:solidFill>
              <a:schemeClr val="hlink"/>
            </a:solidFill>
            <a:round/>
            <a:headEnd type="oval" w="med" len="med"/>
            <a:tailEnd type="oval" w="med" len="med"/>
          </a:ln>
        </p:spPr>
        <p:txBody>
          <a:bodyPr wrap="none"/>
          <a:lstStyle/>
          <a:p>
            <a:endParaRPr lang="en-US">
              <a:solidFill>
                <a:prstClr val="black"/>
              </a:solidFill>
            </a:endParaRPr>
          </a:p>
        </p:txBody>
      </p:sp>
      <p:grpSp>
        <p:nvGrpSpPr>
          <p:cNvPr id="5" name="Group 28"/>
          <p:cNvGrpSpPr>
            <a:grpSpLocks/>
          </p:cNvGrpSpPr>
          <p:nvPr/>
        </p:nvGrpSpPr>
        <p:grpSpPr bwMode="auto">
          <a:xfrm>
            <a:off x="762000" y="3581400"/>
            <a:ext cx="3962400" cy="1458913"/>
            <a:chOff x="480" y="2256"/>
            <a:chExt cx="2496" cy="919"/>
          </a:xfrm>
        </p:grpSpPr>
        <p:sp>
          <p:nvSpPr>
            <p:cNvPr id="47113" name="Text Box 29"/>
            <p:cNvSpPr txBox="1">
              <a:spLocks noChangeArrowheads="1"/>
            </p:cNvSpPr>
            <p:nvPr/>
          </p:nvSpPr>
          <p:spPr bwMode="auto">
            <a:xfrm>
              <a:off x="480" y="2496"/>
              <a:ext cx="2112" cy="679"/>
            </a:xfrm>
            <a:prstGeom prst="rect">
              <a:avLst/>
            </a:prstGeom>
            <a:noFill/>
            <a:ln w="9525">
              <a:noFill/>
              <a:miter lim="800000"/>
              <a:headEnd/>
              <a:tailEnd/>
            </a:ln>
          </p:spPr>
          <p:txBody>
            <a:bodyPr>
              <a:spAutoFit/>
            </a:bodyPr>
            <a:lstStyle/>
            <a:p>
              <a:r>
                <a:rPr lang="en-US" sz="1600" dirty="0">
                  <a:solidFill>
                    <a:srgbClr val="800080"/>
                  </a:solidFill>
                </a:rPr>
                <a:t>The proportion of patients with positive HIV test result can be any number between 0% and 100% inclusive.</a:t>
              </a:r>
            </a:p>
          </p:txBody>
        </p:sp>
        <p:sp>
          <p:nvSpPr>
            <p:cNvPr id="47114" name="Line 30"/>
            <p:cNvSpPr>
              <a:spLocks noChangeShapeType="1"/>
            </p:cNvSpPr>
            <p:nvPr/>
          </p:nvSpPr>
          <p:spPr bwMode="auto">
            <a:xfrm flipV="1">
              <a:off x="2448" y="2256"/>
              <a:ext cx="528" cy="480"/>
            </a:xfrm>
            <a:prstGeom prst="line">
              <a:avLst/>
            </a:prstGeom>
            <a:noFill/>
            <a:ln w="9525">
              <a:solidFill>
                <a:schemeClr val="tx1"/>
              </a:solidFill>
              <a:round/>
              <a:headEnd/>
              <a:tailEnd type="triangle" w="med" len="med"/>
            </a:ln>
          </p:spPr>
          <p:txBody>
            <a:bodyPr wrap="none"/>
            <a:lstStyle/>
            <a:p>
              <a:endParaRPr lang="en-US">
                <a:solidFill>
                  <a:prstClr val="black"/>
                </a:solidFill>
              </a:endParaRPr>
            </a:p>
          </p:txBody>
        </p:sp>
      </p:grpSp>
      <p:sp>
        <p:nvSpPr>
          <p:cNvPr id="666655" name="Text Box 31"/>
          <p:cNvSpPr txBox="1">
            <a:spLocks noChangeArrowheads="1"/>
          </p:cNvSpPr>
          <p:nvPr/>
        </p:nvSpPr>
        <p:spPr bwMode="auto">
          <a:xfrm>
            <a:off x="401638" y="5349875"/>
            <a:ext cx="8208962" cy="830997"/>
          </a:xfrm>
          <a:prstGeom prst="rect">
            <a:avLst/>
          </a:prstGeom>
          <a:noFill/>
          <a:ln w="9525">
            <a:noFill/>
            <a:miter lim="800000"/>
            <a:headEnd/>
            <a:tailEnd/>
          </a:ln>
        </p:spPr>
        <p:txBody>
          <a:bodyPr>
            <a:spAutoFit/>
          </a:bodyPr>
          <a:lstStyle/>
          <a:p>
            <a:r>
              <a:rPr lang="en-US" sz="2400" dirty="0">
                <a:solidFill>
                  <a:prstClr val="black"/>
                </a:solidFill>
              </a:rPr>
              <a:t>The probability distribution of a continuous random variable is called a</a:t>
            </a:r>
            <a:r>
              <a:rPr lang="en-US" sz="2400" dirty="0">
                <a:solidFill>
                  <a:srgbClr val="3A1D00"/>
                </a:solidFill>
              </a:rPr>
              <a:t> </a:t>
            </a:r>
            <a:r>
              <a:rPr lang="en-US" sz="2400" b="1" dirty="0">
                <a:solidFill>
                  <a:srgbClr val="800080"/>
                </a:solidFill>
              </a:rPr>
              <a:t>continuous probability distribution.</a:t>
            </a:r>
          </a:p>
        </p:txBody>
      </p:sp>
      <p:sp>
        <p:nvSpPr>
          <p:cNvPr id="35" name="Footer Placeholder 34"/>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340801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666651"/>
                                        </p:tgtEl>
                                        <p:attrNameLst>
                                          <p:attrName>style.visibility</p:attrName>
                                        </p:attrNameLst>
                                      </p:cBhvr>
                                      <p:to>
                                        <p:strVal val="visible"/>
                                      </p:to>
                                    </p:set>
                                    <p:animEffect transition="in" filter="wipe(left)">
                                      <p:cBhvr>
                                        <p:cTn id="11" dur="2000"/>
                                        <p:tgtEl>
                                          <p:spTgt spid="666651"/>
                                        </p:tgtEl>
                                      </p:cBhvr>
                                    </p:animEffect>
                                  </p:childTnLst>
                                </p:cTn>
                              </p:par>
                            </p:childTnLst>
                          </p:cTn>
                        </p:par>
                        <p:par>
                          <p:cTn id="12" fill="hold">
                            <p:stCondLst>
                              <p:cond delay="2000"/>
                            </p:stCondLst>
                            <p:childTnLst>
                              <p:par>
                                <p:cTn id="13" presetID="22" presetClass="entr" presetSubtype="4" fill="hold" nodeType="afterEffect">
                                  <p:stCondLst>
                                    <p:cond delay="50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10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666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6651" grpId="0" animBg="1"/>
      <p:bldP spid="666655" grpId="0"/>
    </p:bldLst>
  </p:timing>
</p:sld>
</file>

<file path=ppt/slides/slide1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0" name="Rectangle 2"/>
          <p:cNvSpPr>
            <a:spLocks noGrp="1" noChangeArrowheads="1"/>
          </p:cNvSpPr>
          <p:nvPr>
            <p:ph type="title" idx="4294967295"/>
          </p:nvPr>
        </p:nvSpPr>
        <p:spPr>
          <a:xfrm>
            <a:off x="0" y="152400"/>
            <a:ext cx="9144000" cy="762000"/>
          </a:xfrm>
          <a:blipFill dpi="0" rotWithShape="1">
            <a:blip r:embed="rId3"/>
            <a:srcRect/>
            <a:tile tx="0" ty="0" sx="100000" sy="100000" flip="none" algn="tl"/>
          </a:blipFill>
        </p:spPr>
        <p:txBody>
          <a:bodyPr/>
          <a:lstStyle/>
          <a:p>
            <a:pPr eaLnBrk="1" hangingPunct="1"/>
            <a:r>
              <a:rPr lang="en-US" sz="3200" smtClean="0"/>
              <a:t>Continuous Probability Distributions</a:t>
            </a:r>
          </a:p>
        </p:txBody>
      </p:sp>
      <p:sp>
        <p:nvSpPr>
          <p:cNvPr id="11285" name="Rectangle 21"/>
          <p:cNvSpPr>
            <a:spLocks noGrp="1" noChangeArrowheads="1"/>
          </p:cNvSpPr>
          <p:nvPr>
            <p:ph idx="4294967295"/>
          </p:nvPr>
        </p:nvSpPr>
        <p:spPr>
          <a:xfrm>
            <a:off x="685800" y="2590800"/>
            <a:ext cx="8229600" cy="3810000"/>
          </a:xfrm>
        </p:spPr>
        <p:txBody>
          <a:bodyPr/>
          <a:lstStyle/>
          <a:p>
            <a:pPr marL="685800" indent="-685800" eaLnBrk="1" hangingPunct="1">
              <a:lnSpc>
                <a:spcPct val="90000"/>
              </a:lnSpc>
              <a:buFont typeface="Wingdings" pitchFamily="2" charset="2"/>
              <a:buChar char="ü"/>
            </a:pPr>
            <a:r>
              <a:rPr lang="en-US" sz="2100" smtClean="0"/>
              <a:t>There are infinite number of continuous random variables</a:t>
            </a:r>
          </a:p>
          <a:p>
            <a:pPr marL="685800" indent="-685800" eaLnBrk="1" hangingPunct="1">
              <a:lnSpc>
                <a:spcPct val="90000"/>
              </a:lnSpc>
              <a:buFont typeface="Wingdings" pitchFamily="2" charset="2"/>
              <a:buChar char="ü"/>
            </a:pPr>
            <a:endParaRPr lang="en-US" sz="2100" smtClean="0"/>
          </a:p>
          <a:p>
            <a:pPr marL="685800" indent="-685800" eaLnBrk="1" hangingPunct="1">
              <a:lnSpc>
                <a:spcPct val="90000"/>
              </a:lnSpc>
              <a:buFont typeface="Wingdings" pitchFamily="2" charset="2"/>
              <a:buChar char="ü"/>
            </a:pPr>
            <a:endParaRPr lang="en-US" sz="2100" smtClean="0"/>
          </a:p>
          <a:p>
            <a:pPr marL="685800" indent="-685800" eaLnBrk="1" hangingPunct="1">
              <a:lnSpc>
                <a:spcPct val="90000"/>
              </a:lnSpc>
              <a:buFont typeface="Wingdings" pitchFamily="2" charset="2"/>
              <a:buChar char="ü"/>
            </a:pPr>
            <a:r>
              <a:rPr lang="en-US" sz="2100" smtClean="0"/>
              <a:t>We try to pick a model that</a:t>
            </a:r>
          </a:p>
          <a:p>
            <a:pPr marL="1143000" lvl="1" indent="-685800" eaLnBrk="1" hangingPunct="1">
              <a:lnSpc>
                <a:spcPct val="90000"/>
              </a:lnSpc>
              <a:buFont typeface="Wingdings" pitchFamily="2" charset="2"/>
              <a:buChar char="Ø"/>
            </a:pPr>
            <a:endParaRPr lang="en-US" sz="2400" smtClean="0">
              <a:solidFill>
                <a:srgbClr val="0000CC"/>
              </a:solidFill>
            </a:endParaRPr>
          </a:p>
          <a:p>
            <a:pPr marL="1143000" lvl="1" indent="-685800" eaLnBrk="1" hangingPunct="1">
              <a:lnSpc>
                <a:spcPct val="90000"/>
              </a:lnSpc>
              <a:buFont typeface="Wingdings" pitchFamily="2" charset="2"/>
              <a:buChar char="Ø"/>
            </a:pPr>
            <a:r>
              <a:rPr lang="en-US" sz="2400" smtClean="0">
                <a:solidFill>
                  <a:srgbClr val="0000CC"/>
                </a:solidFill>
              </a:rPr>
              <a:t>Fits the data well</a:t>
            </a:r>
          </a:p>
          <a:p>
            <a:pPr marL="1143000" lvl="1" indent="-685800" eaLnBrk="1" hangingPunct="1">
              <a:lnSpc>
                <a:spcPct val="90000"/>
              </a:lnSpc>
              <a:buFont typeface="Wingdings" pitchFamily="2" charset="2"/>
              <a:buChar char="Ø"/>
            </a:pPr>
            <a:endParaRPr lang="en-US" sz="2400" smtClean="0">
              <a:solidFill>
                <a:srgbClr val="0000CC"/>
              </a:solidFill>
            </a:endParaRPr>
          </a:p>
          <a:p>
            <a:pPr marL="1143000" lvl="1" indent="-685800" eaLnBrk="1" hangingPunct="1">
              <a:lnSpc>
                <a:spcPct val="90000"/>
              </a:lnSpc>
              <a:buFont typeface="Wingdings" pitchFamily="2" charset="2"/>
              <a:buChar char="Ø"/>
            </a:pPr>
            <a:r>
              <a:rPr lang="en-US" sz="2400" smtClean="0">
                <a:solidFill>
                  <a:srgbClr val="0000CC"/>
                </a:solidFill>
              </a:rPr>
              <a:t>Allows us to make the best possible inferences using the data.</a:t>
            </a:r>
          </a:p>
        </p:txBody>
      </p:sp>
      <p:grpSp>
        <p:nvGrpSpPr>
          <p:cNvPr id="2" name="Group 33"/>
          <p:cNvGrpSpPr>
            <a:grpSpLocks/>
          </p:cNvGrpSpPr>
          <p:nvPr/>
        </p:nvGrpSpPr>
        <p:grpSpPr bwMode="auto">
          <a:xfrm>
            <a:off x="2514600" y="1524000"/>
            <a:ext cx="1676400" cy="1066800"/>
            <a:chOff x="432" y="528"/>
            <a:chExt cx="1056" cy="672"/>
          </a:xfrm>
        </p:grpSpPr>
        <p:sp>
          <p:nvSpPr>
            <p:cNvPr id="48150" name="Rectangle 32"/>
            <p:cNvSpPr>
              <a:spLocks noChangeArrowheads="1"/>
            </p:cNvSpPr>
            <p:nvPr/>
          </p:nvSpPr>
          <p:spPr bwMode="auto">
            <a:xfrm>
              <a:off x="432" y="528"/>
              <a:ext cx="1056" cy="672"/>
            </a:xfrm>
            <a:prstGeom prst="rect">
              <a:avLst/>
            </a:prstGeom>
            <a:solidFill>
              <a:srgbClr val="F4ECC6"/>
            </a:solidFill>
            <a:ln w="28575">
              <a:solidFill>
                <a:schemeClr val="accent2"/>
              </a:solidFill>
              <a:miter lim="800000"/>
              <a:headEnd/>
              <a:tailEnd/>
            </a:ln>
          </p:spPr>
          <p:txBody>
            <a:bodyPr wrap="none" anchor="ctr"/>
            <a:lstStyle/>
            <a:p>
              <a:endParaRPr lang="en-US">
                <a:solidFill>
                  <a:prstClr val="black"/>
                </a:solidFill>
                <a:latin typeface="Tahoma" pitchFamily="34" charset="0"/>
              </a:endParaRPr>
            </a:p>
          </p:txBody>
        </p:sp>
        <p:pic>
          <p:nvPicPr>
            <p:cNvPr id="48151" name="Picture 30" descr="curve3"/>
            <p:cNvPicPr>
              <a:picLocks noChangeAspect="1" noChangeArrowheads="1"/>
            </p:cNvPicPr>
            <p:nvPr/>
          </p:nvPicPr>
          <p:blipFill>
            <a:blip r:embed="rId4"/>
            <a:srcRect/>
            <a:stretch>
              <a:fillRect/>
            </a:stretch>
          </p:blipFill>
          <p:spPr bwMode="auto">
            <a:xfrm>
              <a:off x="480" y="576"/>
              <a:ext cx="960" cy="571"/>
            </a:xfrm>
            <a:prstGeom prst="rect">
              <a:avLst/>
            </a:prstGeom>
            <a:solidFill>
              <a:srgbClr val="F4ECC6"/>
            </a:solidFill>
            <a:ln w="9525">
              <a:noFill/>
              <a:miter lim="800000"/>
              <a:headEnd/>
              <a:tailEnd/>
            </a:ln>
          </p:spPr>
        </p:pic>
      </p:grpSp>
      <p:pic>
        <p:nvPicPr>
          <p:cNvPr id="48133" name="Picture 37" descr="curve"/>
          <p:cNvPicPr>
            <a:picLocks noChangeAspect="1" noChangeArrowheads="1"/>
          </p:cNvPicPr>
          <p:nvPr/>
        </p:nvPicPr>
        <p:blipFill>
          <a:blip r:embed="rId5"/>
          <a:srcRect/>
          <a:stretch>
            <a:fillRect/>
          </a:stretch>
        </p:blipFill>
        <p:spPr bwMode="auto">
          <a:xfrm>
            <a:off x="4724400" y="1600200"/>
            <a:ext cx="1447800" cy="909638"/>
          </a:xfrm>
          <a:prstGeom prst="rect">
            <a:avLst/>
          </a:prstGeom>
          <a:solidFill>
            <a:srgbClr val="F4ECC6"/>
          </a:solidFill>
          <a:ln w="9525">
            <a:noFill/>
            <a:miter lim="800000"/>
            <a:headEnd/>
            <a:tailEnd/>
          </a:ln>
        </p:spPr>
      </p:pic>
      <p:grpSp>
        <p:nvGrpSpPr>
          <p:cNvPr id="3" name="Group 83"/>
          <p:cNvGrpSpPr>
            <a:grpSpLocks/>
          </p:cNvGrpSpPr>
          <p:nvPr/>
        </p:nvGrpSpPr>
        <p:grpSpPr bwMode="auto">
          <a:xfrm>
            <a:off x="533400" y="1600200"/>
            <a:ext cx="1743075" cy="919163"/>
            <a:chOff x="157" y="1970"/>
            <a:chExt cx="1897" cy="1246"/>
          </a:xfrm>
        </p:grpSpPr>
        <p:sp>
          <p:nvSpPr>
            <p:cNvPr id="18" name="Line 39"/>
            <p:cNvSpPr>
              <a:spLocks noChangeShapeType="1"/>
            </p:cNvSpPr>
            <p:nvPr/>
          </p:nvSpPr>
          <p:spPr bwMode="auto">
            <a:xfrm>
              <a:off x="465" y="2183"/>
              <a:ext cx="0" cy="912"/>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a:solidFill>
                  <a:prstClr val="black"/>
                </a:solidFill>
              </a:endParaRPr>
            </a:p>
          </p:txBody>
        </p:sp>
        <p:sp>
          <p:nvSpPr>
            <p:cNvPr id="19" name="Rectangle 40"/>
            <p:cNvSpPr>
              <a:spLocks noChangeArrowheads="1"/>
            </p:cNvSpPr>
            <p:nvPr/>
          </p:nvSpPr>
          <p:spPr bwMode="auto">
            <a:xfrm>
              <a:off x="157" y="1970"/>
              <a:ext cx="498" cy="372"/>
            </a:xfrm>
            <a:prstGeom prst="rect">
              <a:avLst/>
            </a:prstGeom>
            <a:noFill/>
            <a:ln w="12700">
              <a:noFill/>
              <a:miter lim="800000"/>
              <a:headEnd/>
              <a:tailEnd/>
            </a:ln>
            <a:effectLst>
              <a:outerShdw dist="17961" dir="2700000" algn="ctr" rotWithShape="0">
                <a:srgbClr val="000000"/>
              </a:outerShdw>
            </a:effectLst>
          </p:spPr>
          <p:txBody>
            <a:bodyPr lIns="90488" tIns="44450" rIns="90488" bIns="44450">
              <a:spAutoFit/>
            </a:bodyPr>
            <a:lstStyle/>
            <a:p>
              <a:pPr>
                <a:defRPr/>
              </a:pPr>
              <a:r>
                <a:rPr lang="en-US" sz="1200" i="1" dirty="0">
                  <a:solidFill>
                    <a:prstClr val="black"/>
                  </a:solidFill>
                  <a:latin typeface="Book Antiqua" pitchFamily="18" charset="0"/>
                </a:rPr>
                <a:t>f </a:t>
              </a:r>
              <a:r>
                <a:rPr lang="en-US" sz="1200" dirty="0">
                  <a:solidFill>
                    <a:prstClr val="black"/>
                  </a:solidFill>
                  <a:latin typeface="Book Antiqua" pitchFamily="18" charset="0"/>
                </a:rPr>
                <a:t>(</a:t>
              </a:r>
              <a:r>
                <a:rPr lang="en-US" sz="1200" i="1" dirty="0">
                  <a:solidFill>
                    <a:prstClr val="black"/>
                  </a:solidFill>
                  <a:latin typeface="Book Antiqua" pitchFamily="18" charset="0"/>
                </a:rPr>
                <a:t>x</a:t>
              </a:r>
              <a:r>
                <a:rPr lang="en-US" sz="1200" dirty="0">
                  <a:solidFill>
                    <a:prstClr val="black"/>
                  </a:solidFill>
                  <a:latin typeface="Book Antiqua" pitchFamily="18" charset="0"/>
                </a:rPr>
                <a:t>)</a:t>
              </a:r>
            </a:p>
          </p:txBody>
        </p:sp>
        <p:sp>
          <p:nvSpPr>
            <p:cNvPr id="20" name="Rectangle 41"/>
            <p:cNvSpPr>
              <a:spLocks noChangeArrowheads="1"/>
            </p:cNvSpPr>
            <p:nvPr/>
          </p:nvSpPr>
          <p:spPr bwMode="auto">
            <a:xfrm>
              <a:off x="1812" y="2930"/>
              <a:ext cx="242" cy="286"/>
            </a:xfrm>
            <a:prstGeom prst="rect">
              <a:avLst/>
            </a:prstGeom>
            <a:noFill/>
            <a:ln w="12700">
              <a:noFill/>
              <a:miter lim="800000"/>
              <a:headEnd/>
              <a:tailEnd/>
            </a:ln>
            <a:effectLst>
              <a:outerShdw dist="17961" dir="2700000" algn="ctr" rotWithShape="0">
                <a:srgbClr val="000000"/>
              </a:outerShdw>
            </a:effectLst>
          </p:spPr>
          <p:txBody>
            <a:bodyPr wrap="none" lIns="90488" tIns="44450" rIns="90488" bIns="44450">
              <a:spAutoFit/>
            </a:bodyPr>
            <a:lstStyle/>
            <a:p>
              <a:pPr>
                <a:defRPr/>
              </a:pPr>
              <a:r>
                <a:rPr lang="en-US" i="1" dirty="0">
                  <a:solidFill>
                    <a:prstClr val="black"/>
                  </a:solidFill>
                  <a:latin typeface="Book Antiqua" pitchFamily="18" charset="0"/>
                </a:rPr>
                <a:t> </a:t>
              </a:r>
              <a:r>
                <a:rPr lang="en-US" sz="2000" i="1" dirty="0">
                  <a:solidFill>
                    <a:prstClr val="black"/>
                  </a:solidFill>
                  <a:latin typeface="Book Antiqua" pitchFamily="18" charset="0"/>
                </a:rPr>
                <a:t>x</a:t>
              </a:r>
            </a:p>
          </p:txBody>
        </p:sp>
        <p:sp>
          <p:nvSpPr>
            <p:cNvPr id="21" name="Line 49"/>
            <p:cNvSpPr>
              <a:spLocks noChangeShapeType="1"/>
            </p:cNvSpPr>
            <p:nvPr/>
          </p:nvSpPr>
          <p:spPr bwMode="auto">
            <a:xfrm>
              <a:off x="466" y="3095"/>
              <a:ext cx="1418"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a:solidFill>
                  <a:prstClr val="black"/>
                </a:solidFill>
              </a:endParaRPr>
            </a:p>
          </p:txBody>
        </p:sp>
        <p:grpSp>
          <p:nvGrpSpPr>
            <p:cNvPr id="4" name="Group 62"/>
            <p:cNvGrpSpPr>
              <a:grpSpLocks/>
            </p:cNvGrpSpPr>
            <p:nvPr/>
          </p:nvGrpSpPr>
          <p:grpSpPr bwMode="auto">
            <a:xfrm>
              <a:off x="637" y="2793"/>
              <a:ext cx="1042" cy="318"/>
              <a:chOff x="625" y="3333"/>
              <a:chExt cx="1078" cy="414"/>
            </a:xfrm>
          </p:grpSpPr>
          <p:sp>
            <p:nvSpPr>
              <p:cNvPr id="48146" name="Freeform 46"/>
              <p:cNvSpPr>
                <a:spLocks/>
              </p:cNvSpPr>
              <p:nvPr/>
            </p:nvSpPr>
            <p:spPr bwMode="auto">
              <a:xfrm>
                <a:off x="625" y="3337"/>
                <a:ext cx="1077" cy="395"/>
              </a:xfrm>
              <a:custGeom>
                <a:avLst/>
                <a:gdLst>
                  <a:gd name="T0" fmla="*/ 0 w 528"/>
                  <a:gd name="T1" fmla="*/ 1 h 528"/>
                  <a:gd name="T2" fmla="*/ 317319953 w 528"/>
                  <a:gd name="T3" fmla="*/ 0 h 528"/>
                  <a:gd name="T4" fmla="*/ 2147483647 w 528"/>
                  <a:gd name="T5" fmla="*/ 0 h 528"/>
                  <a:gd name="T6" fmla="*/ 2147483647 w 528"/>
                  <a:gd name="T7" fmla="*/ 1 h 528"/>
                  <a:gd name="T8" fmla="*/ 0 w 528"/>
                  <a:gd name="T9" fmla="*/ 1 h 528"/>
                  <a:gd name="T10" fmla="*/ 0 60000 65536"/>
                  <a:gd name="T11" fmla="*/ 0 60000 65536"/>
                  <a:gd name="T12" fmla="*/ 0 60000 65536"/>
                  <a:gd name="T13" fmla="*/ 0 60000 65536"/>
                  <a:gd name="T14" fmla="*/ 0 60000 65536"/>
                  <a:gd name="T15" fmla="*/ 0 w 528"/>
                  <a:gd name="T16" fmla="*/ 0 h 528"/>
                  <a:gd name="T17" fmla="*/ 528 w 528"/>
                  <a:gd name="T18" fmla="*/ 528 h 528"/>
                </a:gdLst>
                <a:ahLst/>
                <a:cxnLst>
                  <a:cxn ang="T10">
                    <a:pos x="T0" y="T1"/>
                  </a:cxn>
                  <a:cxn ang="T11">
                    <a:pos x="T2" y="T3"/>
                  </a:cxn>
                  <a:cxn ang="T12">
                    <a:pos x="T4" y="T5"/>
                  </a:cxn>
                  <a:cxn ang="T13">
                    <a:pos x="T6" y="T7"/>
                  </a:cxn>
                  <a:cxn ang="T14">
                    <a:pos x="T8" y="T9"/>
                  </a:cxn>
                </a:cxnLst>
                <a:rect l="T15" t="T16" r="T17" b="T18"/>
                <a:pathLst>
                  <a:path w="528" h="528">
                    <a:moveTo>
                      <a:pt x="0" y="528"/>
                    </a:moveTo>
                    <a:lnTo>
                      <a:pt x="12" y="0"/>
                    </a:lnTo>
                    <a:lnTo>
                      <a:pt x="528" y="0"/>
                    </a:lnTo>
                    <a:lnTo>
                      <a:pt x="528" y="528"/>
                    </a:lnTo>
                    <a:lnTo>
                      <a:pt x="0" y="528"/>
                    </a:lnTo>
                  </a:path>
                </a:pathLst>
              </a:custGeom>
              <a:solidFill>
                <a:srgbClr val="FF0000"/>
              </a:solidFill>
              <a:ln w="12700" cap="rnd">
                <a:noFill/>
                <a:round/>
                <a:headEnd/>
                <a:tailEnd/>
              </a:ln>
            </p:spPr>
            <p:txBody>
              <a:bodyPr/>
              <a:lstStyle/>
              <a:p>
                <a:endParaRPr lang="en-US">
                  <a:solidFill>
                    <a:prstClr val="black"/>
                  </a:solidFill>
                </a:endParaRPr>
              </a:p>
            </p:txBody>
          </p:sp>
          <p:sp>
            <p:nvSpPr>
              <p:cNvPr id="24" name="Line 47"/>
              <p:cNvSpPr>
                <a:spLocks noChangeShapeType="1"/>
              </p:cNvSpPr>
              <p:nvPr/>
            </p:nvSpPr>
            <p:spPr bwMode="auto">
              <a:xfrm>
                <a:off x="1701" y="3332"/>
                <a:ext cx="0" cy="415"/>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a:solidFill>
                    <a:prstClr val="black"/>
                  </a:solidFill>
                </a:endParaRPr>
              </a:p>
            </p:txBody>
          </p:sp>
          <p:sp>
            <p:nvSpPr>
              <p:cNvPr id="25" name="Line 48"/>
              <p:cNvSpPr>
                <a:spLocks noChangeShapeType="1"/>
              </p:cNvSpPr>
              <p:nvPr/>
            </p:nvSpPr>
            <p:spPr bwMode="auto">
              <a:xfrm flipV="1">
                <a:off x="645" y="3332"/>
                <a:ext cx="1058"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pPr>
                  <a:defRPr/>
                </a:pPr>
                <a:endParaRPr lang="en-US">
                  <a:solidFill>
                    <a:prstClr val="black"/>
                  </a:solidFill>
                </a:endParaRPr>
              </a:p>
            </p:txBody>
          </p:sp>
          <p:sp>
            <p:nvSpPr>
              <p:cNvPr id="26" name="Line 53"/>
              <p:cNvSpPr>
                <a:spLocks noChangeShapeType="1"/>
              </p:cNvSpPr>
              <p:nvPr/>
            </p:nvSpPr>
            <p:spPr bwMode="auto">
              <a:xfrm>
                <a:off x="641" y="3335"/>
                <a:ext cx="0" cy="392"/>
              </a:xfrm>
              <a:prstGeom prst="line">
                <a:avLst/>
              </a:prstGeom>
              <a:noFill/>
              <a:ln w="12700">
                <a:solidFill>
                  <a:schemeClr val="tx1"/>
                </a:solidFill>
                <a:round/>
                <a:headEnd/>
                <a:tailEnd/>
              </a:ln>
              <a:effectLst>
                <a:outerShdw dist="17961" dir="2700000" algn="ctr" rotWithShape="0">
                  <a:schemeClr val="bg2"/>
                </a:outerShdw>
              </a:effectLst>
            </p:spPr>
            <p:txBody>
              <a:bodyPr wrap="none" anchor="ctr"/>
              <a:lstStyle/>
              <a:p>
                <a:pPr>
                  <a:defRPr/>
                </a:pPr>
                <a:endParaRPr lang="en-US">
                  <a:solidFill>
                    <a:prstClr val="black"/>
                  </a:solidFill>
                </a:endParaRPr>
              </a:p>
            </p:txBody>
          </p:sp>
        </p:grpSp>
      </p:grpSp>
      <p:sp>
        <p:nvSpPr>
          <p:cNvPr id="40" name="Text Box 95"/>
          <p:cNvSpPr txBox="1">
            <a:spLocks noChangeArrowheads="1"/>
          </p:cNvSpPr>
          <p:nvPr/>
        </p:nvSpPr>
        <p:spPr bwMode="auto">
          <a:xfrm>
            <a:off x="1066800" y="1600200"/>
            <a:ext cx="1046163" cy="461963"/>
          </a:xfrm>
          <a:prstGeom prst="rect">
            <a:avLst/>
          </a:prstGeom>
          <a:solidFill>
            <a:schemeClr val="bg1">
              <a:alpha val="0"/>
            </a:schemeClr>
          </a:solidFill>
          <a:ln w="12700">
            <a:noFill/>
            <a:miter lim="800000"/>
            <a:headEnd/>
            <a:tailEnd/>
          </a:ln>
          <a:effectLst/>
        </p:spPr>
        <p:txBody>
          <a:bodyPr wrap="none">
            <a:spAutoFit/>
          </a:bodyPr>
          <a:lstStyle/>
          <a:p>
            <a:pPr>
              <a:defRPr/>
            </a:pPr>
            <a:r>
              <a:rPr lang="en-US" dirty="0">
                <a:solidFill>
                  <a:prstClr val="black"/>
                </a:solidFill>
                <a:effectLst>
                  <a:outerShdw blurRad="38100" dist="38100" dir="2700000" algn="tl">
                    <a:srgbClr val="C0C0C0"/>
                  </a:outerShdw>
                </a:effectLst>
                <a:latin typeface="Book Antiqua" pitchFamily="18" charset="0"/>
              </a:rPr>
              <a:t> </a:t>
            </a:r>
            <a:r>
              <a:rPr lang="en-US" sz="1600" dirty="0">
                <a:solidFill>
                  <a:prstClr val="black"/>
                </a:solidFill>
                <a:effectLst>
                  <a:outerShdw blurRad="38100" dist="38100" dir="2700000" algn="tl">
                    <a:srgbClr val="C0C0C0"/>
                  </a:outerShdw>
                </a:effectLst>
                <a:latin typeface="Book Antiqua" pitchFamily="18" charset="0"/>
              </a:rPr>
              <a:t>Uniform</a:t>
            </a:r>
          </a:p>
        </p:txBody>
      </p:sp>
      <p:pic>
        <p:nvPicPr>
          <p:cNvPr id="48138" name="Picture 13"/>
          <p:cNvPicPr>
            <a:picLocks noChangeAspect="1" noChangeArrowheads="1"/>
          </p:cNvPicPr>
          <p:nvPr/>
        </p:nvPicPr>
        <p:blipFill>
          <a:blip r:embed="rId6"/>
          <a:srcRect/>
          <a:stretch>
            <a:fillRect/>
          </a:stretch>
        </p:blipFill>
        <p:spPr bwMode="auto">
          <a:xfrm>
            <a:off x="6781800" y="1447800"/>
            <a:ext cx="1752600" cy="1131888"/>
          </a:xfrm>
          <a:prstGeom prst="rect">
            <a:avLst/>
          </a:prstGeom>
          <a:noFill/>
          <a:ln w="9525" algn="ctr">
            <a:noFill/>
            <a:miter lim="800000"/>
            <a:headEnd/>
            <a:tailEnd/>
          </a:ln>
        </p:spPr>
      </p:pic>
      <p:sp>
        <p:nvSpPr>
          <p:cNvPr id="48139" name="Rectangle 21"/>
          <p:cNvSpPr>
            <a:spLocks noChangeArrowheads="1"/>
          </p:cNvSpPr>
          <p:nvPr/>
        </p:nvSpPr>
        <p:spPr bwMode="auto">
          <a:xfrm>
            <a:off x="3429000" y="1600200"/>
            <a:ext cx="768350" cy="276225"/>
          </a:xfrm>
          <a:prstGeom prst="rect">
            <a:avLst/>
          </a:prstGeom>
          <a:noFill/>
          <a:ln w="9525">
            <a:noFill/>
            <a:miter lim="800000"/>
            <a:headEnd/>
            <a:tailEnd/>
          </a:ln>
        </p:spPr>
        <p:txBody>
          <a:bodyPr wrap="none">
            <a:spAutoFit/>
          </a:bodyPr>
          <a:lstStyle/>
          <a:p>
            <a:r>
              <a:rPr lang="en-US" sz="1200">
                <a:solidFill>
                  <a:prstClr val="black"/>
                </a:solidFill>
              </a:rPr>
              <a:t>Normal </a:t>
            </a:r>
          </a:p>
        </p:txBody>
      </p:sp>
      <p:sp>
        <p:nvSpPr>
          <p:cNvPr id="48140" name="Rectangle 22"/>
          <p:cNvSpPr>
            <a:spLocks noChangeArrowheads="1"/>
          </p:cNvSpPr>
          <p:nvPr/>
        </p:nvSpPr>
        <p:spPr bwMode="auto">
          <a:xfrm>
            <a:off x="5334000" y="1676400"/>
            <a:ext cx="735013" cy="276225"/>
          </a:xfrm>
          <a:prstGeom prst="rect">
            <a:avLst/>
          </a:prstGeom>
          <a:noFill/>
          <a:ln w="9525">
            <a:noFill/>
            <a:miter lim="800000"/>
            <a:headEnd/>
            <a:tailEnd/>
          </a:ln>
        </p:spPr>
        <p:txBody>
          <a:bodyPr wrap="none">
            <a:spAutoFit/>
          </a:bodyPr>
          <a:lstStyle/>
          <a:p>
            <a:r>
              <a:rPr lang="en-US" sz="1200">
                <a:solidFill>
                  <a:prstClr val="black"/>
                </a:solidFill>
              </a:rPr>
              <a:t>Skewed</a:t>
            </a:r>
          </a:p>
        </p:txBody>
      </p:sp>
      <p:sp>
        <p:nvSpPr>
          <p:cNvPr id="28" name="Footer Placeholder 27"/>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299409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285">
                                            <p:txEl>
                                              <p:pRg st="0" end="0"/>
                                            </p:txEl>
                                          </p:spTgt>
                                        </p:tgtEl>
                                        <p:attrNameLst>
                                          <p:attrName>style.visibility</p:attrName>
                                        </p:attrNameLst>
                                      </p:cBhvr>
                                      <p:to>
                                        <p:strVal val="visible"/>
                                      </p:to>
                                    </p:set>
                                    <p:animEffect transition="in" filter="wipe(up)">
                                      <p:cBhvr>
                                        <p:cTn id="7" dur="500"/>
                                        <p:tgtEl>
                                          <p:spTgt spid="1128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285">
                                            <p:txEl>
                                              <p:pRg st="3" end="3"/>
                                            </p:txEl>
                                          </p:spTgt>
                                        </p:tgtEl>
                                        <p:attrNameLst>
                                          <p:attrName>style.visibility</p:attrName>
                                        </p:attrNameLst>
                                      </p:cBhvr>
                                      <p:to>
                                        <p:strVal val="visible"/>
                                      </p:to>
                                    </p:set>
                                    <p:animEffect transition="in" filter="wipe(up)">
                                      <p:cBhvr>
                                        <p:cTn id="12" dur="500"/>
                                        <p:tgtEl>
                                          <p:spTgt spid="11285">
                                            <p:txEl>
                                              <p:pRg st="3" end="3"/>
                                            </p:tx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11285">
                                            <p:txEl>
                                              <p:pRg st="5" end="5"/>
                                            </p:txEl>
                                          </p:spTgt>
                                        </p:tgtEl>
                                        <p:attrNameLst>
                                          <p:attrName>style.visibility</p:attrName>
                                        </p:attrNameLst>
                                      </p:cBhvr>
                                      <p:to>
                                        <p:strVal val="visible"/>
                                      </p:to>
                                    </p:set>
                                    <p:animEffect transition="in" filter="wipe(up)">
                                      <p:cBhvr>
                                        <p:cTn id="15" dur="500"/>
                                        <p:tgtEl>
                                          <p:spTgt spid="11285">
                                            <p:txEl>
                                              <p:pRg st="5" end="5"/>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1285">
                                            <p:txEl>
                                              <p:pRg st="7" end="7"/>
                                            </p:txEl>
                                          </p:spTgt>
                                        </p:tgtEl>
                                        <p:attrNameLst>
                                          <p:attrName>style.visibility</p:attrName>
                                        </p:attrNameLst>
                                      </p:cBhvr>
                                      <p:to>
                                        <p:strVal val="visible"/>
                                      </p:to>
                                    </p:set>
                                    <p:animEffect transition="in" filter="wipe(up)">
                                      <p:cBhvr>
                                        <p:cTn id="18" dur="500"/>
                                        <p:tgtEl>
                                          <p:spTgt spid="1128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5" grpId="0" build="p" autoUpdateAnimBg="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0" y="152400"/>
            <a:ext cx="9145588" cy="757238"/>
          </a:xfrm>
          <a:blipFill dpi="0" rotWithShape="1">
            <a:blip r:embed="rId3"/>
            <a:srcRect/>
            <a:tile tx="0" ty="0" sx="100000" sy="100000" flip="none" algn="tl"/>
          </a:blipFill>
        </p:spPr>
        <p:txBody>
          <a:bodyPr/>
          <a:lstStyle/>
          <a:p>
            <a:pPr eaLnBrk="1" hangingPunct="1"/>
            <a:r>
              <a:rPr lang="en-US" sz="4000" smtClean="0"/>
              <a:t>Properties of Normal Distributions</a:t>
            </a:r>
          </a:p>
        </p:txBody>
      </p:sp>
      <p:sp>
        <p:nvSpPr>
          <p:cNvPr id="49155" name="Text Box 3"/>
          <p:cNvSpPr txBox="1">
            <a:spLocks noChangeArrowheads="1"/>
          </p:cNvSpPr>
          <p:nvPr/>
        </p:nvSpPr>
        <p:spPr bwMode="auto">
          <a:xfrm>
            <a:off x="457200" y="1235075"/>
            <a:ext cx="7751763" cy="822325"/>
          </a:xfrm>
          <a:prstGeom prst="rect">
            <a:avLst/>
          </a:prstGeom>
          <a:noFill/>
          <a:ln w="9525">
            <a:noFill/>
            <a:miter lim="800000"/>
            <a:headEnd/>
            <a:tailEnd/>
          </a:ln>
        </p:spPr>
        <p:txBody>
          <a:bodyPr>
            <a:spAutoFit/>
          </a:bodyPr>
          <a:lstStyle/>
          <a:p>
            <a:r>
              <a:rPr lang="en-US">
                <a:solidFill>
                  <a:prstClr val="black"/>
                </a:solidFill>
              </a:rPr>
              <a:t>The most important probability distribution in statistics is the </a:t>
            </a:r>
            <a:r>
              <a:rPr lang="en-US" b="1">
                <a:solidFill>
                  <a:srgbClr val="800080"/>
                </a:solidFill>
              </a:rPr>
              <a:t>normal</a:t>
            </a:r>
            <a:r>
              <a:rPr lang="en-US" b="1">
                <a:solidFill>
                  <a:srgbClr val="F9D435"/>
                </a:solidFill>
              </a:rPr>
              <a:t> </a:t>
            </a:r>
            <a:r>
              <a:rPr lang="en-US" b="1">
                <a:solidFill>
                  <a:srgbClr val="800080"/>
                </a:solidFill>
              </a:rPr>
              <a:t>distribution</a:t>
            </a:r>
            <a:r>
              <a:rPr lang="en-US">
                <a:solidFill>
                  <a:prstClr val="black"/>
                </a:solidFill>
              </a:rPr>
              <a:t>.</a:t>
            </a:r>
          </a:p>
        </p:txBody>
      </p:sp>
      <p:sp>
        <p:nvSpPr>
          <p:cNvPr id="668676" name="Text Box 4"/>
          <p:cNvSpPr txBox="1">
            <a:spLocks noChangeArrowheads="1"/>
          </p:cNvSpPr>
          <p:nvPr/>
        </p:nvSpPr>
        <p:spPr bwMode="auto">
          <a:xfrm>
            <a:off x="609600" y="4114800"/>
            <a:ext cx="8229600" cy="2308225"/>
          </a:xfrm>
          <a:prstGeom prst="rect">
            <a:avLst/>
          </a:prstGeom>
          <a:noFill/>
          <a:ln w="9525">
            <a:noFill/>
            <a:miter lim="800000"/>
            <a:headEnd/>
            <a:tailEnd/>
          </a:ln>
        </p:spPr>
        <p:txBody>
          <a:bodyPr>
            <a:spAutoFit/>
          </a:bodyPr>
          <a:lstStyle/>
          <a:p>
            <a:r>
              <a:rPr lang="en-US">
                <a:solidFill>
                  <a:prstClr val="black"/>
                </a:solidFill>
              </a:rPr>
              <a:t>A normal distribution is a continuous probability distribution for a random variable, x. </a:t>
            </a:r>
          </a:p>
          <a:p>
            <a:endParaRPr lang="en-US">
              <a:solidFill>
                <a:prstClr val="black"/>
              </a:solidFill>
            </a:endParaRPr>
          </a:p>
          <a:p>
            <a:r>
              <a:rPr lang="en-US">
                <a:solidFill>
                  <a:prstClr val="black"/>
                </a:solidFill>
              </a:rPr>
              <a:t> The graph of a normal distribution is called the </a:t>
            </a:r>
            <a:r>
              <a:rPr lang="en-US" b="1">
                <a:solidFill>
                  <a:srgbClr val="800080"/>
                </a:solidFill>
              </a:rPr>
              <a:t>normal</a:t>
            </a:r>
            <a:r>
              <a:rPr lang="en-US" b="1">
                <a:solidFill>
                  <a:srgbClr val="F9D435"/>
                </a:solidFill>
              </a:rPr>
              <a:t> </a:t>
            </a:r>
            <a:r>
              <a:rPr lang="en-US" b="1">
                <a:solidFill>
                  <a:srgbClr val="800080"/>
                </a:solidFill>
              </a:rPr>
              <a:t>curve</a:t>
            </a:r>
            <a:r>
              <a:rPr lang="en-US">
                <a:solidFill>
                  <a:prstClr val="black"/>
                </a:solidFill>
              </a:rPr>
              <a:t>.</a:t>
            </a:r>
            <a:r>
              <a:rPr lang="en-US" b="1">
                <a:solidFill>
                  <a:srgbClr val="000066"/>
                </a:solidFill>
              </a:rPr>
              <a:t> </a:t>
            </a:r>
          </a:p>
        </p:txBody>
      </p:sp>
      <p:grpSp>
        <p:nvGrpSpPr>
          <p:cNvPr id="2" name="Group 5"/>
          <p:cNvGrpSpPr>
            <a:grpSpLocks/>
          </p:cNvGrpSpPr>
          <p:nvPr/>
        </p:nvGrpSpPr>
        <p:grpSpPr bwMode="auto">
          <a:xfrm>
            <a:off x="4724400" y="2819400"/>
            <a:ext cx="2114550" cy="838200"/>
            <a:chOff x="3408" y="1536"/>
            <a:chExt cx="1332" cy="528"/>
          </a:xfrm>
        </p:grpSpPr>
        <p:sp>
          <p:nvSpPr>
            <p:cNvPr id="49166" name="Rectangle 6"/>
            <p:cNvSpPr>
              <a:spLocks noChangeArrowheads="1"/>
            </p:cNvSpPr>
            <p:nvPr/>
          </p:nvSpPr>
          <p:spPr bwMode="auto">
            <a:xfrm>
              <a:off x="3408" y="1536"/>
              <a:ext cx="1332" cy="288"/>
            </a:xfrm>
            <a:prstGeom prst="rect">
              <a:avLst/>
            </a:prstGeom>
            <a:noFill/>
            <a:ln w="9525">
              <a:noFill/>
              <a:miter lim="800000"/>
              <a:headEnd/>
              <a:tailEnd/>
            </a:ln>
          </p:spPr>
          <p:txBody>
            <a:bodyPr wrap="none">
              <a:spAutoFit/>
            </a:bodyPr>
            <a:lstStyle/>
            <a:p>
              <a:pPr>
                <a:spcBef>
                  <a:spcPct val="0"/>
                </a:spcBef>
              </a:pPr>
              <a:r>
                <a:rPr lang="en-US" b="1">
                  <a:solidFill>
                    <a:srgbClr val="800080"/>
                  </a:solidFill>
                </a:rPr>
                <a:t>Normal curve</a:t>
              </a:r>
            </a:p>
          </p:txBody>
        </p:sp>
        <p:sp>
          <p:nvSpPr>
            <p:cNvPr id="49167" name="Line 7"/>
            <p:cNvSpPr>
              <a:spLocks noChangeShapeType="1"/>
            </p:cNvSpPr>
            <p:nvPr/>
          </p:nvSpPr>
          <p:spPr bwMode="auto">
            <a:xfrm flipH="1">
              <a:off x="3552" y="1824"/>
              <a:ext cx="384" cy="240"/>
            </a:xfrm>
            <a:prstGeom prst="line">
              <a:avLst/>
            </a:prstGeom>
            <a:noFill/>
            <a:ln w="9525">
              <a:solidFill>
                <a:schemeClr val="tx1"/>
              </a:solidFill>
              <a:round/>
              <a:headEnd/>
              <a:tailEnd type="triangle" w="med" len="med"/>
            </a:ln>
          </p:spPr>
          <p:txBody>
            <a:bodyPr wrap="none"/>
            <a:lstStyle/>
            <a:p>
              <a:endParaRPr lang="en-US">
                <a:solidFill>
                  <a:prstClr val="black"/>
                </a:solidFill>
              </a:endParaRPr>
            </a:p>
          </p:txBody>
        </p:sp>
      </p:grpSp>
      <p:grpSp>
        <p:nvGrpSpPr>
          <p:cNvPr id="3" name="Group 8"/>
          <p:cNvGrpSpPr>
            <a:grpSpLocks/>
          </p:cNvGrpSpPr>
          <p:nvPr/>
        </p:nvGrpSpPr>
        <p:grpSpPr bwMode="auto">
          <a:xfrm>
            <a:off x="1524000" y="2438400"/>
            <a:ext cx="4724400" cy="1447800"/>
            <a:chOff x="700" y="1536"/>
            <a:chExt cx="4499" cy="1202"/>
          </a:xfrm>
        </p:grpSpPr>
        <p:grpSp>
          <p:nvGrpSpPr>
            <p:cNvPr id="4" name="Group 9"/>
            <p:cNvGrpSpPr>
              <a:grpSpLocks/>
            </p:cNvGrpSpPr>
            <p:nvPr/>
          </p:nvGrpSpPr>
          <p:grpSpPr bwMode="auto">
            <a:xfrm>
              <a:off x="700" y="1536"/>
              <a:ext cx="4333" cy="1107"/>
              <a:chOff x="700" y="1536"/>
              <a:chExt cx="4333" cy="1107"/>
            </a:xfrm>
          </p:grpSpPr>
          <p:pic>
            <p:nvPicPr>
              <p:cNvPr id="49162" name="Picture 10"/>
              <p:cNvPicPr>
                <a:picLocks noChangeAspect="1" noChangeArrowheads="1"/>
              </p:cNvPicPr>
              <p:nvPr/>
            </p:nvPicPr>
            <p:blipFill>
              <a:blip r:embed="rId4"/>
              <a:srcRect/>
              <a:stretch>
                <a:fillRect/>
              </a:stretch>
            </p:blipFill>
            <p:spPr bwMode="auto">
              <a:xfrm>
                <a:off x="1276" y="1536"/>
                <a:ext cx="3132" cy="1104"/>
              </a:xfrm>
              <a:prstGeom prst="rect">
                <a:avLst/>
              </a:prstGeom>
              <a:noFill/>
              <a:ln w="9525">
                <a:noFill/>
                <a:miter lim="800000"/>
                <a:headEnd/>
                <a:tailEnd/>
              </a:ln>
            </p:spPr>
          </p:pic>
          <p:sp>
            <p:nvSpPr>
              <p:cNvPr id="49163" name="Line 11"/>
              <p:cNvSpPr>
                <a:spLocks noChangeShapeType="1"/>
              </p:cNvSpPr>
              <p:nvPr/>
            </p:nvSpPr>
            <p:spPr bwMode="auto">
              <a:xfrm>
                <a:off x="2840" y="1544"/>
                <a:ext cx="0" cy="1092"/>
              </a:xfrm>
              <a:prstGeom prst="line">
                <a:avLst/>
              </a:prstGeom>
              <a:noFill/>
              <a:ln w="9525">
                <a:solidFill>
                  <a:schemeClr val="tx1"/>
                </a:solidFill>
                <a:prstDash val="dash"/>
                <a:round/>
                <a:headEnd/>
                <a:tailEnd/>
              </a:ln>
            </p:spPr>
            <p:txBody>
              <a:bodyPr wrap="none" anchor="ctr"/>
              <a:lstStyle/>
              <a:p>
                <a:endParaRPr lang="en-US">
                  <a:solidFill>
                    <a:prstClr val="black"/>
                  </a:solidFill>
                </a:endParaRPr>
              </a:p>
            </p:txBody>
          </p:sp>
          <p:sp>
            <p:nvSpPr>
              <p:cNvPr id="49164" name="Line 12"/>
              <p:cNvSpPr>
                <a:spLocks noChangeShapeType="1"/>
              </p:cNvSpPr>
              <p:nvPr/>
            </p:nvSpPr>
            <p:spPr bwMode="auto">
              <a:xfrm>
                <a:off x="700" y="2643"/>
                <a:ext cx="4333" cy="0"/>
              </a:xfrm>
              <a:prstGeom prst="line">
                <a:avLst/>
              </a:prstGeom>
              <a:noFill/>
              <a:ln w="9525">
                <a:solidFill>
                  <a:schemeClr val="tx1"/>
                </a:solidFill>
                <a:round/>
                <a:headEnd type="triangle" w="med" len="med"/>
                <a:tailEnd type="triangle" w="med" len="med"/>
              </a:ln>
            </p:spPr>
            <p:txBody>
              <a:bodyPr wrap="none" anchor="ctr"/>
              <a:lstStyle/>
              <a:p>
                <a:endParaRPr lang="en-US">
                  <a:solidFill>
                    <a:prstClr val="black"/>
                  </a:solidFill>
                </a:endParaRPr>
              </a:p>
            </p:txBody>
          </p:sp>
          <p:sp>
            <p:nvSpPr>
              <p:cNvPr id="49165" name="Freeform 13"/>
              <p:cNvSpPr>
                <a:spLocks/>
              </p:cNvSpPr>
              <p:nvPr/>
            </p:nvSpPr>
            <p:spPr bwMode="auto">
              <a:xfrm>
                <a:off x="1296" y="1544"/>
                <a:ext cx="3092" cy="1092"/>
              </a:xfrm>
              <a:custGeom>
                <a:avLst/>
                <a:gdLst>
                  <a:gd name="T0" fmla="*/ 0 w 3092"/>
                  <a:gd name="T1" fmla="*/ 1092 h 1092"/>
                  <a:gd name="T2" fmla="*/ 64 w 3092"/>
                  <a:gd name="T3" fmla="*/ 1084 h 1092"/>
                  <a:gd name="T4" fmla="*/ 120 w 3092"/>
                  <a:gd name="T5" fmla="*/ 1080 h 1092"/>
                  <a:gd name="T6" fmla="*/ 368 w 3092"/>
                  <a:gd name="T7" fmla="*/ 1056 h 1092"/>
                  <a:gd name="T8" fmla="*/ 548 w 3092"/>
                  <a:gd name="T9" fmla="*/ 1004 h 1092"/>
                  <a:gd name="T10" fmla="*/ 748 w 3092"/>
                  <a:gd name="T11" fmla="*/ 908 h 1092"/>
                  <a:gd name="T12" fmla="*/ 866 w 3092"/>
                  <a:gd name="T13" fmla="*/ 826 h 1092"/>
                  <a:gd name="T14" fmla="*/ 950 w 3092"/>
                  <a:gd name="T15" fmla="*/ 746 h 1092"/>
                  <a:gd name="T16" fmla="*/ 1000 w 3092"/>
                  <a:gd name="T17" fmla="*/ 684 h 1092"/>
                  <a:gd name="T18" fmla="*/ 1070 w 3092"/>
                  <a:gd name="T19" fmla="*/ 588 h 1092"/>
                  <a:gd name="T20" fmla="*/ 1082 w 3092"/>
                  <a:gd name="T21" fmla="*/ 564 h 1092"/>
                  <a:gd name="T22" fmla="*/ 1132 w 3092"/>
                  <a:gd name="T23" fmla="*/ 476 h 1092"/>
                  <a:gd name="T24" fmla="*/ 1180 w 3092"/>
                  <a:gd name="T25" fmla="*/ 380 h 1092"/>
                  <a:gd name="T26" fmla="*/ 1228 w 3092"/>
                  <a:gd name="T27" fmla="*/ 284 h 1092"/>
                  <a:gd name="T28" fmla="*/ 1288 w 3092"/>
                  <a:gd name="T29" fmla="*/ 176 h 1092"/>
                  <a:gd name="T30" fmla="*/ 1336 w 3092"/>
                  <a:gd name="T31" fmla="*/ 104 h 1092"/>
                  <a:gd name="T32" fmla="*/ 1380 w 3092"/>
                  <a:gd name="T33" fmla="*/ 56 h 1092"/>
                  <a:gd name="T34" fmla="*/ 1432 w 3092"/>
                  <a:gd name="T35" fmla="*/ 28 h 1092"/>
                  <a:gd name="T36" fmla="*/ 1516 w 3092"/>
                  <a:gd name="T37" fmla="*/ 0 h 1092"/>
                  <a:gd name="T38" fmla="*/ 1576 w 3092"/>
                  <a:gd name="T39" fmla="*/ 0 h 1092"/>
                  <a:gd name="T40" fmla="*/ 1656 w 3092"/>
                  <a:gd name="T41" fmla="*/ 28 h 1092"/>
                  <a:gd name="T42" fmla="*/ 1744 w 3092"/>
                  <a:gd name="T43" fmla="*/ 92 h 1092"/>
                  <a:gd name="T44" fmla="*/ 1816 w 3092"/>
                  <a:gd name="T45" fmla="*/ 180 h 1092"/>
                  <a:gd name="T46" fmla="*/ 1912 w 3092"/>
                  <a:gd name="T47" fmla="*/ 368 h 1092"/>
                  <a:gd name="T48" fmla="*/ 1960 w 3092"/>
                  <a:gd name="T49" fmla="*/ 472 h 1092"/>
                  <a:gd name="T50" fmla="*/ 2004 w 3092"/>
                  <a:gd name="T51" fmla="*/ 564 h 1092"/>
                  <a:gd name="T52" fmla="*/ 2044 w 3092"/>
                  <a:gd name="T53" fmla="*/ 620 h 1092"/>
                  <a:gd name="T54" fmla="*/ 2116 w 3092"/>
                  <a:gd name="T55" fmla="*/ 720 h 1092"/>
                  <a:gd name="T56" fmla="*/ 2168 w 3092"/>
                  <a:gd name="T57" fmla="*/ 778 h 1092"/>
                  <a:gd name="T58" fmla="*/ 2228 w 3092"/>
                  <a:gd name="T59" fmla="*/ 832 h 1092"/>
                  <a:gd name="T60" fmla="*/ 2334 w 3092"/>
                  <a:gd name="T61" fmla="*/ 908 h 1092"/>
                  <a:gd name="T62" fmla="*/ 2428 w 3092"/>
                  <a:gd name="T63" fmla="*/ 956 h 1092"/>
                  <a:gd name="T64" fmla="*/ 2524 w 3092"/>
                  <a:gd name="T65" fmla="*/ 996 h 1092"/>
                  <a:gd name="T66" fmla="*/ 2620 w 3092"/>
                  <a:gd name="T67" fmla="*/ 1024 h 1092"/>
                  <a:gd name="T68" fmla="*/ 2748 w 3092"/>
                  <a:gd name="T69" fmla="*/ 1060 h 1092"/>
                  <a:gd name="T70" fmla="*/ 2956 w 3092"/>
                  <a:gd name="T71" fmla="*/ 1080 h 1092"/>
                  <a:gd name="T72" fmla="*/ 3092 w 3092"/>
                  <a:gd name="T73" fmla="*/ 1088 h 1092"/>
                  <a:gd name="T74" fmla="*/ 0 w 3092"/>
                  <a:gd name="T75" fmla="*/ 1092 h 109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92"/>
                  <a:gd name="T115" fmla="*/ 0 h 1092"/>
                  <a:gd name="T116" fmla="*/ 3092 w 3092"/>
                  <a:gd name="T117" fmla="*/ 1092 h 109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92" h="1092">
                    <a:moveTo>
                      <a:pt x="0" y="1092"/>
                    </a:moveTo>
                    <a:lnTo>
                      <a:pt x="64" y="1084"/>
                    </a:lnTo>
                    <a:lnTo>
                      <a:pt x="120" y="1080"/>
                    </a:lnTo>
                    <a:lnTo>
                      <a:pt x="368" y="1056"/>
                    </a:lnTo>
                    <a:lnTo>
                      <a:pt x="548" y="1004"/>
                    </a:lnTo>
                    <a:lnTo>
                      <a:pt x="748" y="908"/>
                    </a:lnTo>
                    <a:lnTo>
                      <a:pt x="866" y="826"/>
                    </a:lnTo>
                    <a:lnTo>
                      <a:pt x="950" y="746"/>
                    </a:lnTo>
                    <a:lnTo>
                      <a:pt x="1000" y="684"/>
                    </a:lnTo>
                    <a:lnTo>
                      <a:pt x="1070" y="588"/>
                    </a:lnTo>
                    <a:lnTo>
                      <a:pt x="1082" y="564"/>
                    </a:lnTo>
                    <a:lnTo>
                      <a:pt x="1132" y="476"/>
                    </a:lnTo>
                    <a:lnTo>
                      <a:pt x="1180" y="380"/>
                    </a:lnTo>
                    <a:lnTo>
                      <a:pt x="1228" y="284"/>
                    </a:lnTo>
                    <a:lnTo>
                      <a:pt x="1288" y="176"/>
                    </a:lnTo>
                    <a:lnTo>
                      <a:pt x="1336" y="104"/>
                    </a:lnTo>
                    <a:lnTo>
                      <a:pt x="1380" y="56"/>
                    </a:lnTo>
                    <a:lnTo>
                      <a:pt x="1432" y="28"/>
                    </a:lnTo>
                    <a:lnTo>
                      <a:pt x="1516" y="0"/>
                    </a:lnTo>
                    <a:lnTo>
                      <a:pt x="1576" y="0"/>
                    </a:lnTo>
                    <a:lnTo>
                      <a:pt x="1656" y="28"/>
                    </a:lnTo>
                    <a:lnTo>
                      <a:pt x="1744" y="92"/>
                    </a:lnTo>
                    <a:lnTo>
                      <a:pt x="1816" y="180"/>
                    </a:lnTo>
                    <a:lnTo>
                      <a:pt x="1912" y="368"/>
                    </a:lnTo>
                    <a:lnTo>
                      <a:pt x="1960" y="472"/>
                    </a:lnTo>
                    <a:lnTo>
                      <a:pt x="2004" y="564"/>
                    </a:lnTo>
                    <a:lnTo>
                      <a:pt x="2044" y="620"/>
                    </a:lnTo>
                    <a:lnTo>
                      <a:pt x="2116" y="720"/>
                    </a:lnTo>
                    <a:lnTo>
                      <a:pt x="2168" y="778"/>
                    </a:lnTo>
                    <a:lnTo>
                      <a:pt x="2228" y="832"/>
                    </a:lnTo>
                    <a:lnTo>
                      <a:pt x="2334" y="908"/>
                    </a:lnTo>
                    <a:lnTo>
                      <a:pt x="2428" y="956"/>
                    </a:lnTo>
                    <a:lnTo>
                      <a:pt x="2524" y="996"/>
                    </a:lnTo>
                    <a:lnTo>
                      <a:pt x="2620" y="1024"/>
                    </a:lnTo>
                    <a:lnTo>
                      <a:pt x="2748" y="1060"/>
                    </a:lnTo>
                    <a:lnTo>
                      <a:pt x="2956" y="1080"/>
                    </a:lnTo>
                    <a:lnTo>
                      <a:pt x="3092" y="1088"/>
                    </a:lnTo>
                    <a:lnTo>
                      <a:pt x="0" y="1092"/>
                    </a:lnTo>
                    <a:close/>
                  </a:path>
                </a:pathLst>
              </a:custGeom>
              <a:blipFill dpi="0" rotWithShape="1">
                <a:blip r:embed="rId5"/>
                <a:srcRect/>
                <a:tile tx="0" ty="0" sx="100000" sy="100000" flip="none" algn="tl"/>
              </a:blipFill>
              <a:ln w="9525">
                <a:solidFill>
                  <a:schemeClr val="tx1"/>
                </a:solidFill>
                <a:round/>
                <a:headEnd/>
                <a:tailEnd/>
              </a:ln>
            </p:spPr>
            <p:txBody>
              <a:bodyPr wrap="none"/>
              <a:lstStyle/>
              <a:p>
                <a:endParaRPr lang="en-US">
                  <a:solidFill>
                    <a:prstClr val="black"/>
                  </a:solidFill>
                </a:endParaRPr>
              </a:p>
            </p:txBody>
          </p:sp>
        </p:grpSp>
        <p:sp>
          <p:nvSpPr>
            <p:cNvPr id="49161" name="Rectangle 14"/>
            <p:cNvSpPr>
              <a:spLocks noChangeArrowheads="1"/>
            </p:cNvSpPr>
            <p:nvPr/>
          </p:nvSpPr>
          <p:spPr bwMode="auto">
            <a:xfrm>
              <a:off x="5006" y="2507"/>
              <a:ext cx="193" cy="231"/>
            </a:xfrm>
            <a:prstGeom prst="rect">
              <a:avLst/>
            </a:prstGeom>
            <a:noFill/>
            <a:ln w="9525">
              <a:noFill/>
              <a:miter lim="800000"/>
              <a:headEnd/>
              <a:tailEnd/>
            </a:ln>
          </p:spPr>
          <p:txBody>
            <a:bodyPr wrap="none">
              <a:spAutoFit/>
            </a:bodyPr>
            <a:lstStyle/>
            <a:p>
              <a:r>
                <a:rPr lang="en-US" i="1">
                  <a:solidFill>
                    <a:prstClr val="black"/>
                  </a:solidFill>
                </a:rPr>
                <a:t>x</a:t>
              </a:r>
            </a:p>
          </p:txBody>
        </p:sp>
      </p:grpSp>
      <p:sp>
        <p:nvSpPr>
          <p:cNvPr id="18" name="Footer Placeholder 17"/>
          <p:cNvSpPr>
            <a:spLocks noGrp="1"/>
          </p:cNvSpPr>
          <p:nvPr>
            <p:ph type="ftr" sz="quarter" idx="11"/>
          </p:nvPr>
        </p:nvSpPr>
        <p:spPr/>
        <p:txBody>
          <a:bodyPr/>
          <a:lstStyle/>
          <a:p>
            <a:endParaRPr lang="en-US" dirty="0">
              <a:solidFill>
                <a:prstClr val="black">
                  <a:tint val="75000"/>
                </a:prstClr>
              </a:solidFill>
            </a:endParaRPr>
          </a:p>
        </p:txBody>
      </p:sp>
    </p:spTree>
    <p:extLst>
      <p:ext uri="{BB962C8B-B14F-4D97-AF65-F5344CB8AC3E}">
        <p14:creationId xmlns:p14="http://schemas.microsoft.com/office/powerpoint/2010/main" val="2593132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8676"/>
                                        </p:tgtEl>
                                        <p:attrNameLst>
                                          <p:attrName>style.visibility</p:attrName>
                                        </p:attrNameLst>
                                      </p:cBhvr>
                                      <p:to>
                                        <p:strVal val="visible"/>
                                      </p:to>
                                    </p:set>
                                  </p:childTnLst>
                                </p:cTn>
                              </p:par>
                            </p:childTnLst>
                          </p:cTn>
                        </p:par>
                        <p:par>
                          <p:cTn id="11" fill="hold">
                            <p:stCondLst>
                              <p:cond delay="0"/>
                            </p:stCondLst>
                            <p:childTnLst>
                              <p:par>
                                <p:cTn id="12" presetID="22" presetClass="entr" presetSubtype="2" fill="hold" nodeType="afterEffect">
                                  <p:stCondLst>
                                    <p:cond delay="3000"/>
                                  </p:stCondLst>
                                  <p:childTnLst>
                                    <p:set>
                                      <p:cBhvr>
                                        <p:cTn id="13" dur="1" fill="hold">
                                          <p:stCondLst>
                                            <p:cond delay="0"/>
                                          </p:stCondLst>
                                        </p:cTn>
                                        <p:tgtEl>
                                          <p:spTgt spid="2"/>
                                        </p:tgtEl>
                                        <p:attrNameLst>
                                          <p:attrName>style.visibility</p:attrName>
                                        </p:attrNameLst>
                                      </p:cBhvr>
                                      <p:to>
                                        <p:strVal val="visible"/>
                                      </p:to>
                                    </p:set>
                                    <p:animEffect transition="in" filter="wipe(right)">
                                      <p:cBhvr>
                                        <p:cTn id="14"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8676"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idx="4294967295"/>
          </p:nvPr>
        </p:nvSpPr>
        <p:spPr>
          <a:xfrm>
            <a:off x="0" y="152400"/>
            <a:ext cx="9144000" cy="838200"/>
          </a:xfrm>
          <a:blipFill dpi="0" rotWithShape="1">
            <a:blip r:embed="rId3"/>
            <a:srcRect/>
            <a:tile tx="0" ty="0" sx="100000" sy="100000" flip="none" algn="tl"/>
          </a:blipFill>
        </p:spPr>
        <p:txBody>
          <a:bodyPr/>
          <a:lstStyle/>
          <a:p>
            <a:pPr eaLnBrk="1" hangingPunct="1"/>
            <a:r>
              <a:rPr lang="en-US" sz="3600" smtClean="0"/>
              <a:t>The Normal Distribution</a:t>
            </a:r>
          </a:p>
        </p:txBody>
      </p:sp>
      <p:grpSp>
        <p:nvGrpSpPr>
          <p:cNvPr id="2" name="Group 66"/>
          <p:cNvGrpSpPr>
            <a:grpSpLocks/>
          </p:cNvGrpSpPr>
          <p:nvPr/>
        </p:nvGrpSpPr>
        <p:grpSpPr bwMode="auto">
          <a:xfrm>
            <a:off x="7086600" y="2819400"/>
            <a:ext cx="1905000" cy="1371600"/>
            <a:chOff x="432" y="528"/>
            <a:chExt cx="1056" cy="672"/>
          </a:xfrm>
        </p:grpSpPr>
        <p:sp>
          <p:nvSpPr>
            <p:cNvPr id="50190" name="Rectangle 67"/>
            <p:cNvSpPr>
              <a:spLocks noChangeArrowheads="1"/>
            </p:cNvSpPr>
            <p:nvPr/>
          </p:nvSpPr>
          <p:spPr bwMode="auto">
            <a:xfrm>
              <a:off x="432" y="528"/>
              <a:ext cx="1056" cy="672"/>
            </a:xfrm>
            <a:prstGeom prst="rect">
              <a:avLst/>
            </a:prstGeom>
            <a:solidFill>
              <a:srgbClr val="F4ECC6"/>
            </a:solidFill>
            <a:ln w="28575">
              <a:solidFill>
                <a:schemeClr val="accent2"/>
              </a:solidFill>
              <a:miter lim="800000"/>
              <a:headEnd/>
              <a:tailEnd/>
            </a:ln>
          </p:spPr>
          <p:txBody>
            <a:bodyPr wrap="none" anchor="ctr"/>
            <a:lstStyle/>
            <a:p>
              <a:endParaRPr lang="en-US">
                <a:solidFill>
                  <a:prstClr val="black"/>
                </a:solidFill>
                <a:latin typeface="Tahoma" pitchFamily="34" charset="0"/>
              </a:endParaRPr>
            </a:p>
          </p:txBody>
        </p:sp>
        <p:pic>
          <p:nvPicPr>
            <p:cNvPr id="50191" name="Picture 68" descr="curve3"/>
            <p:cNvPicPr>
              <a:picLocks noChangeAspect="1" noChangeArrowheads="1"/>
            </p:cNvPicPr>
            <p:nvPr/>
          </p:nvPicPr>
          <p:blipFill>
            <a:blip r:embed="rId4"/>
            <a:srcRect/>
            <a:stretch>
              <a:fillRect/>
            </a:stretch>
          </p:blipFill>
          <p:spPr bwMode="auto">
            <a:xfrm>
              <a:off x="471" y="565"/>
              <a:ext cx="960" cy="571"/>
            </a:xfrm>
            <a:prstGeom prst="rect">
              <a:avLst/>
            </a:prstGeom>
            <a:solidFill>
              <a:srgbClr val="F4ECC6"/>
            </a:solidFill>
            <a:ln w="9525">
              <a:noFill/>
              <a:miter lim="800000"/>
              <a:headEnd/>
              <a:tailEnd/>
            </a:ln>
          </p:spPr>
        </p:pic>
      </p:grpSp>
      <p:sp>
        <p:nvSpPr>
          <p:cNvPr id="50180" name="Rectangle 71"/>
          <p:cNvSpPr>
            <a:spLocks noChangeArrowheads="1"/>
          </p:cNvSpPr>
          <p:nvPr/>
        </p:nvSpPr>
        <p:spPr bwMode="auto">
          <a:xfrm>
            <a:off x="0" y="1371600"/>
            <a:ext cx="9448800" cy="1143000"/>
          </a:xfrm>
          <a:prstGeom prst="rect">
            <a:avLst/>
          </a:prstGeom>
          <a:noFill/>
          <a:ln w="9525">
            <a:noFill/>
            <a:miter lim="800000"/>
            <a:headEnd/>
            <a:tailEnd/>
          </a:ln>
        </p:spPr>
        <p:txBody>
          <a:bodyPr/>
          <a:lstStyle/>
          <a:p>
            <a:pPr marL="342900" indent="-342900">
              <a:spcBef>
                <a:spcPct val="20000"/>
              </a:spcBef>
              <a:buFont typeface="Wingdings" pitchFamily="2" charset="2"/>
              <a:buChar char="Ø"/>
            </a:pPr>
            <a:r>
              <a:rPr lang="en-US">
                <a:solidFill>
                  <a:prstClr val="black"/>
                </a:solidFill>
                <a:latin typeface="Tahoma" pitchFamily="34" charset="0"/>
              </a:rPr>
              <a:t>The formula that generates the normal probability distribution is:</a:t>
            </a:r>
          </a:p>
        </p:txBody>
      </p:sp>
      <p:sp>
        <p:nvSpPr>
          <p:cNvPr id="14" name="Text Box 19"/>
          <p:cNvSpPr txBox="1">
            <a:spLocks noChangeArrowheads="1"/>
          </p:cNvSpPr>
          <p:nvPr/>
        </p:nvSpPr>
        <p:spPr bwMode="auto">
          <a:xfrm>
            <a:off x="304800" y="4572000"/>
            <a:ext cx="4572000" cy="1570038"/>
          </a:xfrm>
          <a:prstGeom prst="rect">
            <a:avLst/>
          </a:prstGeom>
          <a:noFill/>
          <a:ln w="9525">
            <a:noFill/>
            <a:miter lim="800000"/>
            <a:headEnd/>
            <a:tailEnd/>
          </a:ln>
        </p:spPr>
        <p:txBody>
          <a:bodyPr anchor="ctr">
            <a:spAutoFit/>
          </a:bodyPr>
          <a:lstStyle/>
          <a:p>
            <a:pPr algn="ctr"/>
            <a:r>
              <a:rPr lang="en-US">
                <a:solidFill>
                  <a:prstClr val="black"/>
                </a:solidFill>
                <a:latin typeface="Arial" pitchFamily="34" charset="0"/>
                <a:cs typeface="Arial" pitchFamily="34" charset="0"/>
              </a:rPr>
              <a:t>Where, </a:t>
            </a:r>
            <a:r>
              <a:rPr lang="en-US">
                <a:solidFill>
                  <a:prstClr val="black"/>
                </a:solidFill>
                <a:latin typeface="Symbol" pitchFamily="18" charset="2"/>
              </a:rPr>
              <a:t>s</a:t>
            </a:r>
            <a:r>
              <a:rPr lang="en-US">
                <a:solidFill>
                  <a:srgbClr val="FFFF00"/>
                </a:solidFill>
                <a:latin typeface="Symbol" pitchFamily="18" charset="2"/>
              </a:rPr>
              <a:t> </a:t>
            </a:r>
            <a:r>
              <a:rPr lang="en-US">
                <a:solidFill>
                  <a:prstClr val="black"/>
                </a:solidFill>
                <a:latin typeface="Arial" pitchFamily="34" charset="0"/>
                <a:cs typeface="Arial" pitchFamily="34" charset="0"/>
              </a:rPr>
              <a:t>=  Population variance </a:t>
            </a:r>
          </a:p>
          <a:p>
            <a:pPr algn="ctr"/>
            <a:r>
              <a:rPr lang="en-US">
                <a:solidFill>
                  <a:prstClr val="black"/>
                </a:solidFill>
                <a:latin typeface="Arial" pitchFamily="34" charset="0"/>
                <a:cs typeface="Arial" pitchFamily="34" charset="0"/>
              </a:rPr>
              <a:t>        µ = population mean </a:t>
            </a:r>
          </a:p>
          <a:p>
            <a:pPr algn="ctr"/>
            <a:r>
              <a:rPr lang="en-US">
                <a:solidFill>
                  <a:prstClr val="black"/>
                </a:solidFill>
                <a:latin typeface="Arial" pitchFamily="34" charset="0"/>
                <a:cs typeface="Arial" pitchFamily="34" charset="0"/>
              </a:rPr>
              <a:t>           e =2.718…, </a:t>
            </a:r>
            <a:r>
              <a:rPr lang="el-GR">
                <a:solidFill>
                  <a:prstClr val="black"/>
                </a:solidFill>
                <a:latin typeface="Arial" pitchFamily="34" charset="0"/>
                <a:cs typeface="Arial" pitchFamily="34" charset="0"/>
              </a:rPr>
              <a:t>π</a:t>
            </a:r>
            <a:r>
              <a:rPr lang="en-US">
                <a:solidFill>
                  <a:prstClr val="black"/>
                </a:solidFill>
                <a:latin typeface="Arial" pitchFamily="34" charset="0"/>
                <a:cs typeface="Arial" pitchFamily="34" charset="0"/>
              </a:rPr>
              <a:t>= 3.14… </a:t>
            </a:r>
          </a:p>
        </p:txBody>
      </p:sp>
      <p:pic>
        <p:nvPicPr>
          <p:cNvPr id="50184" name="Picture 6"/>
          <p:cNvPicPr>
            <a:picLocks noChangeAspect="1" noChangeArrowheads="1"/>
          </p:cNvPicPr>
          <p:nvPr/>
        </p:nvPicPr>
        <p:blipFill>
          <a:blip r:embed="rId5"/>
          <a:srcRect/>
          <a:stretch>
            <a:fillRect/>
          </a:stretch>
        </p:blipFill>
        <p:spPr bwMode="auto">
          <a:xfrm>
            <a:off x="381000" y="2209800"/>
            <a:ext cx="6477000" cy="1828800"/>
          </a:xfrm>
          <a:prstGeom prst="rect">
            <a:avLst/>
          </a:prstGeom>
          <a:solidFill>
            <a:srgbClr val="FFCCFF"/>
          </a:solidFill>
          <a:ln w="9525">
            <a:solidFill>
              <a:schemeClr val="tx1"/>
            </a:solidFill>
            <a:miter lim="800000"/>
            <a:headEnd/>
            <a:tailEnd/>
          </a:ln>
        </p:spPr>
      </p:pic>
      <p:sp>
        <p:nvSpPr>
          <p:cNvPr id="50185" name="Text Box 9"/>
          <p:cNvSpPr txBox="1">
            <a:spLocks noChangeArrowheads="1"/>
          </p:cNvSpPr>
          <p:nvPr/>
        </p:nvSpPr>
        <p:spPr bwMode="auto">
          <a:xfrm>
            <a:off x="5410200" y="4724400"/>
            <a:ext cx="3429000" cy="1562100"/>
          </a:xfrm>
          <a:prstGeom prst="rect">
            <a:avLst/>
          </a:prstGeom>
          <a:solidFill>
            <a:srgbClr val="FFFFFF"/>
          </a:solidFill>
          <a:ln w="9525">
            <a:solidFill>
              <a:schemeClr val="hlink"/>
            </a:solidFill>
            <a:miter lim="800000"/>
            <a:headEnd/>
            <a:tailEnd/>
          </a:ln>
        </p:spPr>
        <p:txBody>
          <a:bodyPr>
            <a:spAutoFit/>
          </a:bodyPr>
          <a:lstStyle/>
          <a:p>
            <a:r>
              <a:rPr lang="en-US">
                <a:solidFill>
                  <a:prstClr val="black"/>
                </a:solidFill>
              </a:rPr>
              <a:t>This is a bell shaped curve with different centers and spreads depending on </a:t>
            </a:r>
            <a:r>
              <a:rPr lang="en-US">
                <a:solidFill>
                  <a:prstClr val="black"/>
                </a:solidFill>
                <a:sym typeface="Symbol" pitchFamily="18" charset="2"/>
              </a:rPr>
              <a:t> and </a:t>
            </a:r>
            <a:endParaRPr lang="en-US">
              <a:solidFill>
                <a:prstClr val="black"/>
              </a:solidFill>
            </a:endParaRPr>
          </a:p>
        </p:txBody>
      </p:sp>
      <p:sp>
        <p:nvSpPr>
          <p:cNvPr id="50186" name="Rectangle 11"/>
          <p:cNvSpPr>
            <a:spLocks noChangeArrowheads="1"/>
          </p:cNvSpPr>
          <p:nvPr/>
        </p:nvSpPr>
        <p:spPr bwMode="auto">
          <a:xfrm>
            <a:off x="2362200" y="3505200"/>
            <a:ext cx="457200" cy="457200"/>
          </a:xfrm>
          <a:prstGeom prst="rect">
            <a:avLst/>
          </a:prstGeom>
          <a:noFill/>
          <a:ln w="15875">
            <a:solidFill>
              <a:schemeClr val="hlink"/>
            </a:solidFill>
            <a:miter lim="800000"/>
            <a:headEnd/>
            <a:tailEnd/>
          </a:ln>
        </p:spPr>
        <p:txBody>
          <a:bodyPr wrap="none" anchor="ctr"/>
          <a:lstStyle/>
          <a:p>
            <a:endParaRPr lang="en-US">
              <a:solidFill>
                <a:prstClr val="black"/>
              </a:solidFill>
            </a:endParaRPr>
          </a:p>
        </p:txBody>
      </p:sp>
      <p:sp>
        <p:nvSpPr>
          <p:cNvPr id="50187" name="Rectangle 11"/>
          <p:cNvSpPr>
            <a:spLocks noChangeArrowheads="1"/>
          </p:cNvSpPr>
          <p:nvPr/>
        </p:nvSpPr>
        <p:spPr bwMode="auto">
          <a:xfrm>
            <a:off x="6019800" y="2286000"/>
            <a:ext cx="381000" cy="381000"/>
          </a:xfrm>
          <a:prstGeom prst="rect">
            <a:avLst/>
          </a:prstGeom>
          <a:noFill/>
          <a:ln w="15875">
            <a:solidFill>
              <a:schemeClr val="hlink"/>
            </a:solidFill>
            <a:miter lim="800000"/>
            <a:headEnd/>
            <a:tailEnd/>
          </a:ln>
        </p:spPr>
        <p:txBody>
          <a:bodyPr wrap="none" anchor="ctr"/>
          <a:lstStyle/>
          <a:p>
            <a:endParaRPr lang="en-US">
              <a:solidFill>
                <a:prstClr val="black"/>
              </a:solidFill>
            </a:endParaRPr>
          </a:p>
        </p:txBody>
      </p:sp>
      <p:sp>
        <p:nvSpPr>
          <p:cNvPr id="50188" name="Line 12"/>
          <p:cNvSpPr>
            <a:spLocks noChangeShapeType="1"/>
          </p:cNvSpPr>
          <p:nvPr/>
        </p:nvSpPr>
        <p:spPr bwMode="auto">
          <a:xfrm flipH="1" flipV="1">
            <a:off x="2819400" y="3962400"/>
            <a:ext cx="2590800" cy="762000"/>
          </a:xfrm>
          <a:prstGeom prst="line">
            <a:avLst/>
          </a:prstGeom>
          <a:noFill/>
          <a:ln w="9525">
            <a:solidFill>
              <a:schemeClr val="hlink"/>
            </a:solidFill>
            <a:miter lim="800000"/>
            <a:headEnd/>
            <a:tailEnd type="triangle" w="med" len="med"/>
          </a:ln>
        </p:spPr>
        <p:txBody>
          <a:bodyPr wrap="none"/>
          <a:lstStyle/>
          <a:p>
            <a:endParaRPr lang="en-US">
              <a:solidFill>
                <a:prstClr val="black"/>
              </a:solidFill>
            </a:endParaRPr>
          </a:p>
        </p:txBody>
      </p:sp>
      <p:sp>
        <p:nvSpPr>
          <p:cNvPr id="50189" name="Line 12"/>
          <p:cNvSpPr>
            <a:spLocks noChangeShapeType="1"/>
          </p:cNvSpPr>
          <p:nvPr/>
        </p:nvSpPr>
        <p:spPr bwMode="auto">
          <a:xfrm flipH="1" flipV="1">
            <a:off x="6172200" y="2743200"/>
            <a:ext cx="228600" cy="1981200"/>
          </a:xfrm>
          <a:prstGeom prst="line">
            <a:avLst/>
          </a:prstGeom>
          <a:noFill/>
          <a:ln w="9525">
            <a:solidFill>
              <a:schemeClr val="hlink"/>
            </a:solidFill>
            <a:miter lim="800000"/>
            <a:headEnd/>
            <a:tailEnd type="triangle" w="med" len="med"/>
          </a:ln>
        </p:spPr>
        <p:txBody>
          <a:bodyPr wrap="none"/>
          <a:lstStyle/>
          <a:p>
            <a:endParaRPr lang="en-US">
              <a:solidFill>
                <a:prstClr val="black"/>
              </a:solidFill>
            </a:endParaRPr>
          </a:p>
        </p:txBody>
      </p:sp>
      <p:sp>
        <p:nvSpPr>
          <p:cNvPr id="17" name="Footer Placeholder 16"/>
          <p:cNvSpPr>
            <a:spLocks noGrp="1"/>
          </p:cNvSpPr>
          <p:nvPr>
            <p:ph type="ftr" sz="quarter" idx="11"/>
          </p:nvPr>
        </p:nvSpPr>
        <p:spPr/>
        <p:txBody>
          <a:bodyPr/>
          <a:lstStyle/>
          <a:p>
            <a:endParaRPr lang="en-US" dirty="0">
              <a:solidFill>
                <a:prstClr val="black">
                  <a:tint val="75000"/>
                </a:prstClr>
              </a:solidFill>
            </a:endParaRPr>
          </a:p>
        </p:txBody>
      </p:sp>
    </p:spTree>
    <p:extLst>
      <p:ext uri="{BB962C8B-B14F-4D97-AF65-F5344CB8AC3E}">
        <p14:creationId xmlns:p14="http://schemas.microsoft.com/office/powerpoint/2010/main" val="37284153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0" y="152400"/>
            <a:ext cx="9145588" cy="757238"/>
          </a:xfrm>
          <a:blipFill dpi="0" rotWithShape="1">
            <a:blip r:embed="rId3"/>
            <a:srcRect/>
            <a:tile tx="0" ty="0" sx="100000" sy="100000" flip="none" algn="tl"/>
          </a:blipFill>
        </p:spPr>
        <p:txBody>
          <a:bodyPr/>
          <a:lstStyle/>
          <a:p>
            <a:pPr eaLnBrk="1" hangingPunct="1"/>
            <a:r>
              <a:rPr lang="en-US" sz="4000" smtClean="0"/>
              <a:t>Properties of Normal Distributions</a:t>
            </a:r>
          </a:p>
        </p:txBody>
      </p:sp>
      <p:sp>
        <p:nvSpPr>
          <p:cNvPr id="670723" name="Text Box 3"/>
          <p:cNvSpPr txBox="1">
            <a:spLocks noChangeArrowheads="1"/>
          </p:cNvSpPr>
          <p:nvPr/>
        </p:nvSpPr>
        <p:spPr bwMode="auto">
          <a:xfrm>
            <a:off x="336550" y="1279525"/>
            <a:ext cx="8458200" cy="4892675"/>
          </a:xfrm>
          <a:prstGeom prst="rect">
            <a:avLst/>
          </a:prstGeom>
          <a:blipFill dpi="0" rotWithShape="1">
            <a:blip r:embed="rId4"/>
            <a:srcRect/>
            <a:tile tx="0" ty="0" sx="100000" sy="100000" flip="none" algn="tl"/>
          </a:blipFill>
          <a:ln w="9525">
            <a:solidFill>
              <a:schemeClr val="tx1"/>
            </a:solidFill>
            <a:miter lim="800000"/>
            <a:headEnd/>
            <a:tailEnd/>
          </a:ln>
        </p:spPr>
        <p:txBody>
          <a:bodyPr wrap="square" rIns="274320">
            <a:spAutoFit/>
          </a:bodyPr>
          <a:lstStyle/>
          <a:p>
            <a:pPr marL="457200" indent="-457200">
              <a:spcBef>
                <a:spcPct val="25000"/>
              </a:spcBef>
            </a:pPr>
            <a:r>
              <a:rPr lang="en-US" sz="2800" b="1">
                <a:solidFill>
                  <a:prstClr val="black"/>
                </a:solidFill>
              </a:rPr>
              <a:t>Properties of a Normal Distribution</a:t>
            </a:r>
          </a:p>
          <a:p>
            <a:pPr marL="457200" indent="-457200">
              <a:spcBef>
                <a:spcPct val="25000"/>
              </a:spcBef>
              <a:buFontTx/>
              <a:buAutoNum type="arabicPeriod"/>
            </a:pPr>
            <a:r>
              <a:rPr lang="en-US" sz="2300">
                <a:solidFill>
                  <a:prstClr val="black"/>
                </a:solidFill>
              </a:rPr>
              <a:t>The mean, median, and mode are equal.</a:t>
            </a:r>
          </a:p>
          <a:p>
            <a:pPr marL="457200" indent="-457200">
              <a:spcBef>
                <a:spcPct val="25000"/>
              </a:spcBef>
              <a:buFontTx/>
              <a:buAutoNum type="arabicPeriod"/>
            </a:pPr>
            <a:r>
              <a:rPr lang="en-US" sz="2300">
                <a:solidFill>
                  <a:prstClr val="black"/>
                </a:solidFill>
              </a:rPr>
              <a:t>The normal curve is bell-shaped and symmetric about the mean.</a:t>
            </a:r>
          </a:p>
          <a:p>
            <a:pPr marL="457200" indent="-457200">
              <a:spcBef>
                <a:spcPct val="25000"/>
              </a:spcBef>
              <a:buFontTx/>
              <a:buAutoNum type="arabicPeriod"/>
            </a:pPr>
            <a:r>
              <a:rPr lang="en-US" sz="2300">
                <a:solidFill>
                  <a:prstClr val="black"/>
                </a:solidFill>
              </a:rPr>
              <a:t>The total area under the curve is equal to one.</a:t>
            </a:r>
          </a:p>
          <a:p>
            <a:pPr marL="457200" indent="-457200">
              <a:spcBef>
                <a:spcPct val="25000"/>
              </a:spcBef>
              <a:buFontTx/>
              <a:buAutoNum type="arabicPeriod"/>
            </a:pPr>
            <a:r>
              <a:rPr lang="en-US" sz="2300">
                <a:solidFill>
                  <a:prstClr val="black"/>
                </a:solidFill>
              </a:rPr>
              <a:t>The normal curve approaches, but never touches the </a:t>
            </a:r>
            <a:r>
              <a:rPr lang="en-US" sz="2300" i="1">
                <a:solidFill>
                  <a:prstClr val="black"/>
                </a:solidFill>
              </a:rPr>
              <a:t>x-</a:t>
            </a:r>
            <a:r>
              <a:rPr lang="en-US" sz="2300">
                <a:solidFill>
                  <a:prstClr val="black"/>
                </a:solidFill>
              </a:rPr>
              <a:t>axis as it extends farther and farther away from the mean.</a:t>
            </a:r>
          </a:p>
          <a:p>
            <a:pPr marL="457200" indent="-457200">
              <a:spcBef>
                <a:spcPct val="25000"/>
              </a:spcBef>
              <a:buFontTx/>
              <a:buAutoNum type="arabicPeriod"/>
            </a:pPr>
            <a:r>
              <a:rPr lang="en-US" sz="2300">
                <a:solidFill>
                  <a:prstClr val="black"/>
                </a:solidFill>
              </a:rPr>
              <a:t>Between </a:t>
            </a:r>
            <a:r>
              <a:rPr lang="el-GR" sz="2300">
                <a:solidFill>
                  <a:prstClr val="black"/>
                </a:solidFill>
                <a:cs typeface="Times New Roman" pitchFamily="18" charset="0"/>
              </a:rPr>
              <a:t>μ</a:t>
            </a:r>
            <a:r>
              <a:rPr lang="en-US" sz="2300">
                <a:solidFill>
                  <a:prstClr val="black"/>
                </a:solidFill>
                <a:cs typeface="Times New Roman" pitchFamily="18" charset="0"/>
              </a:rPr>
              <a:t> </a:t>
            </a:r>
            <a:r>
              <a:rPr lang="en-US" sz="2300">
                <a:solidFill>
                  <a:prstClr val="black"/>
                </a:solidFill>
                <a:cs typeface="Times New Roman" pitchFamily="18" charset="0"/>
                <a:sym typeface="Symbol" pitchFamily="18" charset="2"/>
              </a:rPr>
              <a:t> </a:t>
            </a:r>
            <a:r>
              <a:rPr lang="el-GR" sz="2300">
                <a:solidFill>
                  <a:prstClr val="black"/>
                </a:solidFill>
                <a:cs typeface="Times New Roman" pitchFamily="18" charset="0"/>
              </a:rPr>
              <a:t>σ</a:t>
            </a:r>
            <a:r>
              <a:rPr lang="en-US" sz="2300">
                <a:solidFill>
                  <a:prstClr val="black"/>
                </a:solidFill>
                <a:cs typeface="Times New Roman" pitchFamily="18" charset="0"/>
              </a:rPr>
              <a:t> and </a:t>
            </a:r>
            <a:r>
              <a:rPr lang="el-GR" sz="2300">
                <a:solidFill>
                  <a:prstClr val="black"/>
                </a:solidFill>
                <a:cs typeface="Times New Roman" pitchFamily="18" charset="0"/>
              </a:rPr>
              <a:t>μ</a:t>
            </a:r>
            <a:r>
              <a:rPr lang="en-US" sz="2300">
                <a:solidFill>
                  <a:prstClr val="black"/>
                </a:solidFill>
                <a:cs typeface="Times New Roman" pitchFamily="18" charset="0"/>
              </a:rPr>
              <a:t> </a:t>
            </a:r>
            <a:r>
              <a:rPr lang="en-US" sz="2300">
                <a:solidFill>
                  <a:prstClr val="black"/>
                </a:solidFill>
                <a:cs typeface="Times New Roman" pitchFamily="18" charset="0"/>
                <a:sym typeface="Symbol" pitchFamily="18" charset="2"/>
              </a:rPr>
              <a:t>+ </a:t>
            </a:r>
            <a:r>
              <a:rPr lang="el-GR" sz="2300">
                <a:solidFill>
                  <a:prstClr val="black"/>
                </a:solidFill>
                <a:cs typeface="Times New Roman" pitchFamily="18" charset="0"/>
              </a:rPr>
              <a:t>σ</a:t>
            </a:r>
            <a:r>
              <a:rPr lang="en-US" sz="2300">
                <a:solidFill>
                  <a:prstClr val="black"/>
                </a:solidFill>
                <a:cs typeface="Times New Roman" pitchFamily="18" charset="0"/>
              </a:rPr>
              <a:t> (in the center of the curve), the graph curves downward.  The graph curves upward to the left of </a:t>
            </a:r>
            <a:r>
              <a:rPr lang="el-GR" sz="2300">
                <a:solidFill>
                  <a:prstClr val="black"/>
                </a:solidFill>
                <a:cs typeface="Times New Roman" pitchFamily="18" charset="0"/>
              </a:rPr>
              <a:t>μ</a:t>
            </a:r>
            <a:r>
              <a:rPr lang="en-US" sz="2300">
                <a:solidFill>
                  <a:prstClr val="black"/>
                </a:solidFill>
                <a:cs typeface="Times New Roman" pitchFamily="18" charset="0"/>
              </a:rPr>
              <a:t> </a:t>
            </a:r>
            <a:r>
              <a:rPr lang="en-US" sz="2300">
                <a:solidFill>
                  <a:prstClr val="black"/>
                </a:solidFill>
                <a:cs typeface="Times New Roman" pitchFamily="18" charset="0"/>
                <a:sym typeface="Symbol" pitchFamily="18" charset="2"/>
              </a:rPr>
              <a:t> </a:t>
            </a:r>
            <a:r>
              <a:rPr lang="el-GR" sz="2300">
                <a:solidFill>
                  <a:prstClr val="black"/>
                </a:solidFill>
                <a:cs typeface="Times New Roman" pitchFamily="18" charset="0"/>
              </a:rPr>
              <a:t>σ</a:t>
            </a:r>
            <a:r>
              <a:rPr lang="en-US" sz="2300">
                <a:solidFill>
                  <a:prstClr val="black"/>
                </a:solidFill>
                <a:cs typeface="Times New Roman" pitchFamily="18" charset="0"/>
              </a:rPr>
              <a:t> and to the right of </a:t>
            </a:r>
            <a:r>
              <a:rPr lang="el-GR" sz="2300">
                <a:solidFill>
                  <a:prstClr val="black"/>
                </a:solidFill>
                <a:cs typeface="Times New Roman" pitchFamily="18" charset="0"/>
              </a:rPr>
              <a:t>μ</a:t>
            </a:r>
            <a:r>
              <a:rPr lang="en-US" sz="2300">
                <a:solidFill>
                  <a:prstClr val="black"/>
                </a:solidFill>
                <a:cs typeface="Times New Roman" pitchFamily="18" charset="0"/>
              </a:rPr>
              <a:t> </a:t>
            </a:r>
            <a:r>
              <a:rPr lang="en-US" sz="2300">
                <a:solidFill>
                  <a:prstClr val="black"/>
                </a:solidFill>
                <a:cs typeface="Times New Roman" pitchFamily="18" charset="0"/>
                <a:sym typeface="Symbol" pitchFamily="18" charset="2"/>
              </a:rPr>
              <a:t>+ </a:t>
            </a:r>
            <a:r>
              <a:rPr lang="el-GR" sz="2300">
                <a:solidFill>
                  <a:prstClr val="black"/>
                </a:solidFill>
                <a:cs typeface="Times New Roman" pitchFamily="18" charset="0"/>
              </a:rPr>
              <a:t>σ</a:t>
            </a:r>
            <a:r>
              <a:rPr lang="en-US" sz="2300">
                <a:solidFill>
                  <a:prstClr val="black"/>
                </a:solidFill>
                <a:cs typeface="Times New Roman" pitchFamily="18" charset="0"/>
              </a:rPr>
              <a:t>.  The points at which the curve changes from curving upward to curving downward are called the </a:t>
            </a:r>
            <a:r>
              <a:rPr lang="en-US" sz="2300" i="1">
                <a:solidFill>
                  <a:prstClr val="black"/>
                </a:solidFill>
                <a:cs typeface="Times New Roman" pitchFamily="18" charset="0"/>
              </a:rPr>
              <a:t>inflection points</a:t>
            </a:r>
            <a:r>
              <a:rPr lang="en-US" sz="2300">
                <a:solidFill>
                  <a:prstClr val="black"/>
                </a:solidFill>
                <a:cs typeface="Times New Roman" pitchFamily="18" charset="0"/>
              </a:rPr>
              <a:t>. </a:t>
            </a:r>
            <a:endParaRPr lang="el-GR" sz="2300">
              <a:solidFill>
                <a:prstClr val="black"/>
              </a:solidFill>
              <a:cs typeface="Times New Roman" pitchFamily="18" charset="0"/>
            </a:endParaRPr>
          </a:p>
        </p:txBody>
      </p:sp>
      <p:sp>
        <p:nvSpPr>
          <p:cNvPr id="7" name="Footer Placeholder 6"/>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1826283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70723">
                                            <p:bg/>
                                          </p:spTgt>
                                        </p:tgtEl>
                                        <p:attrNameLst>
                                          <p:attrName>style.visibility</p:attrName>
                                        </p:attrNameLst>
                                      </p:cBhvr>
                                      <p:to>
                                        <p:strVal val="visible"/>
                                      </p:to>
                                    </p:set>
                                    <p:animEffect transition="in" filter="wipe(left)">
                                      <p:cBhvr>
                                        <p:cTn id="7" dur="1000"/>
                                        <p:tgtEl>
                                          <p:spTgt spid="670723">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70723">
                                            <p:txEl>
                                              <p:pRg st="0" end="0"/>
                                            </p:txEl>
                                          </p:spTgt>
                                        </p:tgtEl>
                                        <p:attrNameLst>
                                          <p:attrName>style.visibility</p:attrName>
                                        </p:attrNameLst>
                                      </p:cBhvr>
                                      <p:to>
                                        <p:strVal val="visible"/>
                                      </p:to>
                                    </p:set>
                                    <p:animEffect transition="in" filter="wipe(left)">
                                      <p:cBhvr>
                                        <p:cTn id="12" dur="1000"/>
                                        <p:tgtEl>
                                          <p:spTgt spid="67072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70723">
                                            <p:txEl>
                                              <p:pRg st="1" end="1"/>
                                            </p:txEl>
                                          </p:spTgt>
                                        </p:tgtEl>
                                        <p:attrNameLst>
                                          <p:attrName>style.visibility</p:attrName>
                                        </p:attrNameLst>
                                      </p:cBhvr>
                                      <p:to>
                                        <p:strVal val="visible"/>
                                      </p:to>
                                    </p:set>
                                    <p:animEffect transition="in" filter="wipe(left)">
                                      <p:cBhvr>
                                        <p:cTn id="17" dur="1000"/>
                                        <p:tgtEl>
                                          <p:spTgt spid="67072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70723">
                                            <p:txEl>
                                              <p:pRg st="2" end="2"/>
                                            </p:txEl>
                                          </p:spTgt>
                                        </p:tgtEl>
                                        <p:attrNameLst>
                                          <p:attrName>style.visibility</p:attrName>
                                        </p:attrNameLst>
                                      </p:cBhvr>
                                      <p:to>
                                        <p:strVal val="visible"/>
                                      </p:to>
                                    </p:set>
                                    <p:animEffect transition="in" filter="wipe(left)">
                                      <p:cBhvr>
                                        <p:cTn id="22" dur="1000"/>
                                        <p:tgtEl>
                                          <p:spTgt spid="67072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70723">
                                            <p:txEl>
                                              <p:pRg st="3" end="3"/>
                                            </p:txEl>
                                          </p:spTgt>
                                        </p:tgtEl>
                                        <p:attrNameLst>
                                          <p:attrName>style.visibility</p:attrName>
                                        </p:attrNameLst>
                                      </p:cBhvr>
                                      <p:to>
                                        <p:strVal val="visible"/>
                                      </p:to>
                                    </p:set>
                                    <p:animEffect transition="in" filter="wipe(left)">
                                      <p:cBhvr>
                                        <p:cTn id="27" dur="1000"/>
                                        <p:tgtEl>
                                          <p:spTgt spid="67072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70723">
                                            <p:txEl>
                                              <p:pRg st="4" end="4"/>
                                            </p:txEl>
                                          </p:spTgt>
                                        </p:tgtEl>
                                        <p:attrNameLst>
                                          <p:attrName>style.visibility</p:attrName>
                                        </p:attrNameLst>
                                      </p:cBhvr>
                                      <p:to>
                                        <p:strVal val="visible"/>
                                      </p:to>
                                    </p:set>
                                    <p:animEffect transition="in" filter="wipe(left)">
                                      <p:cBhvr>
                                        <p:cTn id="32" dur="1000"/>
                                        <p:tgtEl>
                                          <p:spTgt spid="67072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70723">
                                            <p:txEl>
                                              <p:pRg st="5" end="5"/>
                                            </p:txEl>
                                          </p:spTgt>
                                        </p:tgtEl>
                                        <p:attrNameLst>
                                          <p:attrName>style.visibility</p:attrName>
                                        </p:attrNameLst>
                                      </p:cBhvr>
                                      <p:to>
                                        <p:strVal val="visible"/>
                                      </p:to>
                                    </p:set>
                                    <p:animEffect transition="in" filter="wipe(left)">
                                      <p:cBhvr>
                                        <p:cTn id="37" dur="1000"/>
                                        <p:tgtEl>
                                          <p:spTgt spid="67072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0723" grpId="0" build="p"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0" y="185738"/>
            <a:ext cx="9145588" cy="723900"/>
          </a:xfrm>
          <a:blipFill dpi="0" rotWithShape="1">
            <a:blip r:embed="rId3"/>
            <a:srcRect/>
            <a:tile tx="0" ty="0" sx="100000" sy="100000" flip="none" algn="tl"/>
          </a:blipFill>
        </p:spPr>
        <p:txBody>
          <a:bodyPr/>
          <a:lstStyle/>
          <a:p>
            <a:pPr eaLnBrk="1" hangingPunct="1"/>
            <a:r>
              <a:rPr lang="en-US" sz="4000" smtClean="0"/>
              <a:t>Properties of Normal Distributions</a:t>
            </a:r>
          </a:p>
        </p:txBody>
      </p:sp>
      <p:sp>
        <p:nvSpPr>
          <p:cNvPr id="52227" name="Line 3"/>
          <p:cNvSpPr>
            <a:spLocks noChangeShapeType="1"/>
          </p:cNvSpPr>
          <p:nvPr/>
        </p:nvSpPr>
        <p:spPr bwMode="auto">
          <a:xfrm>
            <a:off x="4572000" y="2209800"/>
            <a:ext cx="0" cy="2433638"/>
          </a:xfrm>
          <a:prstGeom prst="line">
            <a:avLst/>
          </a:prstGeom>
          <a:noFill/>
          <a:ln w="9525">
            <a:solidFill>
              <a:schemeClr val="tx1"/>
            </a:solidFill>
            <a:prstDash val="dash"/>
            <a:round/>
            <a:headEnd/>
            <a:tailEnd/>
          </a:ln>
        </p:spPr>
        <p:txBody>
          <a:bodyPr wrap="none" anchor="ctr"/>
          <a:lstStyle/>
          <a:p>
            <a:endParaRPr lang="en-US">
              <a:solidFill>
                <a:prstClr val="black"/>
              </a:solidFill>
            </a:endParaRPr>
          </a:p>
        </p:txBody>
      </p:sp>
      <p:sp>
        <p:nvSpPr>
          <p:cNvPr id="52228" name="Freeform 4"/>
          <p:cNvSpPr>
            <a:spLocks/>
          </p:cNvSpPr>
          <p:nvPr/>
        </p:nvSpPr>
        <p:spPr bwMode="auto">
          <a:xfrm>
            <a:off x="914400" y="2209800"/>
            <a:ext cx="7146925" cy="2474913"/>
          </a:xfrm>
          <a:custGeom>
            <a:avLst/>
            <a:gdLst>
              <a:gd name="T0" fmla="*/ 0 w 4502"/>
              <a:gd name="T1" fmla="*/ 2147483647 h 1559"/>
              <a:gd name="T2" fmla="*/ 2147483647 w 4502"/>
              <a:gd name="T3" fmla="*/ 2147483647 h 1559"/>
              <a:gd name="T4" fmla="*/ 2147483647 w 4502"/>
              <a:gd name="T5" fmla="*/ 2147483647 h 1559"/>
              <a:gd name="T6" fmla="*/ 2147483647 w 4502"/>
              <a:gd name="T7" fmla="*/ 2147483647 h 1559"/>
              <a:gd name="T8" fmla="*/ 2147483647 w 4502"/>
              <a:gd name="T9" fmla="*/ 2147483647 h 1559"/>
              <a:gd name="T10" fmla="*/ 2147483647 w 4502"/>
              <a:gd name="T11" fmla="*/ 2147483647 h 1559"/>
              <a:gd name="T12" fmla="*/ 2147483647 w 4502"/>
              <a:gd name="T13" fmla="*/ 2147483647 h 1559"/>
              <a:gd name="T14" fmla="*/ 2147483647 w 4502"/>
              <a:gd name="T15" fmla="*/ 2147483647 h 1559"/>
              <a:gd name="T16" fmla="*/ 2147483647 w 4502"/>
              <a:gd name="T17" fmla="*/ 2147483647 h 1559"/>
              <a:gd name="T18" fmla="*/ 2147483647 w 4502"/>
              <a:gd name="T19" fmla="*/ 2147483647 h 1559"/>
              <a:gd name="T20" fmla="*/ 2147483647 w 4502"/>
              <a:gd name="T21" fmla="*/ 2147483647 h 1559"/>
              <a:gd name="T22" fmla="*/ 2147483647 w 4502"/>
              <a:gd name="T23" fmla="*/ 2147483647 h 1559"/>
              <a:gd name="T24" fmla="*/ 2147483647 w 4502"/>
              <a:gd name="T25" fmla="*/ 2147483647 h 1559"/>
              <a:gd name="T26" fmla="*/ 2147483647 w 4502"/>
              <a:gd name="T27" fmla="*/ 2147483647 h 1559"/>
              <a:gd name="T28" fmla="*/ 2147483647 w 4502"/>
              <a:gd name="T29" fmla="*/ 2147483647 h 1559"/>
              <a:gd name="T30" fmla="*/ 2147483647 w 4502"/>
              <a:gd name="T31" fmla="*/ 2147483647 h 1559"/>
              <a:gd name="T32" fmla="*/ 2147483647 w 4502"/>
              <a:gd name="T33" fmla="*/ 2147483647 h 1559"/>
              <a:gd name="T34" fmla="*/ 2147483647 w 4502"/>
              <a:gd name="T35" fmla="*/ 2147483647 h 1559"/>
              <a:gd name="T36" fmla="*/ 2147483647 w 4502"/>
              <a:gd name="T37" fmla="*/ 2147483647 h 1559"/>
              <a:gd name="T38" fmla="*/ 2147483647 w 4502"/>
              <a:gd name="T39" fmla="*/ 2147483647 h 1559"/>
              <a:gd name="T40" fmla="*/ 2147483647 w 4502"/>
              <a:gd name="T41" fmla="*/ 2147483647 h 1559"/>
              <a:gd name="T42" fmla="*/ 2147483647 w 4502"/>
              <a:gd name="T43" fmla="*/ 2147483647 h 1559"/>
              <a:gd name="T44" fmla="*/ 2147483647 w 4502"/>
              <a:gd name="T45" fmla="*/ 2147483647 h 1559"/>
              <a:gd name="T46" fmla="*/ 2147483647 w 4502"/>
              <a:gd name="T47" fmla="*/ 2147483647 h 1559"/>
              <a:gd name="T48" fmla="*/ 2147483647 w 4502"/>
              <a:gd name="T49" fmla="*/ 2147483647 h 1559"/>
              <a:gd name="T50" fmla="*/ 2147483647 w 4502"/>
              <a:gd name="T51" fmla="*/ 2147483647 h 1559"/>
              <a:gd name="T52" fmla="*/ 2147483647 w 4502"/>
              <a:gd name="T53" fmla="*/ 2147483647 h 1559"/>
              <a:gd name="T54" fmla="*/ 2147483647 w 4502"/>
              <a:gd name="T55" fmla="*/ 2147483647 h 1559"/>
              <a:gd name="T56" fmla="*/ 2147483647 w 4502"/>
              <a:gd name="T57" fmla="*/ 2147483647 h 1559"/>
              <a:gd name="T58" fmla="*/ 2147483647 w 4502"/>
              <a:gd name="T59" fmla="*/ 2147483647 h 1559"/>
              <a:gd name="T60" fmla="*/ 2147483647 w 4502"/>
              <a:gd name="T61" fmla="*/ 2147483647 h 1559"/>
              <a:gd name="T62" fmla="*/ 2147483647 w 4502"/>
              <a:gd name="T63" fmla="*/ 2147483647 h 1559"/>
              <a:gd name="T64" fmla="*/ 2147483647 w 4502"/>
              <a:gd name="T65" fmla="*/ 2147483647 h 1559"/>
              <a:gd name="T66" fmla="*/ 0 w 4502"/>
              <a:gd name="T67" fmla="*/ 2147483647 h 155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502"/>
              <a:gd name="T103" fmla="*/ 0 h 1559"/>
              <a:gd name="T104" fmla="*/ 4502 w 4502"/>
              <a:gd name="T105" fmla="*/ 1559 h 155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502" h="1559">
                <a:moveTo>
                  <a:pt x="0" y="1559"/>
                </a:moveTo>
                <a:lnTo>
                  <a:pt x="93" y="1548"/>
                </a:lnTo>
                <a:lnTo>
                  <a:pt x="175" y="1542"/>
                </a:lnTo>
                <a:cubicBezTo>
                  <a:pt x="249" y="1535"/>
                  <a:pt x="432" y="1526"/>
                  <a:pt x="536" y="1508"/>
                </a:cubicBezTo>
                <a:cubicBezTo>
                  <a:pt x="640" y="1490"/>
                  <a:pt x="706" y="1469"/>
                  <a:pt x="798" y="1435"/>
                </a:cubicBezTo>
                <a:cubicBezTo>
                  <a:pt x="890" y="1401"/>
                  <a:pt x="1012" y="1342"/>
                  <a:pt x="1089" y="1301"/>
                </a:cubicBezTo>
                <a:cubicBezTo>
                  <a:pt x="1166" y="1260"/>
                  <a:pt x="1212" y="1224"/>
                  <a:pt x="1261" y="1186"/>
                </a:cubicBezTo>
                <a:cubicBezTo>
                  <a:pt x="1310" y="1148"/>
                  <a:pt x="1351" y="1106"/>
                  <a:pt x="1383" y="1073"/>
                </a:cubicBezTo>
                <a:cubicBezTo>
                  <a:pt x="1415" y="1040"/>
                  <a:pt x="1424" y="1028"/>
                  <a:pt x="1456" y="986"/>
                </a:cubicBezTo>
                <a:lnTo>
                  <a:pt x="1575" y="818"/>
                </a:lnTo>
                <a:lnTo>
                  <a:pt x="1648" y="694"/>
                </a:lnTo>
                <a:lnTo>
                  <a:pt x="1718" y="559"/>
                </a:lnTo>
                <a:lnTo>
                  <a:pt x="1788" y="425"/>
                </a:lnTo>
                <a:lnTo>
                  <a:pt x="1875" y="273"/>
                </a:lnTo>
                <a:cubicBezTo>
                  <a:pt x="1909" y="222"/>
                  <a:pt x="1951" y="158"/>
                  <a:pt x="1993" y="117"/>
                </a:cubicBezTo>
                <a:cubicBezTo>
                  <a:pt x="2035" y="76"/>
                  <a:pt x="2083" y="46"/>
                  <a:pt x="2125" y="27"/>
                </a:cubicBezTo>
                <a:cubicBezTo>
                  <a:pt x="2167" y="8"/>
                  <a:pt x="2204" y="5"/>
                  <a:pt x="2245" y="3"/>
                </a:cubicBezTo>
                <a:cubicBezTo>
                  <a:pt x="2286" y="1"/>
                  <a:pt x="2326" y="0"/>
                  <a:pt x="2371" y="15"/>
                </a:cubicBezTo>
                <a:cubicBezTo>
                  <a:pt x="2416" y="30"/>
                  <a:pt x="2470" y="49"/>
                  <a:pt x="2515" y="93"/>
                </a:cubicBezTo>
                <a:cubicBezTo>
                  <a:pt x="2560" y="137"/>
                  <a:pt x="2599" y="204"/>
                  <a:pt x="2644" y="279"/>
                </a:cubicBezTo>
                <a:cubicBezTo>
                  <a:pt x="2689" y="354"/>
                  <a:pt x="2749" y="475"/>
                  <a:pt x="2784" y="543"/>
                </a:cubicBezTo>
                <a:cubicBezTo>
                  <a:pt x="2819" y="611"/>
                  <a:pt x="2822" y="630"/>
                  <a:pt x="2854" y="689"/>
                </a:cubicBezTo>
                <a:cubicBezTo>
                  <a:pt x="2886" y="748"/>
                  <a:pt x="2938" y="838"/>
                  <a:pt x="2976" y="896"/>
                </a:cubicBezTo>
                <a:lnTo>
                  <a:pt x="3081" y="1037"/>
                </a:lnTo>
                <a:cubicBezTo>
                  <a:pt x="3111" y="1074"/>
                  <a:pt x="3130" y="1092"/>
                  <a:pt x="3157" y="1118"/>
                </a:cubicBezTo>
                <a:cubicBezTo>
                  <a:pt x="3184" y="1144"/>
                  <a:pt x="3204" y="1164"/>
                  <a:pt x="3244" y="1194"/>
                </a:cubicBezTo>
                <a:cubicBezTo>
                  <a:pt x="3284" y="1224"/>
                  <a:pt x="3349" y="1272"/>
                  <a:pt x="3398" y="1301"/>
                </a:cubicBezTo>
                <a:lnTo>
                  <a:pt x="3535" y="1368"/>
                </a:lnTo>
                <a:lnTo>
                  <a:pt x="3675" y="1424"/>
                </a:lnTo>
                <a:lnTo>
                  <a:pt x="3815" y="1464"/>
                </a:lnTo>
                <a:cubicBezTo>
                  <a:pt x="3878" y="1480"/>
                  <a:pt x="3970" y="1508"/>
                  <a:pt x="4051" y="1521"/>
                </a:cubicBezTo>
                <a:cubicBezTo>
                  <a:pt x="4132" y="1534"/>
                  <a:pt x="4229" y="1537"/>
                  <a:pt x="4304" y="1542"/>
                </a:cubicBezTo>
                <a:lnTo>
                  <a:pt x="4502" y="1553"/>
                </a:lnTo>
                <a:lnTo>
                  <a:pt x="0" y="1559"/>
                </a:lnTo>
                <a:close/>
              </a:path>
            </a:pathLst>
          </a:custGeom>
          <a:blipFill dpi="0" rotWithShape="1">
            <a:blip r:embed="rId4"/>
            <a:srcRect/>
            <a:tile tx="0" ty="0" sx="100000" sy="100000" flip="none" algn="tl"/>
          </a:blipFill>
          <a:ln w="22225">
            <a:solidFill>
              <a:schemeClr val="tx1"/>
            </a:solidFill>
            <a:round/>
            <a:headEnd/>
            <a:tailEnd/>
          </a:ln>
        </p:spPr>
        <p:txBody>
          <a:bodyPr wrap="none"/>
          <a:lstStyle/>
          <a:p>
            <a:endParaRPr lang="en-US">
              <a:solidFill>
                <a:prstClr val="black"/>
              </a:solidFill>
            </a:endParaRPr>
          </a:p>
        </p:txBody>
      </p:sp>
      <p:sp>
        <p:nvSpPr>
          <p:cNvPr id="52229" name="Line 5"/>
          <p:cNvSpPr>
            <a:spLocks noChangeShapeType="1"/>
          </p:cNvSpPr>
          <p:nvPr/>
        </p:nvSpPr>
        <p:spPr bwMode="auto">
          <a:xfrm>
            <a:off x="685800" y="4724400"/>
            <a:ext cx="7624763" cy="1588"/>
          </a:xfrm>
          <a:prstGeom prst="line">
            <a:avLst/>
          </a:prstGeom>
          <a:noFill/>
          <a:ln w="9525">
            <a:solidFill>
              <a:schemeClr val="tx1"/>
            </a:solidFill>
            <a:round/>
            <a:headEnd type="triangle" w="med" len="med"/>
            <a:tailEnd type="triangle" w="med" len="med"/>
          </a:ln>
        </p:spPr>
        <p:txBody>
          <a:bodyPr wrap="none"/>
          <a:lstStyle/>
          <a:p>
            <a:endParaRPr lang="en-US">
              <a:solidFill>
                <a:prstClr val="black"/>
              </a:solidFill>
            </a:endParaRPr>
          </a:p>
        </p:txBody>
      </p:sp>
      <p:sp>
        <p:nvSpPr>
          <p:cNvPr id="52230" name="Rectangle 6"/>
          <p:cNvSpPr>
            <a:spLocks noChangeArrowheads="1"/>
          </p:cNvSpPr>
          <p:nvPr/>
        </p:nvSpPr>
        <p:spPr bwMode="auto">
          <a:xfrm>
            <a:off x="762000" y="4800600"/>
            <a:ext cx="820738" cy="366713"/>
          </a:xfrm>
          <a:prstGeom prst="rect">
            <a:avLst/>
          </a:prstGeom>
          <a:noFill/>
          <a:ln w="9525">
            <a:noFill/>
            <a:miter lim="800000"/>
            <a:headEnd/>
            <a:tailEnd/>
          </a:ln>
        </p:spPr>
        <p:txBody>
          <a:bodyPr wrap="none">
            <a:spAutoFit/>
          </a:bodyPr>
          <a:lstStyle/>
          <a:p>
            <a:pPr>
              <a:spcBef>
                <a:spcPct val="0"/>
              </a:spcBef>
            </a:pPr>
            <a:r>
              <a:rPr lang="el-GR" i="1">
                <a:solidFill>
                  <a:prstClr val="black"/>
                </a:solidFill>
              </a:rPr>
              <a:t>μ</a:t>
            </a:r>
            <a:r>
              <a:rPr lang="en-US">
                <a:solidFill>
                  <a:prstClr val="black"/>
                </a:solidFill>
              </a:rPr>
              <a:t> </a:t>
            </a:r>
            <a:r>
              <a:rPr lang="en-US">
                <a:solidFill>
                  <a:prstClr val="black"/>
                </a:solidFill>
                <a:sym typeface="Symbol" pitchFamily="18" charset="2"/>
              </a:rPr>
              <a:t> 3</a:t>
            </a:r>
            <a:r>
              <a:rPr lang="el-GR" i="1">
                <a:solidFill>
                  <a:prstClr val="black"/>
                </a:solidFill>
              </a:rPr>
              <a:t>σ</a:t>
            </a:r>
            <a:endParaRPr lang="en-US" i="1">
              <a:solidFill>
                <a:prstClr val="black"/>
              </a:solidFill>
            </a:endParaRPr>
          </a:p>
        </p:txBody>
      </p:sp>
      <p:sp>
        <p:nvSpPr>
          <p:cNvPr id="52231" name="Rectangle 7"/>
          <p:cNvSpPr>
            <a:spLocks noChangeArrowheads="1"/>
          </p:cNvSpPr>
          <p:nvPr/>
        </p:nvSpPr>
        <p:spPr bwMode="auto">
          <a:xfrm>
            <a:off x="5257800" y="4800600"/>
            <a:ext cx="706438" cy="366713"/>
          </a:xfrm>
          <a:prstGeom prst="rect">
            <a:avLst/>
          </a:prstGeom>
          <a:noFill/>
          <a:ln w="9525">
            <a:noFill/>
            <a:miter lim="800000"/>
            <a:headEnd/>
            <a:tailEnd/>
          </a:ln>
        </p:spPr>
        <p:txBody>
          <a:bodyPr wrap="none">
            <a:spAutoFit/>
          </a:bodyPr>
          <a:lstStyle/>
          <a:p>
            <a:pPr>
              <a:spcBef>
                <a:spcPct val="0"/>
              </a:spcBef>
            </a:pPr>
            <a:r>
              <a:rPr lang="el-GR" i="1">
                <a:solidFill>
                  <a:prstClr val="black"/>
                </a:solidFill>
              </a:rPr>
              <a:t>μ</a:t>
            </a:r>
            <a:r>
              <a:rPr lang="en-US">
                <a:solidFill>
                  <a:prstClr val="black"/>
                </a:solidFill>
              </a:rPr>
              <a:t> </a:t>
            </a:r>
            <a:r>
              <a:rPr lang="en-US">
                <a:solidFill>
                  <a:prstClr val="black"/>
                </a:solidFill>
                <a:sym typeface="Symbol" pitchFamily="18" charset="2"/>
              </a:rPr>
              <a:t>+ </a:t>
            </a:r>
            <a:r>
              <a:rPr lang="el-GR" i="1">
                <a:solidFill>
                  <a:prstClr val="black"/>
                </a:solidFill>
              </a:rPr>
              <a:t>σ</a:t>
            </a:r>
            <a:endParaRPr lang="en-US" i="1">
              <a:solidFill>
                <a:prstClr val="black"/>
              </a:solidFill>
            </a:endParaRPr>
          </a:p>
        </p:txBody>
      </p:sp>
      <p:sp>
        <p:nvSpPr>
          <p:cNvPr id="52232" name="Line 8"/>
          <p:cNvSpPr>
            <a:spLocks noChangeShapeType="1"/>
          </p:cNvSpPr>
          <p:nvPr/>
        </p:nvSpPr>
        <p:spPr bwMode="auto">
          <a:xfrm>
            <a:off x="3352800" y="4572000"/>
            <a:ext cx="0" cy="228600"/>
          </a:xfrm>
          <a:prstGeom prst="line">
            <a:avLst/>
          </a:prstGeom>
          <a:noFill/>
          <a:ln w="9525">
            <a:solidFill>
              <a:schemeClr val="tx1"/>
            </a:solidFill>
            <a:round/>
            <a:headEnd/>
            <a:tailEnd/>
          </a:ln>
        </p:spPr>
        <p:txBody>
          <a:bodyPr wrap="none"/>
          <a:lstStyle/>
          <a:p>
            <a:endParaRPr lang="en-US">
              <a:solidFill>
                <a:prstClr val="black"/>
              </a:solidFill>
            </a:endParaRPr>
          </a:p>
        </p:txBody>
      </p:sp>
      <p:sp>
        <p:nvSpPr>
          <p:cNvPr id="52233" name="Line 9"/>
          <p:cNvSpPr>
            <a:spLocks noChangeShapeType="1"/>
          </p:cNvSpPr>
          <p:nvPr/>
        </p:nvSpPr>
        <p:spPr bwMode="auto">
          <a:xfrm>
            <a:off x="2286000" y="4648200"/>
            <a:ext cx="0" cy="228600"/>
          </a:xfrm>
          <a:prstGeom prst="line">
            <a:avLst/>
          </a:prstGeom>
          <a:noFill/>
          <a:ln w="9525">
            <a:solidFill>
              <a:schemeClr val="tx1"/>
            </a:solidFill>
            <a:round/>
            <a:headEnd/>
            <a:tailEnd/>
          </a:ln>
        </p:spPr>
        <p:txBody>
          <a:bodyPr wrap="none"/>
          <a:lstStyle/>
          <a:p>
            <a:endParaRPr lang="en-US">
              <a:solidFill>
                <a:prstClr val="black"/>
              </a:solidFill>
            </a:endParaRPr>
          </a:p>
        </p:txBody>
      </p:sp>
      <p:sp>
        <p:nvSpPr>
          <p:cNvPr id="52234" name="Line 10"/>
          <p:cNvSpPr>
            <a:spLocks noChangeShapeType="1"/>
          </p:cNvSpPr>
          <p:nvPr/>
        </p:nvSpPr>
        <p:spPr bwMode="auto">
          <a:xfrm>
            <a:off x="5638800" y="4572000"/>
            <a:ext cx="0" cy="228600"/>
          </a:xfrm>
          <a:prstGeom prst="line">
            <a:avLst/>
          </a:prstGeom>
          <a:noFill/>
          <a:ln w="9525">
            <a:solidFill>
              <a:schemeClr val="tx1"/>
            </a:solidFill>
            <a:round/>
            <a:headEnd/>
            <a:tailEnd/>
          </a:ln>
        </p:spPr>
        <p:txBody>
          <a:bodyPr wrap="none"/>
          <a:lstStyle/>
          <a:p>
            <a:endParaRPr lang="en-US">
              <a:solidFill>
                <a:prstClr val="black"/>
              </a:solidFill>
            </a:endParaRPr>
          </a:p>
        </p:txBody>
      </p:sp>
      <p:sp>
        <p:nvSpPr>
          <p:cNvPr id="52235" name="Line 11"/>
          <p:cNvSpPr>
            <a:spLocks noChangeShapeType="1"/>
          </p:cNvSpPr>
          <p:nvPr/>
        </p:nvSpPr>
        <p:spPr bwMode="auto">
          <a:xfrm>
            <a:off x="6858000" y="4648200"/>
            <a:ext cx="0" cy="228600"/>
          </a:xfrm>
          <a:prstGeom prst="line">
            <a:avLst/>
          </a:prstGeom>
          <a:noFill/>
          <a:ln w="9525">
            <a:solidFill>
              <a:schemeClr val="tx1"/>
            </a:solidFill>
            <a:round/>
            <a:headEnd/>
            <a:tailEnd/>
          </a:ln>
        </p:spPr>
        <p:txBody>
          <a:bodyPr wrap="none"/>
          <a:lstStyle/>
          <a:p>
            <a:endParaRPr lang="en-US">
              <a:solidFill>
                <a:prstClr val="black"/>
              </a:solidFill>
            </a:endParaRPr>
          </a:p>
        </p:txBody>
      </p:sp>
      <p:sp>
        <p:nvSpPr>
          <p:cNvPr id="52236" name="Line 12"/>
          <p:cNvSpPr>
            <a:spLocks noChangeShapeType="1"/>
          </p:cNvSpPr>
          <p:nvPr/>
        </p:nvSpPr>
        <p:spPr bwMode="auto">
          <a:xfrm>
            <a:off x="1143000" y="4648200"/>
            <a:ext cx="0" cy="152400"/>
          </a:xfrm>
          <a:prstGeom prst="line">
            <a:avLst/>
          </a:prstGeom>
          <a:noFill/>
          <a:ln w="9525">
            <a:solidFill>
              <a:schemeClr val="tx1"/>
            </a:solidFill>
            <a:round/>
            <a:headEnd/>
            <a:tailEnd/>
          </a:ln>
        </p:spPr>
        <p:txBody>
          <a:bodyPr wrap="none"/>
          <a:lstStyle/>
          <a:p>
            <a:endParaRPr lang="en-US">
              <a:solidFill>
                <a:prstClr val="black"/>
              </a:solidFill>
            </a:endParaRPr>
          </a:p>
        </p:txBody>
      </p:sp>
      <p:sp>
        <p:nvSpPr>
          <p:cNvPr id="52237" name="Line 13"/>
          <p:cNvSpPr>
            <a:spLocks noChangeShapeType="1"/>
          </p:cNvSpPr>
          <p:nvPr/>
        </p:nvSpPr>
        <p:spPr bwMode="auto">
          <a:xfrm>
            <a:off x="4495800" y="4648200"/>
            <a:ext cx="0" cy="228600"/>
          </a:xfrm>
          <a:prstGeom prst="line">
            <a:avLst/>
          </a:prstGeom>
          <a:noFill/>
          <a:ln w="9525">
            <a:solidFill>
              <a:schemeClr val="tx1"/>
            </a:solidFill>
            <a:round/>
            <a:headEnd/>
            <a:tailEnd/>
          </a:ln>
        </p:spPr>
        <p:txBody>
          <a:bodyPr wrap="none"/>
          <a:lstStyle/>
          <a:p>
            <a:endParaRPr lang="en-US">
              <a:solidFill>
                <a:prstClr val="black"/>
              </a:solidFill>
            </a:endParaRPr>
          </a:p>
        </p:txBody>
      </p:sp>
      <p:sp>
        <p:nvSpPr>
          <p:cNvPr id="52238" name="Line 14"/>
          <p:cNvSpPr>
            <a:spLocks noChangeShapeType="1"/>
          </p:cNvSpPr>
          <p:nvPr/>
        </p:nvSpPr>
        <p:spPr bwMode="auto">
          <a:xfrm>
            <a:off x="7848600" y="4572000"/>
            <a:ext cx="0" cy="152400"/>
          </a:xfrm>
          <a:prstGeom prst="line">
            <a:avLst/>
          </a:prstGeom>
          <a:noFill/>
          <a:ln w="9525">
            <a:solidFill>
              <a:schemeClr val="tx1"/>
            </a:solidFill>
            <a:round/>
            <a:headEnd/>
            <a:tailEnd/>
          </a:ln>
        </p:spPr>
        <p:txBody>
          <a:bodyPr wrap="none"/>
          <a:lstStyle/>
          <a:p>
            <a:endParaRPr lang="en-US">
              <a:solidFill>
                <a:prstClr val="black"/>
              </a:solidFill>
            </a:endParaRPr>
          </a:p>
        </p:txBody>
      </p:sp>
      <p:sp>
        <p:nvSpPr>
          <p:cNvPr id="52239" name="Line 15"/>
          <p:cNvSpPr>
            <a:spLocks noChangeShapeType="1"/>
          </p:cNvSpPr>
          <p:nvPr/>
        </p:nvSpPr>
        <p:spPr bwMode="auto">
          <a:xfrm flipV="1">
            <a:off x="3352800" y="3657600"/>
            <a:ext cx="11113" cy="1022350"/>
          </a:xfrm>
          <a:prstGeom prst="line">
            <a:avLst/>
          </a:prstGeom>
          <a:noFill/>
          <a:ln w="9525">
            <a:solidFill>
              <a:schemeClr val="tx1"/>
            </a:solidFill>
            <a:prstDash val="dash"/>
            <a:round/>
            <a:headEnd/>
            <a:tailEnd/>
          </a:ln>
        </p:spPr>
        <p:txBody>
          <a:bodyPr wrap="none"/>
          <a:lstStyle/>
          <a:p>
            <a:endParaRPr lang="en-US">
              <a:solidFill>
                <a:prstClr val="black"/>
              </a:solidFill>
            </a:endParaRPr>
          </a:p>
        </p:txBody>
      </p:sp>
      <p:sp>
        <p:nvSpPr>
          <p:cNvPr id="52240" name="Line 16"/>
          <p:cNvSpPr>
            <a:spLocks noChangeShapeType="1"/>
          </p:cNvSpPr>
          <p:nvPr/>
        </p:nvSpPr>
        <p:spPr bwMode="auto">
          <a:xfrm flipV="1">
            <a:off x="5638800" y="3657600"/>
            <a:ext cx="0" cy="1011238"/>
          </a:xfrm>
          <a:prstGeom prst="line">
            <a:avLst/>
          </a:prstGeom>
          <a:noFill/>
          <a:ln w="9525">
            <a:solidFill>
              <a:schemeClr val="tx1"/>
            </a:solidFill>
            <a:prstDash val="dash"/>
            <a:round/>
            <a:headEnd/>
            <a:tailEnd/>
          </a:ln>
        </p:spPr>
        <p:txBody>
          <a:bodyPr wrap="none"/>
          <a:lstStyle/>
          <a:p>
            <a:endParaRPr lang="en-US">
              <a:solidFill>
                <a:prstClr val="black"/>
              </a:solidFill>
            </a:endParaRPr>
          </a:p>
        </p:txBody>
      </p:sp>
      <p:sp>
        <p:nvSpPr>
          <p:cNvPr id="52241" name="Rectangle 19"/>
          <p:cNvSpPr>
            <a:spLocks noChangeArrowheads="1"/>
          </p:cNvSpPr>
          <p:nvPr/>
        </p:nvSpPr>
        <p:spPr bwMode="auto">
          <a:xfrm>
            <a:off x="1905000" y="4800600"/>
            <a:ext cx="820738" cy="366713"/>
          </a:xfrm>
          <a:prstGeom prst="rect">
            <a:avLst/>
          </a:prstGeom>
          <a:noFill/>
          <a:ln w="9525">
            <a:noFill/>
            <a:miter lim="800000"/>
            <a:headEnd/>
            <a:tailEnd/>
          </a:ln>
        </p:spPr>
        <p:txBody>
          <a:bodyPr wrap="none">
            <a:spAutoFit/>
          </a:bodyPr>
          <a:lstStyle/>
          <a:p>
            <a:pPr>
              <a:spcBef>
                <a:spcPct val="0"/>
              </a:spcBef>
            </a:pPr>
            <a:r>
              <a:rPr lang="el-GR" i="1">
                <a:solidFill>
                  <a:prstClr val="black"/>
                </a:solidFill>
              </a:rPr>
              <a:t>μ</a:t>
            </a:r>
            <a:r>
              <a:rPr lang="en-US">
                <a:solidFill>
                  <a:prstClr val="black"/>
                </a:solidFill>
              </a:rPr>
              <a:t> </a:t>
            </a:r>
            <a:r>
              <a:rPr lang="en-US">
                <a:solidFill>
                  <a:prstClr val="black"/>
                </a:solidFill>
                <a:sym typeface="Symbol" pitchFamily="18" charset="2"/>
              </a:rPr>
              <a:t> 2</a:t>
            </a:r>
            <a:r>
              <a:rPr lang="el-GR" i="1">
                <a:solidFill>
                  <a:prstClr val="black"/>
                </a:solidFill>
              </a:rPr>
              <a:t>σ</a:t>
            </a:r>
            <a:endParaRPr lang="en-US" i="1">
              <a:solidFill>
                <a:prstClr val="black"/>
              </a:solidFill>
            </a:endParaRPr>
          </a:p>
        </p:txBody>
      </p:sp>
      <p:sp>
        <p:nvSpPr>
          <p:cNvPr id="52242" name="Rectangle 20"/>
          <p:cNvSpPr>
            <a:spLocks noChangeArrowheads="1"/>
          </p:cNvSpPr>
          <p:nvPr/>
        </p:nvSpPr>
        <p:spPr bwMode="auto">
          <a:xfrm>
            <a:off x="3048000" y="4724400"/>
            <a:ext cx="693738" cy="366713"/>
          </a:xfrm>
          <a:prstGeom prst="rect">
            <a:avLst/>
          </a:prstGeom>
          <a:noFill/>
          <a:ln w="9525">
            <a:noFill/>
            <a:miter lim="800000"/>
            <a:headEnd/>
            <a:tailEnd/>
          </a:ln>
        </p:spPr>
        <p:txBody>
          <a:bodyPr wrap="none">
            <a:spAutoFit/>
          </a:bodyPr>
          <a:lstStyle/>
          <a:p>
            <a:pPr>
              <a:spcBef>
                <a:spcPct val="0"/>
              </a:spcBef>
            </a:pPr>
            <a:r>
              <a:rPr lang="el-GR" i="1">
                <a:solidFill>
                  <a:prstClr val="black"/>
                </a:solidFill>
              </a:rPr>
              <a:t>μ</a:t>
            </a:r>
            <a:r>
              <a:rPr lang="en-US">
                <a:solidFill>
                  <a:prstClr val="black"/>
                </a:solidFill>
              </a:rPr>
              <a:t> </a:t>
            </a:r>
            <a:r>
              <a:rPr lang="en-US">
                <a:solidFill>
                  <a:prstClr val="black"/>
                </a:solidFill>
                <a:sym typeface="Symbol" pitchFamily="18" charset="2"/>
              </a:rPr>
              <a:t> </a:t>
            </a:r>
            <a:r>
              <a:rPr lang="el-GR" i="1">
                <a:solidFill>
                  <a:prstClr val="black"/>
                </a:solidFill>
              </a:rPr>
              <a:t>σ</a:t>
            </a:r>
            <a:endParaRPr lang="en-US" i="1">
              <a:solidFill>
                <a:prstClr val="black"/>
              </a:solidFill>
            </a:endParaRPr>
          </a:p>
        </p:txBody>
      </p:sp>
      <p:sp>
        <p:nvSpPr>
          <p:cNvPr id="52243" name="Rectangle 21"/>
          <p:cNvSpPr>
            <a:spLocks noChangeArrowheads="1"/>
          </p:cNvSpPr>
          <p:nvPr/>
        </p:nvSpPr>
        <p:spPr bwMode="auto">
          <a:xfrm>
            <a:off x="4343400" y="4800600"/>
            <a:ext cx="323850" cy="366713"/>
          </a:xfrm>
          <a:prstGeom prst="rect">
            <a:avLst/>
          </a:prstGeom>
          <a:noFill/>
          <a:ln w="9525">
            <a:noFill/>
            <a:miter lim="800000"/>
            <a:headEnd/>
            <a:tailEnd/>
          </a:ln>
        </p:spPr>
        <p:txBody>
          <a:bodyPr wrap="none">
            <a:spAutoFit/>
          </a:bodyPr>
          <a:lstStyle/>
          <a:p>
            <a:pPr>
              <a:spcBef>
                <a:spcPct val="0"/>
              </a:spcBef>
            </a:pPr>
            <a:r>
              <a:rPr lang="el-GR" i="1">
                <a:solidFill>
                  <a:prstClr val="black"/>
                </a:solidFill>
              </a:rPr>
              <a:t>μ</a:t>
            </a:r>
            <a:endParaRPr lang="en-US" i="1">
              <a:solidFill>
                <a:prstClr val="black"/>
              </a:solidFill>
            </a:endParaRPr>
          </a:p>
        </p:txBody>
      </p:sp>
      <p:sp>
        <p:nvSpPr>
          <p:cNvPr id="52244" name="Rectangle 22"/>
          <p:cNvSpPr>
            <a:spLocks noChangeArrowheads="1"/>
          </p:cNvSpPr>
          <p:nvPr/>
        </p:nvSpPr>
        <p:spPr bwMode="auto">
          <a:xfrm>
            <a:off x="6477000" y="4800600"/>
            <a:ext cx="833438" cy="366713"/>
          </a:xfrm>
          <a:prstGeom prst="rect">
            <a:avLst/>
          </a:prstGeom>
          <a:noFill/>
          <a:ln w="9525">
            <a:noFill/>
            <a:miter lim="800000"/>
            <a:headEnd/>
            <a:tailEnd/>
          </a:ln>
        </p:spPr>
        <p:txBody>
          <a:bodyPr wrap="none">
            <a:spAutoFit/>
          </a:bodyPr>
          <a:lstStyle/>
          <a:p>
            <a:pPr>
              <a:spcBef>
                <a:spcPct val="0"/>
              </a:spcBef>
            </a:pPr>
            <a:r>
              <a:rPr lang="el-GR" i="1">
                <a:solidFill>
                  <a:prstClr val="black"/>
                </a:solidFill>
              </a:rPr>
              <a:t>μ</a:t>
            </a:r>
            <a:r>
              <a:rPr lang="en-US">
                <a:solidFill>
                  <a:prstClr val="black"/>
                </a:solidFill>
              </a:rPr>
              <a:t> </a:t>
            </a:r>
            <a:r>
              <a:rPr lang="en-US">
                <a:solidFill>
                  <a:prstClr val="black"/>
                </a:solidFill>
                <a:sym typeface="Symbol" pitchFamily="18" charset="2"/>
              </a:rPr>
              <a:t>+ 2</a:t>
            </a:r>
            <a:r>
              <a:rPr lang="el-GR" i="1">
                <a:solidFill>
                  <a:prstClr val="black"/>
                </a:solidFill>
              </a:rPr>
              <a:t>σ</a:t>
            </a:r>
            <a:endParaRPr lang="en-US" i="1">
              <a:solidFill>
                <a:prstClr val="black"/>
              </a:solidFill>
            </a:endParaRPr>
          </a:p>
        </p:txBody>
      </p:sp>
      <p:sp>
        <p:nvSpPr>
          <p:cNvPr id="52245" name="Rectangle 23"/>
          <p:cNvSpPr>
            <a:spLocks noChangeArrowheads="1"/>
          </p:cNvSpPr>
          <p:nvPr/>
        </p:nvSpPr>
        <p:spPr bwMode="auto">
          <a:xfrm>
            <a:off x="7543800" y="4724400"/>
            <a:ext cx="833438" cy="366713"/>
          </a:xfrm>
          <a:prstGeom prst="rect">
            <a:avLst/>
          </a:prstGeom>
          <a:noFill/>
          <a:ln w="9525">
            <a:noFill/>
            <a:miter lim="800000"/>
            <a:headEnd/>
            <a:tailEnd/>
          </a:ln>
        </p:spPr>
        <p:txBody>
          <a:bodyPr wrap="none">
            <a:spAutoFit/>
          </a:bodyPr>
          <a:lstStyle/>
          <a:p>
            <a:pPr>
              <a:spcBef>
                <a:spcPct val="0"/>
              </a:spcBef>
            </a:pPr>
            <a:r>
              <a:rPr lang="el-GR" i="1">
                <a:solidFill>
                  <a:prstClr val="black"/>
                </a:solidFill>
              </a:rPr>
              <a:t>μ</a:t>
            </a:r>
            <a:r>
              <a:rPr lang="en-US">
                <a:solidFill>
                  <a:prstClr val="black"/>
                </a:solidFill>
              </a:rPr>
              <a:t> </a:t>
            </a:r>
            <a:r>
              <a:rPr lang="en-US">
                <a:solidFill>
                  <a:prstClr val="black"/>
                </a:solidFill>
                <a:sym typeface="Symbol" pitchFamily="18" charset="2"/>
              </a:rPr>
              <a:t>+ 3</a:t>
            </a:r>
            <a:r>
              <a:rPr lang="el-GR" i="1">
                <a:solidFill>
                  <a:prstClr val="black"/>
                </a:solidFill>
              </a:rPr>
              <a:t>σ</a:t>
            </a:r>
            <a:endParaRPr lang="en-US" i="1">
              <a:solidFill>
                <a:prstClr val="black"/>
              </a:solidFill>
            </a:endParaRPr>
          </a:p>
        </p:txBody>
      </p:sp>
      <p:grpSp>
        <p:nvGrpSpPr>
          <p:cNvPr id="2" name="Group 24"/>
          <p:cNvGrpSpPr>
            <a:grpSpLocks/>
          </p:cNvGrpSpPr>
          <p:nvPr/>
        </p:nvGrpSpPr>
        <p:grpSpPr bwMode="auto">
          <a:xfrm>
            <a:off x="3276600" y="2590800"/>
            <a:ext cx="5208588" cy="1065213"/>
            <a:chOff x="2119" y="1031"/>
            <a:chExt cx="3281" cy="671"/>
          </a:xfrm>
        </p:grpSpPr>
        <p:grpSp>
          <p:nvGrpSpPr>
            <p:cNvPr id="3" name="Group 25"/>
            <p:cNvGrpSpPr>
              <a:grpSpLocks/>
            </p:cNvGrpSpPr>
            <p:nvPr/>
          </p:nvGrpSpPr>
          <p:grpSpPr bwMode="auto">
            <a:xfrm>
              <a:off x="2167" y="1031"/>
              <a:ext cx="3233" cy="630"/>
              <a:chOff x="2167" y="1031"/>
              <a:chExt cx="3233" cy="630"/>
            </a:xfrm>
          </p:grpSpPr>
          <p:sp>
            <p:nvSpPr>
              <p:cNvPr id="52255" name="Rectangle 26"/>
              <p:cNvSpPr>
                <a:spLocks noChangeArrowheads="1"/>
              </p:cNvSpPr>
              <p:nvPr/>
            </p:nvSpPr>
            <p:spPr bwMode="auto">
              <a:xfrm>
                <a:off x="3833" y="1031"/>
                <a:ext cx="1567" cy="288"/>
              </a:xfrm>
              <a:prstGeom prst="rect">
                <a:avLst/>
              </a:prstGeom>
              <a:noFill/>
              <a:ln w="9525">
                <a:noFill/>
                <a:miter lim="800000"/>
                <a:headEnd/>
                <a:tailEnd/>
              </a:ln>
            </p:spPr>
            <p:txBody>
              <a:bodyPr wrap="none">
                <a:spAutoFit/>
              </a:bodyPr>
              <a:lstStyle/>
              <a:p>
                <a:pPr>
                  <a:spcBef>
                    <a:spcPct val="0"/>
                  </a:spcBef>
                </a:pPr>
                <a:r>
                  <a:rPr lang="en-US" b="1">
                    <a:solidFill>
                      <a:srgbClr val="800080"/>
                    </a:solidFill>
                  </a:rPr>
                  <a:t>Inflection</a:t>
                </a:r>
                <a:r>
                  <a:rPr lang="en-US" b="1">
                    <a:solidFill>
                      <a:srgbClr val="F9D435"/>
                    </a:solidFill>
                  </a:rPr>
                  <a:t> </a:t>
                </a:r>
                <a:r>
                  <a:rPr lang="en-US" b="1">
                    <a:solidFill>
                      <a:srgbClr val="800080"/>
                    </a:solidFill>
                  </a:rPr>
                  <a:t>points</a:t>
                </a:r>
              </a:p>
            </p:txBody>
          </p:sp>
          <p:grpSp>
            <p:nvGrpSpPr>
              <p:cNvPr id="4" name="Group 27"/>
              <p:cNvGrpSpPr>
                <a:grpSpLocks/>
              </p:cNvGrpSpPr>
              <p:nvPr/>
            </p:nvGrpSpPr>
            <p:grpSpPr bwMode="auto">
              <a:xfrm>
                <a:off x="2167" y="1271"/>
                <a:ext cx="1954" cy="390"/>
                <a:chOff x="2167" y="1271"/>
                <a:chExt cx="1954" cy="390"/>
              </a:xfrm>
            </p:grpSpPr>
            <p:sp>
              <p:nvSpPr>
                <p:cNvPr id="52257" name="Line 28"/>
                <p:cNvSpPr>
                  <a:spLocks noChangeShapeType="1"/>
                </p:cNvSpPr>
                <p:nvPr/>
              </p:nvSpPr>
              <p:spPr bwMode="auto">
                <a:xfrm flipH="1">
                  <a:off x="2167" y="1271"/>
                  <a:ext cx="1921" cy="390"/>
                </a:xfrm>
                <a:prstGeom prst="line">
                  <a:avLst/>
                </a:prstGeom>
                <a:noFill/>
                <a:ln w="9525">
                  <a:solidFill>
                    <a:schemeClr val="tx1"/>
                  </a:solidFill>
                  <a:round/>
                  <a:headEnd/>
                  <a:tailEnd type="triangle" w="med" len="med"/>
                </a:ln>
              </p:spPr>
              <p:txBody>
                <a:bodyPr wrap="none"/>
                <a:lstStyle/>
                <a:p>
                  <a:endParaRPr lang="en-US">
                    <a:solidFill>
                      <a:prstClr val="black"/>
                    </a:solidFill>
                  </a:endParaRPr>
                </a:p>
              </p:txBody>
            </p:sp>
            <p:sp>
              <p:nvSpPr>
                <p:cNvPr id="52258" name="Line 29"/>
                <p:cNvSpPr>
                  <a:spLocks noChangeShapeType="1"/>
                </p:cNvSpPr>
                <p:nvPr/>
              </p:nvSpPr>
              <p:spPr bwMode="auto">
                <a:xfrm flipH="1">
                  <a:off x="3598" y="1275"/>
                  <a:ext cx="523" cy="378"/>
                </a:xfrm>
                <a:prstGeom prst="line">
                  <a:avLst/>
                </a:prstGeom>
                <a:noFill/>
                <a:ln w="9525">
                  <a:solidFill>
                    <a:schemeClr val="tx1"/>
                  </a:solidFill>
                  <a:round/>
                  <a:headEnd/>
                  <a:tailEnd type="triangle" w="med" len="med"/>
                </a:ln>
              </p:spPr>
              <p:txBody>
                <a:bodyPr wrap="none"/>
                <a:lstStyle/>
                <a:p>
                  <a:endParaRPr lang="en-US">
                    <a:solidFill>
                      <a:prstClr val="black"/>
                    </a:solidFill>
                  </a:endParaRPr>
                </a:p>
              </p:txBody>
            </p:sp>
          </p:grpSp>
        </p:grpSp>
        <p:sp>
          <p:nvSpPr>
            <p:cNvPr id="52253" name="Oval 30"/>
            <p:cNvSpPr>
              <a:spLocks noChangeArrowheads="1"/>
            </p:cNvSpPr>
            <p:nvPr/>
          </p:nvSpPr>
          <p:spPr bwMode="auto">
            <a:xfrm>
              <a:off x="2119" y="1654"/>
              <a:ext cx="48" cy="48"/>
            </a:xfrm>
            <a:prstGeom prst="ellipse">
              <a:avLst/>
            </a:prstGeom>
            <a:solidFill>
              <a:schemeClr val="tx1"/>
            </a:solidFill>
            <a:ln w="9525">
              <a:solidFill>
                <a:schemeClr val="tx1"/>
              </a:solidFill>
              <a:round/>
              <a:headEnd/>
              <a:tailEnd/>
            </a:ln>
          </p:spPr>
          <p:txBody>
            <a:bodyPr wrap="none" anchor="ctr"/>
            <a:lstStyle/>
            <a:p>
              <a:endParaRPr lang="en-US">
                <a:solidFill>
                  <a:prstClr val="black"/>
                </a:solidFill>
              </a:endParaRPr>
            </a:p>
          </p:txBody>
        </p:sp>
        <p:sp>
          <p:nvSpPr>
            <p:cNvPr id="52254" name="Oval 31"/>
            <p:cNvSpPr>
              <a:spLocks noChangeArrowheads="1"/>
            </p:cNvSpPr>
            <p:nvPr/>
          </p:nvSpPr>
          <p:spPr bwMode="auto">
            <a:xfrm>
              <a:off x="3545" y="1654"/>
              <a:ext cx="48" cy="48"/>
            </a:xfrm>
            <a:prstGeom prst="ellipse">
              <a:avLst/>
            </a:prstGeom>
            <a:solidFill>
              <a:schemeClr val="tx1"/>
            </a:solidFill>
            <a:ln w="9525">
              <a:solidFill>
                <a:schemeClr val="tx1"/>
              </a:solidFill>
              <a:round/>
              <a:headEnd/>
              <a:tailEnd/>
            </a:ln>
          </p:spPr>
          <p:txBody>
            <a:bodyPr wrap="none" anchor="ctr"/>
            <a:lstStyle/>
            <a:p>
              <a:endParaRPr lang="en-US">
                <a:solidFill>
                  <a:prstClr val="black"/>
                </a:solidFill>
              </a:endParaRPr>
            </a:p>
          </p:txBody>
        </p:sp>
      </p:grpSp>
      <p:grpSp>
        <p:nvGrpSpPr>
          <p:cNvPr id="5" name="Group 32"/>
          <p:cNvGrpSpPr>
            <a:grpSpLocks/>
          </p:cNvGrpSpPr>
          <p:nvPr/>
        </p:nvGrpSpPr>
        <p:grpSpPr bwMode="auto">
          <a:xfrm>
            <a:off x="685800" y="2452688"/>
            <a:ext cx="2590800" cy="1108075"/>
            <a:chOff x="432" y="1868"/>
            <a:chExt cx="1632" cy="698"/>
          </a:xfrm>
        </p:grpSpPr>
        <p:sp>
          <p:nvSpPr>
            <p:cNvPr id="52250" name="Rectangle 33"/>
            <p:cNvSpPr>
              <a:spLocks noChangeArrowheads="1"/>
            </p:cNvSpPr>
            <p:nvPr/>
          </p:nvSpPr>
          <p:spPr bwMode="auto">
            <a:xfrm>
              <a:off x="432" y="1868"/>
              <a:ext cx="1360" cy="288"/>
            </a:xfrm>
            <a:prstGeom prst="rect">
              <a:avLst/>
            </a:prstGeom>
            <a:noFill/>
            <a:ln w="9525">
              <a:noFill/>
              <a:miter lim="800000"/>
              <a:headEnd/>
              <a:tailEnd/>
            </a:ln>
          </p:spPr>
          <p:txBody>
            <a:bodyPr wrap="none">
              <a:spAutoFit/>
            </a:bodyPr>
            <a:lstStyle/>
            <a:p>
              <a:pPr>
                <a:spcBef>
                  <a:spcPct val="0"/>
                </a:spcBef>
              </a:pPr>
              <a:r>
                <a:rPr lang="en-US" b="1">
                  <a:solidFill>
                    <a:srgbClr val="800080"/>
                  </a:solidFill>
                </a:rPr>
                <a:t>Total</a:t>
              </a:r>
              <a:r>
                <a:rPr lang="en-US" b="1">
                  <a:solidFill>
                    <a:srgbClr val="F9D435"/>
                  </a:solidFill>
                </a:rPr>
                <a:t> </a:t>
              </a:r>
              <a:r>
                <a:rPr lang="en-US" b="1">
                  <a:solidFill>
                    <a:srgbClr val="800080"/>
                  </a:solidFill>
                </a:rPr>
                <a:t>area</a:t>
              </a:r>
              <a:r>
                <a:rPr lang="en-US" b="1">
                  <a:solidFill>
                    <a:srgbClr val="F9D435"/>
                  </a:solidFill>
                </a:rPr>
                <a:t> </a:t>
              </a:r>
              <a:r>
                <a:rPr lang="en-US" b="1">
                  <a:solidFill>
                    <a:srgbClr val="800080"/>
                  </a:solidFill>
                </a:rPr>
                <a:t>= 1</a:t>
              </a:r>
            </a:p>
          </p:txBody>
        </p:sp>
        <p:sp>
          <p:nvSpPr>
            <p:cNvPr id="52251" name="Line 34"/>
            <p:cNvSpPr>
              <a:spLocks noChangeShapeType="1"/>
            </p:cNvSpPr>
            <p:nvPr/>
          </p:nvSpPr>
          <p:spPr bwMode="auto">
            <a:xfrm>
              <a:off x="1392" y="2147"/>
              <a:ext cx="672" cy="419"/>
            </a:xfrm>
            <a:prstGeom prst="line">
              <a:avLst/>
            </a:prstGeom>
            <a:noFill/>
            <a:ln w="9525">
              <a:solidFill>
                <a:schemeClr val="tx1"/>
              </a:solidFill>
              <a:round/>
              <a:headEnd/>
              <a:tailEnd/>
            </a:ln>
          </p:spPr>
          <p:txBody>
            <a:bodyPr wrap="none"/>
            <a:lstStyle/>
            <a:p>
              <a:endParaRPr lang="en-US">
                <a:solidFill>
                  <a:prstClr val="black"/>
                </a:solidFill>
              </a:endParaRPr>
            </a:p>
          </p:txBody>
        </p:sp>
      </p:grpSp>
      <p:sp>
        <p:nvSpPr>
          <p:cNvPr id="52248" name="Rectangle 39"/>
          <p:cNvSpPr>
            <a:spLocks noChangeArrowheads="1"/>
          </p:cNvSpPr>
          <p:nvPr/>
        </p:nvSpPr>
        <p:spPr bwMode="auto">
          <a:xfrm>
            <a:off x="8229600" y="4495800"/>
            <a:ext cx="306388" cy="366713"/>
          </a:xfrm>
          <a:prstGeom prst="rect">
            <a:avLst/>
          </a:prstGeom>
          <a:noFill/>
          <a:ln w="9525">
            <a:noFill/>
            <a:miter lim="800000"/>
            <a:headEnd/>
            <a:tailEnd/>
          </a:ln>
        </p:spPr>
        <p:txBody>
          <a:bodyPr wrap="none">
            <a:spAutoFit/>
          </a:bodyPr>
          <a:lstStyle/>
          <a:p>
            <a:r>
              <a:rPr lang="en-US" i="1">
                <a:solidFill>
                  <a:prstClr val="black"/>
                </a:solidFill>
              </a:rPr>
              <a:t>x</a:t>
            </a:r>
          </a:p>
        </p:txBody>
      </p:sp>
      <p:sp>
        <p:nvSpPr>
          <p:cNvPr id="37" name="Footer Placeholder 36"/>
          <p:cNvSpPr>
            <a:spLocks noGrp="1"/>
          </p:cNvSpPr>
          <p:nvPr>
            <p:ph type="ftr" sz="quarter" idx="11"/>
          </p:nvPr>
        </p:nvSpPr>
        <p:spPr/>
        <p:txBody>
          <a:bodyPr/>
          <a:lstStyle/>
          <a:p>
            <a:endParaRPr lang="en-US" dirty="0">
              <a:solidFill>
                <a:prstClr val="black">
                  <a:tint val="75000"/>
                </a:prstClr>
              </a:solidFill>
            </a:endParaRPr>
          </a:p>
        </p:txBody>
      </p:sp>
    </p:spTree>
    <p:extLst>
      <p:ext uri="{BB962C8B-B14F-4D97-AF65-F5344CB8AC3E}">
        <p14:creationId xmlns:p14="http://schemas.microsoft.com/office/powerpoint/2010/main" val="3502170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1000"/>
                                        <p:tgtEl>
                                          <p:spTgt spid="2"/>
                                        </p:tgtEl>
                                      </p:cBhvr>
                                    </p:animEffect>
                                  </p:childTnLst>
                                </p:cTn>
                              </p:par>
                            </p:childTnLst>
                          </p:cTn>
                        </p:par>
                        <p:par>
                          <p:cTn id="8" fill="hold">
                            <p:stCondLst>
                              <p:cond delay="2000"/>
                            </p:stCondLst>
                            <p:childTnLst>
                              <p:par>
                                <p:cTn id="9" presetID="22" presetClass="entr" presetSubtype="8" fill="hold" nodeType="afterEffect">
                                  <p:stCondLst>
                                    <p:cond delay="100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AutoShape 7"/>
          <p:cNvSpPr>
            <a:spLocks noGrp="1" noChangeArrowheads="1"/>
          </p:cNvSpPr>
          <p:nvPr>
            <p:ph type="title"/>
          </p:nvPr>
        </p:nvSpPr>
        <p:spPr>
          <a:xfrm>
            <a:off x="533400" y="152400"/>
            <a:ext cx="7924800" cy="914400"/>
          </a:xfrm>
        </p:spPr>
        <p:txBody>
          <a:bodyPr/>
          <a:lstStyle/>
          <a:p>
            <a:pPr eaLnBrk="1" hangingPunct="1"/>
            <a:r>
              <a:rPr lang="en-US" sz="3200" smtClean="0"/>
              <a:t>The  Family of Normal Distribution</a:t>
            </a:r>
          </a:p>
        </p:txBody>
      </p:sp>
      <p:pic>
        <p:nvPicPr>
          <p:cNvPr id="53251" name="Picture 7"/>
          <p:cNvPicPr>
            <a:picLocks noChangeAspect="1" noChangeArrowheads="1"/>
          </p:cNvPicPr>
          <p:nvPr/>
        </p:nvPicPr>
        <p:blipFill>
          <a:blip r:embed="rId3"/>
          <a:srcRect/>
          <a:stretch>
            <a:fillRect/>
          </a:stretch>
        </p:blipFill>
        <p:spPr bwMode="auto">
          <a:xfrm>
            <a:off x="304800" y="2286000"/>
            <a:ext cx="4038600" cy="2971800"/>
          </a:xfrm>
          <a:prstGeom prst="rect">
            <a:avLst/>
          </a:prstGeom>
          <a:noFill/>
          <a:ln w="9525">
            <a:noFill/>
            <a:miter lim="800000"/>
            <a:headEnd/>
            <a:tailEnd/>
          </a:ln>
        </p:spPr>
      </p:pic>
      <p:pic>
        <p:nvPicPr>
          <p:cNvPr id="53252" name="Picture 6"/>
          <p:cNvPicPr>
            <a:picLocks noChangeAspect="1" noChangeArrowheads="1"/>
          </p:cNvPicPr>
          <p:nvPr/>
        </p:nvPicPr>
        <p:blipFill>
          <a:blip r:embed="rId4"/>
          <a:srcRect/>
          <a:stretch>
            <a:fillRect/>
          </a:stretch>
        </p:blipFill>
        <p:spPr bwMode="auto">
          <a:xfrm>
            <a:off x="5029200" y="2286000"/>
            <a:ext cx="4114800" cy="2971800"/>
          </a:xfrm>
          <a:prstGeom prst="rect">
            <a:avLst/>
          </a:prstGeom>
          <a:noFill/>
          <a:ln w="9525">
            <a:noFill/>
            <a:miter lim="800000"/>
            <a:headEnd/>
            <a:tailEnd/>
          </a:ln>
        </p:spPr>
      </p:pic>
      <p:sp>
        <p:nvSpPr>
          <p:cNvPr id="14" name="Text Box 19"/>
          <p:cNvSpPr txBox="1">
            <a:spLocks noChangeArrowheads="1"/>
          </p:cNvSpPr>
          <p:nvPr/>
        </p:nvSpPr>
        <p:spPr bwMode="auto">
          <a:xfrm>
            <a:off x="0" y="5257800"/>
            <a:ext cx="8915400" cy="1338263"/>
          </a:xfrm>
          <a:prstGeom prst="rect">
            <a:avLst/>
          </a:prstGeom>
          <a:noFill/>
          <a:ln w="9525">
            <a:noFill/>
            <a:miter lim="800000"/>
            <a:headEnd/>
            <a:tailEnd/>
          </a:ln>
        </p:spPr>
        <p:txBody>
          <a:bodyPr anchor="ctr">
            <a:spAutoFit/>
          </a:bodyPr>
          <a:lstStyle/>
          <a:p>
            <a:pPr algn="ctr"/>
            <a:r>
              <a:rPr lang="en-US" sz="2700" dirty="0">
                <a:solidFill>
                  <a:prstClr val="black"/>
                </a:solidFill>
                <a:latin typeface="Arial Narrow" pitchFamily="34" charset="0"/>
              </a:rPr>
              <a:t> The Line of symmetry for the curve indicates the mean of the distribution, and  the spread shows the magnitude of the standard deviation</a:t>
            </a:r>
          </a:p>
        </p:txBody>
      </p:sp>
      <p:sp>
        <p:nvSpPr>
          <p:cNvPr id="53254" name="Text Box 3"/>
          <p:cNvSpPr txBox="1">
            <a:spLocks noChangeArrowheads="1"/>
          </p:cNvSpPr>
          <p:nvPr/>
        </p:nvSpPr>
        <p:spPr bwMode="auto">
          <a:xfrm>
            <a:off x="304800" y="1187450"/>
            <a:ext cx="8229600" cy="946150"/>
          </a:xfrm>
          <a:prstGeom prst="rect">
            <a:avLst/>
          </a:prstGeom>
          <a:noFill/>
          <a:ln w="9525">
            <a:noFill/>
            <a:miter lim="800000"/>
            <a:headEnd/>
            <a:tailEnd/>
          </a:ln>
        </p:spPr>
        <p:txBody>
          <a:bodyPr>
            <a:spAutoFit/>
          </a:bodyPr>
          <a:lstStyle/>
          <a:p>
            <a:r>
              <a:rPr lang="en-US" sz="2800">
                <a:solidFill>
                  <a:prstClr val="black"/>
                </a:solidFill>
              </a:rPr>
              <a:t>A normal distribution can have any mean and any positive standard deviation.</a:t>
            </a:r>
          </a:p>
        </p:txBody>
      </p:sp>
      <p:sp>
        <p:nvSpPr>
          <p:cNvPr id="8" name="Footer Placeholder 7"/>
          <p:cNvSpPr>
            <a:spLocks noGrp="1"/>
          </p:cNvSpPr>
          <p:nvPr>
            <p:ph type="ftr" sz="quarter" idx="10"/>
          </p:nvPr>
        </p:nvSpPr>
        <p:spPr/>
        <p:txBody>
          <a:bodyPr/>
          <a:lstStyle/>
          <a:p>
            <a:pPr>
              <a:defRPr/>
            </a:pPr>
            <a:endParaRPr lang="en-US" dirty="0">
              <a:solidFill>
                <a:prstClr val="black">
                  <a:tint val="75000"/>
                </a:prstClr>
              </a:solidFill>
            </a:endParaRPr>
          </a:p>
        </p:txBody>
      </p:sp>
    </p:spTree>
    <p:extLst>
      <p:ext uri="{BB962C8B-B14F-4D97-AF65-F5344CB8AC3E}">
        <p14:creationId xmlns:p14="http://schemas.microsoft.com/office/powerpoint/2010/main" val="2592233889"/>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itle 1"/>
          <p:cNvSpPr>
            <a:spLocks noGrp="1"/>
          </p:cNvSpPr>
          <p:nvPr>
            <p:ph type="title"/>
          </p:nvPr>
        </p:nvSpPr>
        <p:spPr/>
        <p:txBody>
          <a:bodyPr/>
          <a:lstStyle/>
          <a:p>
            <a:r>
              <a:rPr lang="en-US" smtClean="0"/>
              <a:t>The area under the curve</a:t>
            </a:r>
          </a:p>
        </p:txBody>
      </p:sp>
      <p:sp>
        <p:nvSpPr>
          <p:cNvPr id="7173" name="Content Placeholder 4"/>
          <p:cNvSpPr>
            <a:spLocks noGrp="1"/>
          </p:cNvSpPr>
          <p:nvPr>
            <p:ph idx="1"/>
          </p:nvPr>
        </p:nvSpPr>
        <p:spPr>
          <a:xfrm>
            <a:off x="0" y="1219200"/>
            <a:ext cx="9296400" cy="5105400"/>
          </a:xfrm>
        </p:spPr>
        <p:txBody>
          <a:bodyPr/>
          <a:lstStyle/>
          <a:p>
            <a:pPr>
              <a:lnSpc>
                <a:spcPts val="2575"/>
              </a:lnSpc>
              <a:buFont typeface="Wingdings" pitchFamily="2" charset="2"/>
              <a:buChar char="q"/>
            </a:pPr>
            <a:r>
              <a:rPr lang="en-US" sz="2400" smtClean="0"/>
              <a:t>  The area under a curve can be obtained:</a:t>
            </a:r>
          </a:p>
          <a:p>
            <a:pPr>
              <a:lnSpc>
                <a:spcPts val="2575"/>
              </a:lnSpc>
              <a:buFont typeface="Wingdings" pitchFamily="2" charset="2"/>
              <a:buNone/>
            </a:pPr>
            <a:r>
              <a:rPr lang="en-US" sz="2400" smtClean="0"/>
              <a:t>     a.  By taking the integral of an interval, (a, b)</a:t>
            </a:r>
          </a:p>
          <a:p>
            <a:pPr>
              <a:lnSpc>
                <a:spcPts val="2575"/>
              </a:lnSpc>
              <a:buFont typeface="Wingdings" pitchFamily="2" charset="2"/>
              <a:buNone/>
            </a:pPr>
            <a:endParaRPr lang="en-US" sz="2400" smtClean="0"/>
          </a:p>
          <a:p>
            <a:pPr>
              <a:lnSpc>
                <a:spcPts val="2575"/>
              </a:lnSpc>
              <a:buFont typeface="Wingdings" pitchFamily="2" charset="2"/>
              <a:buNone/>
            </a:pPr>
            <a:endParaRPr lang="en-US" sz="2400" smtClean="0"/>
          </a:p>
          <a:p>
            <a:pPr>
              <a:lnSpc>
                <a:spcPts val="2575"/>
              </a:lnSpc>
              <a:buFont typeface="Wingdings" pitchFamily="2" charset="2"/>
              <a:buNone/>
            </a:pPr>
            <a:endParaRPr lang="en-US" sz="2400" smtClean="0"/>
          </a:p>
          <a:p>
            <a:pPr>
              <a:lnSpc>
                <a:spcPts val="2575"/>
              </a:lnSpc>
              <a:buFont typeface="Wingdings" pitchFamily="2" charset="2"/>
              <a:buNone/>
            </a:pPr>
            <a:endParaRPr lang="en-US" sz="2400" smtClean="0"/>
          </a:p>
          <a:p>
            <a:pPr>
              <a:lnSpc>
                <a:spcPts val="2575"/>
              </a:lnSpc>
              <a:buFont typeface="Wingdings" pitchFamily="2" charset="2"/>
              <a:buNone/>
            </a:pPr>
            <a:r>
              <a:rPr lang="en-US" sz="2400" smtClean="0"/>
              <a:t>       </a:t>
            </a:r>
          </a:p>
          <a:p>
            <a:pPr>
              <a:lnSpc>
                <a:spcPts val="2575"/>
              </a:lnSpc>
              <a:buFont typeface="Wingdings" pitchFamily="2" charset="2"/>
              <a:buNone/>
            </a:pPr>
            <a:r>
              <a:rPr lang="en-US" sz="2400" smtClean="0"/>
              <a:t>      b. By preparing  a tables containing areas for each curve</a:t>
            </a:r>
          </a:p>
          <a:p>
            <a:pPr>
              <a:lnSpc>
                <a:spcPts val="2575"/>
              </a:lnSpc>
              <a:buFont typeface="Wingdings" pitchFamily="2" charset="2"/>
              <a:buNone/>
            </a:pPr>
            <a:r>
              <a:rPr lang="en-US" sz="2400" smtClean="0"/>
              <a:t>        </a:t>
            </a:r>
          </a:p>
          <a:p>
            <a:pPr>
              <a:lnSpc>
                <a:spcPts val="2575"/>
              </a:lnSpc>
              <a:buFont typeface="Wingdings" pitchFamily="2" charset="2"/>
              <a:buNone/>
            </a:pPr>
            <a:r>
              <a:rPr lang="en-US" sz="2400" smtClean="0"/>
              <a:t>     However, both of these are not good solutions because:</a:t>
            </a:r>
          </a:p>
          <a:p>
            <a:pPr>
              <a:lnSpc>
                <a:spcPts val="2575"/>
              </a:lnSpc>
              <a:buFont typeface="Wingdings" pitchFamily="2" charset="2"/>
              <a:buNone/>
            </a:pPr>
            <a:r>
              <a:rPr lang="en-US" sz="2400" smtClean="0"/>
              <a:t>   i. Either it requires us to have some knowledge of calculus or</a:t>
            </a:r>
          </a:p>
          <a:p>
            <a:pPr>
              <a:lnSpc>
                <a:spcPts val="2575"/>
              </a:lnSpc>
              <a:buFont typeface="Wingdings" pitchFamily="2" charset="2"/>
              <a:buNone/>
            </a:pPr>
            <a:r>
              <a:rPr lang="en-US" sz="2400" smtClean="0"/>
              <a:t>   ii. Preparing tables for the infinite family of normal curves is impossible </a:t>
            </a:r>
          </a:p>
          <a:p>
            <a:endParaRPr lang="en-US" sz="2400" smtClean="0"/>
          </a:p>
        </p:txBody>
      </p:sp>
      <p:graphicFrame>
        <p:nvGraphicFramePr>
          <p:cNvPr id="6" name="Object 3">
            <a:hlinkClick r:id="" action="ppaction://ole?verb=0"/>
          </p:cNvPr>
          <p:cNvGraphicFramePr>
            <a:graphicFrameLocks/>
          </p:cNvGraphicFramePr>
          <p:nvPr/>
        </p:nvGraphicFramePr>
        <p:xfrm>
          <a:off x="685800" y="2209800"/>
          <a:ext cx="6427788" cy="1676400"/>
        </p:xfrm>
        <a:graphic>
          <a:graphicData uri="http://schemas.openxmlformats.org/presentationml/2006/ole">
            <mc:AlternateContent xmlns:mc="http://schemas.openxmlformats.org/markup-compatibility/2006">
              <mc:Choice xmlns:v="urn:schemas-microsoft-com:vml" Requires="v">
                <p:oleObj spid="_x0000_s2072" name="Equation" r:id="rId4" imgW="2514600" imgH="914400" progId="Equation.3">
                  <p:embed/>
                </p:oleObj>
              </mc:Choice>
              <mc:Fallback>
                <p:oleObj name="Equation" r:id="rId4" imgW="2514600" imgH="91440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2209800"/>
                        <a:ext cx="6427788" cy="1676400"/>
                      </a:xfrm>
                      <a:prstGeom prst="rect">
                        <a:avLst/>
                      </a:prstGeom>
                      <a:solidFill>
                        <a:srgbClr val="FDE3BA"/>
                      </a:soli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1" name="Object 2">
            <a:hlinkClick r:id="" action="ppaction://ole?verb=0"/>
          </p:cNvPr>
          <p:cNvGraphicFramePr>
            <a:graphicFrameLocks/>
          </p:cNvGraphicFramePr>
          <p:nvPr/>
        </p:nvGraphicFramePr>
        <p:xfrm>
          <a:off x="7239000" y="2514600"/>
          <a:ext cx="1752600" cy="1066800"/>
        </p:xfrm>
        <a:graphic>
          <a:graphicData uri="http://schemas.openxmlformats.org/presentationml/2006/ole">
            <mc:AlternateContent xmlns:mc="http://schemas.openxmlformats.org/markup-compatibility/2006">
              <mc:Choice xmlns:v="urn:schemas-microsoft-com:vml" Requires="v">
                <p:oleObj spid="_x0000_s2073" name="Chart" r:id="rId6" imgW="4276673" imgH="3248111" progId="Excel.Sheet.8">
                  <p:embed followColorScheme="full"/>
                </p:oleObj>
              </mc:Choice>
              <mc:Fallback>
                <p:oleObj name="Chart" r:id="rId6" imgW="4276673" imgH="3248111" progId="Excel.Sheet.8">
                  <p:embed followColorScheme="full"/>
                  <p:pic>
                    <p:nvPicPr>
                      <p:cNvPr id="0" name=""/>
                      <p:cNvPicPr>
                        <a:picLocks noChangeArrowheads="1"/>
                      </p:cNvPicPr>
                      <p:nvPr/>
                    </p:nvPicPr>
                    <p:blipFill>
                      <a:blip r:embed="rId7"/>
                      <a:srcRect/>
                      <a:stretch>
                        <a:fillRect/>
                      </a:stretch>
                    </p:blipFill>
                    <p:spPr bwMode="auto">
                      <a:xfrm>
                        <a:off x="7239000" y="2514600"/>
                        <a:ext cx="1752600" cy="1066800"/>
                      </a:xfrm>
                      <a:prstGeom prst="rect">
                        <a:avLst/>
                      </a:prstGeom>
                      <a:solidFill>
                        <a:srgbClr val="FFFFFF"/>
                      </a:solidFill>
                      <a:ln w="127000">
                        <a:solidFill>
                          <a:srgbClr val="FFFF00"/>
                        </a:solidFill>
                        <a:miter lim="800000"/>
                        <a:headEnd/>
                        <a:tailEnd/>
                      </a:ln>
                    </p:spPr>
                  </p:pic>
                </p:oleObj>
              </mc:Fallback>
            </mc:AlternateContent>
          </a:graphicData>
        </a:graphic>
      </p:graphicFrame>
      <p:sp>
        <p:nvSpPr>
          <p:cNvPr id="7" name="Text Box 19"/>
          <p:cNvSpPr txBox="1">
            <a:spLocks noChangeArrowheads="1"/>
          </p:cNvSpPr>
          <p:nvPr/>
        </p:nvSpPr>
        <p:spPr bwMode="auto">
          <a:xfrm>
            <a:off x="7772400" y="3352800"/>
            <a:ext cx="685800" cy="307975"/>
          </a:xfrm>
          <a:prstGeom prst="rect">
            <a:avLst/>
          </a:prstGeom>
          <a:noFill/>
          <a:ln w="9525">
            <a:noFill/>
            <a:miter lim="800000"/>
            <a:headEnd/>
            <a:tailEnd/>
          </a:ln>
        </p:spPr>
        <p:txBody>
          <a:bodyPr anchor="ctr">
            <a:spAutoFit/>
          </a:bodyPr>
          <a:lstStyle/>
          <a:p>
            <a:pPr algn="ctr"/>
            <a:r>
              <a:rPr lang="en-US" sz="1400">
                <a:solidFill>
                  <a:prstClr val="black"/>
                </a:solidFill>
                <a:latin typeface="Arial Narrow" pitchFamily="34" charset="0"/>
              </a:rPr>
              <a:t>a   b </a:t>
            </a:r>
          </a:p>
        </p:txBody>
      </p:sp>
      <p:sp>
        <p:nvSpPr>
          <p:cNvPr id="8" name="Text Box 19"/>
          <p:cNvSpPr txBox="1">
            <a:spLocks noChangeArrowheads="1"/>
          </p:cNvSpPr>
          <p:nvPr/>
        </p:nvSpPr>
        <p:spPr bwMode="auto">
          <a:xfrm>
            <a:off x="1447800" y="3200400"/>
            <a:ext cx="457200" cy="461963"/>
          </a:xfrm>
          <a:prstGeom prst="rect">
            <a:avLst/>
          </a:prstGeom>
          <a:noFill/>
          <a:ln w="9525">
            <a:noFill/>
            <a:miter lim="800000"/>
            <a:headEnd/>
            <a:tailEnd/>
          </a:ln>
        </p:spPr>
        <p:txBody>
          <a:bodyPr anchor="ctr">
            <a:spAutoFit/>
          </a:bodyPr>
          <a:lstStyle/>
          <a:p>
            <a:pPr algn="ctr"/>
            <a:r>
              <a:rPr lang="en-US">
                <a:solidFill>
                  <a:prstClr val="black"/>
                </a:solidFill>
                <a:latin typeface="Arial Narrow" pitchFamily="34" charset="0"/>
              </a:rPr>
              <a:t>f </a:t>
            </a:r>
          </a:p>
        </p:txBody>
      </p:sp>
      <p:sp>
        <p:nvSpPr>
          <p:cNvPr id="11" name="Footer Placeholder 10"/>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227412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Freeform 2"/>
          <p:cNvSpPr>
            <a:spLocks/>
          </p:cNvSpPr>
          <p:nvPr/>
        </p:nvSpPr>
        <p:spPr bwMode="auto">
          <a:xfrm>
            <a:off x="3124200" y="5257800"/>
            <a:ext cx="1981200" cy="838200"/>
          </a:xfrm>
          <a:custGeom>
            <a:avLst/>
            <a:gdLst>
              <a:gd name="T0" fmla="*/ 0 w 4502"/>
              <a:gd name="T1" fmla="*/ 2147483647 h 1559"/>
              <a:gd name="T2" fmla="*/ 2147483647 w 4502"/>
              <a:gd name="T3" fmla="*/ 2147483647 h 1559"/>
              <a:gd name="T4" fmla="*/ 2147483647 w 4502"/>
              <a:gd name="T5" fmla="*/ 2147483647 h 1559"/>
              <a:gd name="T6" fmla="*/ 2147483647 w 4502"/>
              <a:gd name="T7" fmla="*/ 2147483647 h 1559"/>
              <a:gd name="T8" fmla="*/ 2147483647 w 4502"/>
              <a:gd name="T9" fmla="*/ 2147483647 h 1559"/>
              <a:gd name="T10" fmla="*/ 2147483647 w 4502"/>
              <a:gd name="T11" fmla="*/ 2147483647 h 1559"/>
              <a:gd name="T12" fmla="*/ 2147483647 w 4502"/>
              <a:gd name="T13" fmla="*/ 2147483647 h 1559"/>
              <a:gd name="T14" fmla="*/ 2147483647 w 4502"/>
              <a:gd name="T15" fmla="*/ 2147483647 h 1559"/>
              <a:gd name="T16" fmla="*/ 2147483647 w 4502"/>
              <a:gd name="T17" fmla="*/ 2147483647 h 1559"/>
              <a:gd name="T18" fmla="*/ 2147483647 w 4502"/>
              <a:gd name="T19" fmla="*/ 2147483647 h 1559"/>
              <a:gd name="T20" fmla="*/ 2147483647 w 4502"/>
              <a:gd name="T21" fmla="*/ 2147483647 h 1559"/>
              <a:gd name="T22" fmla="*/ 2147483647 w 4502"/>
              <a:gd name="T23" fmla="*/ 2147483647 h 1559"/>
              <a:gd name="T24" fmla="*/ 2147483647 w 4502"/>
              <a:gd name="T25" fmla="*/ 2147483647 h 1559"/>
              <a:gd name="T26" fmla="*/ 2147483647 w 4502"/>
              <a:gd name="T27" fmla="*/ 2147483647 h 1559"/>
              <a:gd name="T28" fmla="*/ 2147483647 w 4502"/>
              <a:gd name="T29" fmla="*/ 2147483647 h 1559"/>
              <a:gd name="T30" fmla="*/ 2147483647 w 4502"/>
              <a:gd name="T31" fmla="*/ 2147483647 h 1559"/>
              <a:gd name="T32" fmla="*/ 2147483647 w 4502"/>
              <a:gd name="T33" fmla="*/ 2147483647 h 1559"/>
              <a:gd name="T34" fmla="*/ 2147483647 w 4502"/>
              <a:gd name="T35" fmla="*/ 2147483647 h 1559"/>
              <a:gd name="T36" fmla="*/ 2147483647 w 4502"/>
              <a:gd name="T37" fmla="*/ 2147483647 h 1559"/>
              <a:gd name="T38" fmla="*/ 2147483647 w 4502"/>
              <a:gd name="T39" fmla="*/ 2147483647 h 1559"/>
              <a:gd name="T40" fmla="*/ 2147483647 w 4502"/>
              <a:gd name="T41" fmla="*/ 2147483647 h 1559"/>
              <a:gd name="T42" fmla="*/ 2147483647 w 4502"/>
              <a:gd name="T43" fmla="*/ 2147483647 h 1559"/>
              <a:gd name="T44" fmla="*/ 2147483647 w 4502"/>
              <a:gd name="T45" fmla="*/ 2147483647 h 1559"/>
              <a:gd name="T46" fmla="*/ 2147483647 w 4502"/>
              <a:gd name="T47" fmla="*/ 2147483647 h 1559"/>
              <a:gd name="T48" fmla="*/ 2147483647 w 4502"/>
              <a:gd name="T49" fmla="*/ 2147483647 h 1559"/>
              <a:gd name="T50" fmla="*/ 2147483647 w 4502"/>
              <a:gd name="T51" fmla="*/ 2147483647 h 1559"/>
              <a:gd name="T52" fmla="*/ 2147483647 w 4502"/>
              <a:gd name="T53" fmla="*/ 2147483647 h 1559"/>
              <a:gd name="T54" fmla="*/ 2147483647 w 4502"/>
              <a:gd name="T55" fmla="*/ 2147483647 h 1559"/>
              <a:gd name="T56" fmla="*/ 2147483647 w 4502"/>
              <a:gd name="T57" fmla="*/ 2147483647 h 1559"/>
              <a:gd name="T58" fmla="*/ 2147483647 w 4502"/>
              <a:gd name="T59" fmla="*/ 2147483647 h 1559"/>
              <a:gd name="T60" fmla="*/ 2147483647 w 4502"/>
              <a:gd name="T61" fmla="*/ 2147483647 h 1559"/>
              <a:gd name="T62" fmla="*/ 2147483647 w 4502"/>
              <a:gd name="T63" fmla="*/ 2147483647 h 1559"/>
              <a:gd name="T64" fmla="*/ 2147483647 w 4502"/>
              <a:gd name="T65" fmla="*/ 2147483647 h 1559"/>
              <a:gd name="T66" fmla="*/ 0 w 4502"/>
              <a:gd name="T67" fmla="*/ 2147483647 h 155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502"/>
              <a:gd name="T103" fmla="*/ 0 h 1559"/>
              <a:gd name="T104" fmla="*/ 4502 w 4502"/>
              <a:gd name="T105" fmla="*/ 1559 h 155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502" h="1559">
                <a:moveTo>
                  <a:pt x="0" y="1559"/>
                </a:moveTo>
                <a:lnTo>
                  <a:pt x="93" y="1548"/>
                </a:lnTo>
                <a:lnTo>
                  <a:pt x="175" y="1542"/>
                </a:lnTo>
                <a:cubicBezTo>
                  <a:pt x="249" y="1535"/>
                  <a:pt x="432" y="1526"/>
                  <a:pt x="536" y="1508"/>
                </a:cubicBezTo>
                <a:cubicBezTo>
                  <a:pt x="640" y="1490"/>
                  <a:pt x="706" y="1469"/>
                  <a:pt x="798" y="1435"/>
                </a:cubicBezTo>
                <a:cubicBezTo>
                  <a:pt x="890" y="1401"/>
                  <a:pt x="1012" y="1342"/>
                  <a:pt x="1089" y="1301"/>
                </a:cubicBezTo>
                <a:cubicBezTo>
                  <a:pt x="1166" y="1260"/>
                  <a:pt x="1212" y="1224"/>
                  <a:pt x="1261" y="1186"/>
                </a:cubicBezTo>
                <a:cubicBezTo>
                  <a:pt x="1310" y="1148"/>
                  <a:pt x="1351" y="1106"/>
                  <a:pt x="1383" y="1073"/>
                </a:cubicBezTo>
                <a:cubicBezTo>
                  <a:pt x="1415" y="1040"/>
                  <a:pt x="1424" y="1028"/>
                  <a:pt x="1456" y="986"/>
                </a:cubicBezTo>
                <a:lnTo>
                  <a:pt x="1575" y="818"/>
                </a:lnTo>
                <a:lnTo>
                  <a:pt x="1648" y="694"/>
                </a:lnTo>
                <a:lnTo>
                  <a:pt x="1718" y="559"/>
                </a:lnTo>
                <a:lnTo>
                  <a:pt x="1788" y="425"/>
                </a:lnTo>
                <a:lnTo>
                  <a:pt x="1875" y="273"/>
                </a:lnTo>
                <a:cubicBezTo>
                  <a:pt x="1909" y="222"/>
                  <a:pt x="1951" y="158"/>
                  <a:pt x="1993" y="117"/>
                </a:cubicBezTo>
                <a:cubicBezTo>
                  <a:pt x="2035" y="76"/>
                  <a:pt x="2083" y="46"/>
                  <a:pt x="2125" y="27"/>
                </a:cubicBezTo>
                <a:cubicBezTo>
                  <a:pt x="2167" y="8"/>
                  <a:pt x="2204" y="5"/>
                  <a:pt x="2245" y="3"/>
                </a:cubicBezTo>
                <a:cubicBezTo>
                  <a:pt x="2286" y="1"/>
                  <a:pt x="2326" y="0"/>
                  <a:pt x="2371" y="15"/>
                </a:cubicBezTo>
                <a:cubicBezTo>
                  <a:pt x="2416" y="30"/>
                  <a:pt x="2470" y="49"/>
                  <a:pt x="2515" y="93"/>
                </a:cubicBezTo>
                <a:cubicBezTo>
                  <a:pt x="2560" y="137"/>
                  <a:pt x="2599" y="204"/>
                  <a:pt x="2644" y="279"/>
                </a:cubicBezTo>
                <a:cubicBezTo>
                  <a:pt x="2689" y="354"/>
                  <a:pt x="2749" y="475"/>
                  <a:pt x="2784" y="543"/>
                </a:cubicBezTo>
                <a:cubicBezTo>
                  <a:pt x="2819" y="611"/>
                  <a:pt x="2822" y="630"/>
                  <a:pt x="2854" y="689"/>
                </a:cubicBezTo>
                <a:cubicBezTo>
                  <a:pt x="2886" y="748"/>
                  <a:pt x="2938" y="838"/>
                  <a:pt x="2976" y="896"/>
                </a:cubicBezTo>
                <a:lnTo>
                  <a:pt x="3081" y="1037"/>
                </a:lnTo>
                <a:cubicBezTo>
                  <a:pt x="3111" y="1074"/>
                  <a:pt x="3130" y="1092"/>
                  <a:pt x="3157" y="1118"/>
                </a:cubicBezTo>
                <a:cubicBezTo>
                  <a:pt x="3184" y="1144"/>
                  <a:pt x="3204" y="1164"/>
                  <a:pt x="3244" y="1194"/>
                </a:cubicBezTo>
                <a:cubicBezTo>
                  <a:pt x="3284" y="1224"/>
                  <a:pt x="3349" y="1272"/>
                  <a:pt x="3398" y="1301"/>
                </a:cubicBezTo>
                <a:lnTo>
                  <a:pt x="3535" y="1368"/>
                </a:lnTo>
                <a:lnTo>
                  <a:pt x="3675" y="1424"/>
                </a:lnTo>
                <a:lnTo>
                  <a:pt x="3815" y="1464"/>
                </a:lnTo>
                <a:cubicBezTo>
                  <a:pt x="3878" y="1480"/>
                  <a:pt x="3970" y="1508"/>
                  <a:pt x="4051" y="1521"/>
                </a:cubicBezTo>
                <a:cubicBezTo>
                  <a:pt x="4132" y="1534"/>
                  <a:pt x="4229" y="1537"/>
                  <a:pt x="4304" y="1542"/>
                </a:cubicBezTo>
                <a:lnTo>
                  <a:pt x="4502" y="1553"/>
                </a:lnTo>
                <a:lnTo>
                  <a:pt x="0" y="1559"/>
                </a:lnTo>
                <a:close/>
              </a:path>
            </a:pathLst>
          </a:custGeom>
          <a:blipFill dpi="0" rotWithShape="1">
            <a:blip r:embed="rId4"/>
            <a:srcRect/>
            <a:tile tx="0" ty="0" sx="100000" sy="100000" flip="none" algn="tl"/>
          </a:blipFill>
          <a:ln w="22225">
            <a:solidFill>
              <a:schemeClr val="tx1"/>
            </a:solidFill>
            <a:round/>
            <a:headEnd/>
            <a:tailEnd/>
          </a:ln>
        </p:spPr>
        <p:txBody>
          <a:bodyPr wrap="none"/>
          <a:lstStyle/>
          <a:p>
            <a:endParaRPr lang="en-US">
              <a:solidFill>
                <a:prstClr val="black"/>
              </a:solidFill>
            </a:endParaRPr>
          </a:p>
        </p:txBody>
      </p:sp>
      <p:grpSp>
        <p:nvGrpSpPr>
          <p:cNvPr id="2" name="Group 3"/>
          <p:cNvGrpSpPr>
            <a:grpSpLocks/>
          </p:cNvGrpSpPr>
          <p:nvPr/>
        </p:nvGrpSpPr>
        <p:grpSpPr bwMode="auto">
          <a:xfrm>
            <a:off x="2514600" y="5638800"/>
            <a:ext cx="3124200" cy="784225"/>
            <a:chOff x="65" y="2197"/>
            <a:chExt cx="5201" cy="1041"/>
          </a:xfrm>
        </p:grpSpPr>
        <p:sp>
          <p:nvSpPr>
            <p:cNvPr id="8202" name="Line 4"/>
            <p:cNvSpPr>
              <a:spLocks noChangeShapeType="1"/>
            </p:cNvSpPr>
            <p:nvPr/>
          </p:nvSpPr>
          <p:spPr bwMode="auto">
            <a:xfrm>
              <a:off x="319" y="2804"/>
              <a:ext cx="4947" cy="61"/>
            </a:xfrm>
            <a:prstGeom prst="line">
              <a:avLst/>
            </a:prstGeom>
            <a:noFill/>
            <a:ln w="9525">
              <a:solidFill>
                <a:schemeClr val="tx1"/>
              </a:solidFill>
              <a:round/>
              <a:headEnd type="triangle" w="med" len="med"/>
              <a:tailEnd type="triangle" w="med" len="med"/>
            </a:ln>
          </p:spPr>
          <p:txBody>
            <a:bodyPr wrap="none"/>
            <a:lstStyle/>
            <a:p>
              <a:endParaRPr lang="en-US">
                <a:solidFill>
                  <a:prstClr val="black"/>
                </a:solidFill>
              </a:endParaRPr>
            </a:p>
          </p:txBody>
        </p:sp>
        <p:sp>
          <p:nvSpPr>
            <p:cNvPr id="8203" name="Rectangle 5"/>
            <p:cNvSpPr>
              <a:spLocks noChangeArrowheads="1"/>
            </p:cNvSpPr>
            <p:nvPr/>
          </p:nvSpPr>
          <p:spPr bwMode="auto">
            <a:xfrm>
              <a:off x="65" y="3007"/>
              <a:ext cx="275" cy="231"/>
            </a:xfrm>
            <a:prstGeom prst="rect">
              <a:avLst/>
            </a:prstGeom>
            <a:noFill/>
            <a:ln w="9525">
              <a:noFill/>
              <a:miter lim="800000"/>
              <a:headEnd/>
              <a:tailEnd/>
            </a:ln>
          </p:spPr>
          <p:txBody>
            <a:bodyPr wrap="none">
              <a:spAutoFit/>
            </a:bodyPr>
            <a:lstStyle/>
            <a:p>
              <a:pPr>
                <a:spcBef>
                  <a:spcPct val="0"/>
                </a:spcBef>
              </a:pPr>
              <a:r>
                <a:rPr lang="en-US">
                  <a:solidFill>
                    <a:prstClr val="black"/>
                  </a:solidFill>
                  <a:sym typeface="Symbol" pitchFamily="18" charset="2"/>
                </a:rPr>
                <a:t>3</a:t>
              </a:r>
              <a:endParaRPr lang="en-US">
                <a:solidFill>
                  <a:prstClr val="black"/>
                </a:solidFill>
              </a:endParaRPr>
            </a:p>
          </p:txBody>
        </p:sp>
        <p:sp>
          <p:nvSpPr>
            <p:cNvPr id="8204" name="Rectangle 6"/>
            <p:cNvSpPr>
              <a:spLocks noChangeArrowheads="1"/>
            </p:cNvSpPr>
            <p:nvPr/>
          </p:nvSpPr>
          <p:spPr bwMode="auto">
            <a:xfrm>
              <a:off x="3110" y="3007"/>
              <a:ext cx="196" cy="231"/>
            </a:xfrm>
            <a:prstGeom prst="rect">
              <a:avLst/>
            </a:prstGeom>
            <a:noFill/>
            <a:ln w="9525">
              <a:noFill/>
              <a:miter lim="800000"/>
              <a:headEnd/>
              <a:tailEnd/>
            </a:ln>
          </p:spPr>
          <p:txBody>
            <a:bodyPr wrap="none">
              <a:spAutoFit/>
            </a:bodyPr>
            <a:lstStyle/>
            <a:p>
              <a:pPr>
                <a:spcBef>
                  <a:spcPct val="0"/>
                </a:spcBef>
              </a:pPr>
              <a:r>
                <a:rPr lang="en-US">
                  <a:solidFill>
                    <a:prstClr val="black"/>
                  </a:solidFill>
                </a:rPr>
                <a:t>1</a:t>
              </a:r>
            </a:p>
          </p:txBody>
        </p:sp>
        <p:sp>
          <p:nvSpPr>
            <p:cNvPr id="8205" name="Line 7"/>
            <p:cNvSpPr>
              <a:spLocks noChangeShapeType="1"/>
            </p:cNvSpPr>
            <p:nvPr/>
          </p:nvSpPr>
          <p:spPr bwMode="auto">
            <a:xfrm>
              <a:off x="1876" y="2886"/>
              <a:ext cx="0" cy="144"/>
            </a:xfrm>
            <a:prstGeom prst="line">
              <a:avLst/>
            </a:prstGeom>
            <a:noFill/>
            <a:ln w="9525">
              <a:solidFill>
                <a:schemeClr val="tx1"/>
              </a:solidFill>
              <a:round/>
              <a:headEnd/>
              <a:tailEnd/>
            </a:ln>
          </p:spPr>
          <p:txBody>
            <a:bodyPr wrap="none"/>
            <a:lstStyle/>
            <a:p>
              <a:endParaRPr lang="en-US">
                <a:solidFill>
                  <a:prstClr val="black"/>
                </a:solidFill>
              </a:endParaRPr>
            </a:p>
          </p:txBody>
        </p:sp>
        <p:sp>
          <p:nvSpPr>
            <p:cNvPr id="8206" name="Line 8"/>
            <p:cNvSpPr>
              <a:spLocks noChangeShapeType="1"/>
            </p:cNvSpPr>
            <p:nvPr/>
          </p:nvSpPr>
          <p:spPr bwMode="auto">
            <a:xfrm>
              <a:off x="1168" y="2886"/>
              <a:ext cx="0" cy="144"/>
            </a:xfrm>
            <a:prstGeom prst="line">
              <a:avLst/>
            </a:prstGeom>
            <a:noFill/>
            <a:ln w="9525">
              <a:solidFill>
                <a:schemeClr val="tx1"/>
              </a:solidFill>
              <a:round/>
              <a:headEnd/>
              <a:tailEnd/>
            </a:ln>
          </p:spPr>
          <p:txBody>
            <a:bodyPr wrap="none"/>
            <a:lstStyle/>
            <a:p>
              <a:endParaRPr lang="en-US">
                <a:solidFill>
                  <a:prstClr val="black"/>
                </a:solidFill>
              </a:endParaRPr>
            </a:p>
          </p:txBody>
        </p:sp>
        <p:sp>
          <p:nvSpPr>
            <p:cNvPr id="8207" name="Line 9"/>
            <p:cNvSpPr>
              <a:spLocks noChangeShapeType="1"/>
            </p:cNvSpPr>
            <p:nvPr/>
          </p:nvSpPr>
          <p:spPr bwMode="auto">
            <a:xfrm>
              <a:off x="3293" y="2886"/>
              <a:ext cx="0" cy="144"/>
            </a:xfrm>
            <a:prstGeom prst="line">
              <a:avLst/>
            </a:prstGeom>
            <a:noFill/>
            <a:ln w="9525">
              <a:solidFill>
                <a:schemeClr val="tx1"/>
              </a:solidFill>
              <a:round/>
              <a:headEnd/>
              <a:tailEnd/>
            </a:ln>
          </p:spPr>
          <p:txBody>
            <a:bodyPr wrap="none"/>
            <a:lstStyle/>
            <a:p>
              <a:endParaRPr lang="en-US">
                <a:solidFill>
                  <a:prstClr val="black"/>
                </a:solidFill>
              </a:endParaRPr>
            </a:p>
          </p:txBody>
        </p:sp>
        <p:sp>
          <p:nvSpPr>
            <p:cNvPr id="8208" name="Line 10"/>
            <p:cNvSpPr>
              <a:spLocks noChangeShapeType="1"/>
            </p:cNvSpPr>
            <p:nvPr/>
          </p:nvSpPr>
          <p:spPr bwMode="auto">
            <a:xfrm>
              <a:off x="4001" y="2886"/>
              <a:ext cx="0" cy="144"/>
            </a:xfrm>
            <a:prstGeom prst="line">
              <a:avLst/>
            </a:prstGeom>
            <a:noFill/>
            <a:ln w="9525">
              <a:solidFill>
                <a:schemeClr val="tx1"/>
              </a:solidFill>
              <a:round/>
              <a:headEnd/>
              <a:tailEnd/>
            </a:ln>
          </p:spPr>
          <p:txBody>
            <a:bodyPr wrap="none"/>
            <a:lstStyle/>
            <a:p>
              <a:endParaRPr lang="en-US">
                <a:solidFill>
                  <a:prstClr val="black"/>
                </a:solidFill>
              </a:endParaRPr>
            </a:p>
          </p:txBody>
        </p:sp>
        <p:sp>
          <p:nvSpPr>
            <p:cNvPr id="8209" name="Line 11"/>
            <p:cNvSpPr>
              <a:spLocks noChangeShapeType="1"/>
            </p:cNvSpPr>
            <p:nvPr/>
          </p:nvSpPr>
          <p:spPr bwMode="auto">
            <a:xfrm>
              <a:off x="460" y="2906"/>
              <a:ext cx="0" cy="96"/>
            </a:xfrm>
            <a:prstGeom prst="line">
              <a:avLst/>
            </a:prstGeom>
            <a:noFill/>
            <a:ln w="9525">
              <a:solidFill>
                <a:schemeClr val="tx1"/>
              </a:solidFill>
              <a:round/>
              <a:headEnd/>
              <a:tailEnd/>
            </a:ln>
          </p:spPr>
          <p:txBody>
            <a:bodyPr wrap="none"/>
            <a:lstStyle/>
            <a:p>
              <a:endParaRPr lang="en-US">
                <a:solidFill>
                  <a:prstClr val="black"/>
                </a:solidFill>
              </a:endParaRPr>
            </a:p>
          </p:txBody>
        </p:sp>
        <p:sp>
          <p:nvSpPr>
            <p:cNvPr id="8210" name="Line 12"/>
            <p:cNvSpPr>
              <a:spLocks noChangeShapeType="1"/>
            </p:cNvSpPr>
            <p:nvPr/>
          </p:nvSpPr>
          <p:spPr bwMode="auto">
            <a:xfrm>
              <a:off x="2585" y="2886"/>
              <a:ext cx="0" cy="144"/>
            </a:xfrm>
            <a:prstGeom prst="line">
              <a:avLst/>
            </a:prstGeom>
            <a:noFill/>
            <a:ln w="9525">
              <a:solidFill>
                <a:schemeClr val="tx1"/>
              </a:solidFill>
              <a:round/>
              <a:headEnd/>
              <a:tailEnd/>
            </a:ln>
          </p:spPr>
          <p:txBody>
            <a:bodyPr wrap="none"/>
            <a:lstStyle/>
            <a:p>
              <a:endParaRPr lang="en-US">
                <a:solidFill>
                  <a:prstClr val="black"/>
                </a:solidFill>
              </a:endParaRPr>
            </a:p>
          </p:txBody>
        </p:sp>
        <p:sp>
          <p:nvSpPr>
            <p:cNvPr id="8211" name="Line 13"/>
            <p:cNvSpPr>
              <a:spLocks noChangeShapeType="1"/>
            </p:cNvSpPr>
            <p:nvPr/>
          </p:nvSpPr>
          <p:spPr bwMode="auto">
            <a:xfrm>
              <a:off x="4710" y="2906"/>
              <a:ext cx="0" cy="96"/>
            </a:xfrm>
            <a:prstGeom prst="line">
              <a:avLst/>
            </a:prstGeom>
            <a:noFill/>
            <a:ln w="9525">
              <a:solidFill>
                <a:schemeClr val="tx1"/>
              </a:solidFill>
              <a:round/>
              <a:headEnd/>
              <a:tailEnd/>
            </a:ln>
          </p:spPr>
          <p:txBody>
            <a:bodyPr wrap="none"/>
            <a:lstStyle/>
            <a:p>
              <a:endParaRPr lang="en-US">
                <a:solidFill>
                  <a:prstClr val="black"/>
                </a:solidFill>
              </a:endParaRPr>
            </a:p>
          </p:txBody>
        </p:sp>
        <p:sp>
          <p:nvSpPr>
            <p:cNvPr id="8212" name="Rectangle 14"/>
            <p:cNvSpPr>
              <a:spLocks noChangeArrowheads="1"/>
            </p:cNvSpPr>
            <p:nvPr/>
          </p:nvSpPr>
          <p:spPr bwMode="auto">
            <a:xfrm>
              <a:off x="699" y="3007"/>
              <a:ext cx="275" cy="231"/>
            </a:xfrm>
            <a:prstGeom prst="rect">
              <a:avLst/>
            </a:prstGeom>
            <a:noFill/>
            <a:ln w="9525">
              <a:noFill/>
              <a:miter lim="800000"/>
              <a:headEnd/>
              <a:tailEnd/>
            </a:ln>
          </p:spPr>
          <p:txBody>
            <a:bodyPr wrap="none">
              <a:spAutoFit/>
            </a:bodyPr>
            <a:lstStyle/>
            <a:p>
              <a:pPr>
                <a:spcBef>
                  <a:spcPct val="0"/>
                </a:spcBef>
              </a:pPr>
              <a:r>
                <a:rPr lang="en-US">
                  <a:solidFill>
                    <a:prstClr val="black"/>
                  </a:solidFill>
                  <a:sym typeface="Symbol" pitchFamily="18" charset="2"/>
                </a:rPr>
                <a:t>2</a:t>
              </a:r>
              <a:endParaRPr lang="en-US">
                <a:solidFill>
                  <a:prstClr val="black"/>
                </a:solidFill>
              </a:endParaRPr>
            </a:p>
          </p:txBody>
        </p:sp>
        <p:sp>
          <p:nvSpPr>
            <p:cNvPr id="8213" name="Rectangle 15"/>
            <p:cNvSpPr>
              <a:spLocks noChangeArrowheads="1"/>
            </p:cNvSpPr>
            <p:nvPr/>
          </p:nvSpPr>
          <p:spPr bwMode="auto">
            <a:xfrm>
              <a:off x="1460" y="3007"/>
              <a:ext cx="275" cy="231"/>
            </a:xfrm>
            <a:prstGeom prst="rect">
              <a:avLst/>
            </a:prstGeom>
            <a:noFill/>
            <a:ln w="9525">
              <a:noFill/>
              <a:miter lim="800000"/>
              <a:headEnd/>
              <a:tailEnd/>
            </a:ln>
          </p:spPr>
          <p:txBody>
            <a:bodyPr wrap="none">
              <a:spAutoFit/>
            </a:bodyPr>
            <a:lstStyle/>
            <a:p>
              <a:pPr>
                <a:spcBef>
                  <a:spcPct val="0"/>
                </a:spcBef>
              </a:pPr>
              <a:r>
                <a:rPr lang="en-US">
                  <a:solidFill>
                    <a:prstClr val="black"/>
                  </a:solidFill>
                  <a:sym typeface="Symbol" pitchFamily="18" charset="2"/>
                </a:rPr>
                <a:t></a:t>
              </a:r>
              <a:r>
                <a:rPr lang="en-US">
                  <a:solidFill>
                    <a:prstClr val="black"/>
                  </a:solidFill>
                </a:rPr>
                <a:t>1</a:t>
              </a:r>
            </a:p>
          </p:txBody>
        </p:sp>
        <p:sp>
          <p:nvSpPr>
            <p:cNvPr id="8214" name="Rectangle 16"/>
            <p:cNvSpPr>
              <a:spLocks noChangeArrowheads="1"/>
            </p:cNvSpPr>
            <p:nvPr/>
          </p:nvSpPr>
          <p:spPr bwMode="auto">
            <a:xfrm>
              <a:off x="2348" y="3007"/>
              <a:ext cx="196" cy="231"/>
            </a:xfrm>
            <a:prstGeom prst="rect">
              <a:avLst/>
            </a:prstGeom>
            <a:noFill/>
            <a:ln w="9525">
              <a:noFill/>
              <a:miter lim="800000"/>
              <a:headEnd/>
              <a:tailEnd/>
            </a:ln>
          </p:spPr>
          <p:txBody>
            <a:bodyPr wrap="none">
              <a:spAutoFit/>
            </a:bodyPr>
            <a:lstStyle/>
            <a:p>
              <a:pPr>
                <a:spcBef>
                  <a:spcPct val="0"/>
                </a:spcBef>
              </a:pPr>
              <a:r>
                <a:rPr lang="en-US">
                  <a:solidFill>
                    <a:prstClr val="black"/>
                  </a:solidFill>
                </a:rPr>
                <a:t>0</a:t>
              </a:r>
            </a:p>
          </p:txBody>
        </p:sp>
        <p:sp>
          <p:nvSpPr>
            <p:cNvPr id="8215" name="Rectangle 17"/>
            <p:cNvSpPr>
              <a:spLocks noChangeArrowheads="1"/>
            </p:cNvSpPr>
            <p:nvPr/>
          </p:nvSpPr>
          <p:spPr bwMode="auto">
            <a:xfrm>
              <a:off x="3871" y="3007"/>
              <a:ext cx="196" cy="231"/>
            </a:xfrm>
            <a:prstGeom prst="rect">
              <a:avLst/>
            </a:prstGeom>
            <a:noFill/>
            <a:ln w="9525">
              <a:noFill/>
              <a:miter lim="800000"/>
              <a:headEnd/>
              <a:tailEnd/>
            </a:ln>
          </p:spPr>
          <p:txBody>
            <a:bodyPr wrap="none">
              <a:spAutoFit/>
            </a:bodyPr>
            <a:lstStyle/>
            <a:p>
              <a:pPr>
                <a:spcBef>
                  <a:spcPct val="0"/>
                </a:spcBef>
              </a:pPr>
              <a:r>
                <a:rPr lang="en-US">
                  <a:solidFill>
                    <a:prstClr val="black"/>
                  </a:solidFill>
                  <a:sym typeface="Symbol" pitchFamily="18" charset="2"/>
                </a:rPr>
                <a:t>2</a:t>
              </a:r>
              <a:endParaRPr lang="en-US">
                <a:solidFill>
                  <a:prstClr val="black"/>
                </a:solidFill>
              </a:endParaRPr>
            </a:p>
          </p:txBody>
        </p:sp>
        <p:sp>
          <p:nvSpPr>
            <p:cNvPr id="8216" name="Rectangle 18"/>
            <p:cNvSpPr>
              <a:spLocks noChangeArrowheads="1"/>
            </p:cNvSpPr>
            <p:nvPr/>
          </p:nvSpPr>
          <p:spPr bwMode="auto">
            <a:xfrm>
              <a:off x="4505" y="3007"/>
              <a:ext cx="196" cy="231"/>
            </a:xfrm>
            <a:prstGeom prst="rect">
              <a:avLst/>
            </a:prstGeom>
            <a:noFill/>
            <a:ln w="9525">
              <a:noFill/>
              <a:miter lim="800000"/>
              <a:headEnd/>
              <a:tailEnd/>
            </a:ln>
          </p:spPr>
          <p:txBody>
            <a:bodyPr wrap="none">
              <a:spAutoFit/>
            </a:bodyPr>
            <a:lstStyle/>
            <a:p>
              <a:pPr>
                <a:spcBef>
                  <a:spcPct val="0"/>
                </a:spcBef>
              </a:pPr>
              <a:r>
                <a:rPr lang="en-US">
                  <a:solidFill>
                    <a:prstClr val="black"/>
                  </a:solidFill>
                  <a:sym typeface="Symbol" pitchFamily="18" charset="2"/>
                </a:rPr>
                <a:t>3</a:t>
              </a:r>
              <a:endParaRPr lang="en-US">
                <a:solidFill>
                  <a:prstClr val="black"/>
                </a:solidFill>
              </a:endParaRPr>
            </a:p>
          </p:txBody>
        </p:sp>
        <p:sp>
          <p:nvSpPr>
            <p:cNvPr id="8217" name="Rectangle 19"/>
            <p:cNvSpPr>
              <a:spLocks noChangeArrowheads="1"/>
            </p:cNvSpPr>
            <p:nvPr/>
          </p:nvSpPr>
          <p:spPr bwMode="auto">
            <a:xfrm>
              <a:off x="2160" y="2197"/>
              <a:ext cx="169" cy="288"/>
            </a:xfrm>
            <a:prstGeom prst="rect">
              <a:avLst/>
            </a:prstGeom>
            <a:noFill/>
            <a:ln w="9525">
              <a:noFill/>
              <a:miter lim="800000"/>
              <a:headEnd/>
              <a:tailEnd/>
            </a:ln>
          </p:spPr>
          <p:txBody>
            <a:bodyPr wrap="none">
              <a:spAutoFit/>
            </a:bodyPr>
            <a:lstStyle/>
            <a:p>
              <a:pPr>
                <a:spcBef>
                  <a:spcPct val="0"/>
                </a:spcBef>
              </a:pPr>
              <a:r>
                <a:rPr lang="en-US" b="1">
                  <a:solidFill>
                    <a:prstClr val="black"/>
                  </a:solidFill>
                </a:rPr>
                <a:t> </a:t>
              </a:r>
            </a:p>
          </p:txBody>
        </p:sp>
        <p:sp>
          <p:nvSpPr>
            <p:cNvPr id="8218" name="Text Box 20"/>
            <p:cNvSpPr txBox="1">
              <a:spLocks noChangeArrowheads="1"/>
            </p:cNvSpPr>
            <p:nvPr/>
          </p:nvSpPr>
          <p:spPr bwMode="auto">
            <a:xfrm>
              <a:off x="4978" y="2763"/>
              <a:ext cx="288" cy="288"/>
            </a:xfrm>
            <a:prstGeom prst="rect">
              <a:avLst/>
            </a:prstGeom>
            <a:noFill/>
            <a:ln w="9525">
              <a:noFill/>
              <a:miter lim="800000"/>
              <a:headEnd/>
              <a:tailEnd/>
            </a:ln>
          </p:spPr>
          <p:txBody>
            <a:bodyPr>
              <a:spAutoFit/>
            </a:bodyPr>
            <a:lstStyle/>
            <a:p>
              <a:r>
                <a:rPr lang="en-US" i="1">
                  <a:solidFill>
                    <a:prstClr val="black"/>
                  </a:solidFill>
                </a:rPr>
                <a:t>z</a:t>
              </a:r>
            </a:p>
          </p:txBody>
        </p:sp>
      </p:grpSp>
      <p:sp>
        <p:nvSpPr>
          <p:cNvPr id="8197" name="Rectangle 21"/>
          <p:cNvSpPr>
            <a:spLocks noGrp="1" noChangeArrowheads="1"/>
          </p:cNvSpPr>
          <p:nvPr>
            <p:ph type="title"/>
          </p:nvPr>
        </p:nvSpPr>
        <p:spPr>
          <a:xfrm>
            <a:off x="0" y="152400"/>
            <a:ext cx="9145588" cy="762000"/>
          </a:xfrm>
          <a:blipFill dpi="0" rotWithShape="1">
            <a:blip r:embed="rId5"/>
            <a:srcRect/>
            <a:tile tx="0" ty="0" sx="100000" sy="100000" flip="none" algn="tl"/>
          </a:blipFill>
        </p:spPr>
        <p:txBody>
          <a:bodyPr/>
          <a:lstStyle/>
          <a:p>
            <a:pPr eaLnBrk="1" hangingPunct="1"/>
            <a:r>
              <a:rPr lang="en-US" altLang="en-US" sz="4000" smtClean="0"/>
              <a:t>The Standard Normal Distribution</a:t>
            </a:r>
          </a:p>
        </p:txBody>
      </p:sp>
      <p:sp>
        <p:nvSpPr>
          <p:cNvPr id="8198" name="Text Box 22"/>
          <p:cNvSpPr txBox="1">
            <a:spLocks noChangeArrowheads="1"/>
          </p:cNvSpPr>
          <p:nvPr/>
        </p:nvSpPr>
        <p:spPr bwMode="auto">
          <a:xfrm>
            <a:off x="304800" y="1143000"/>
            <a:ext cx="8686800" cy="4216400"/>
          </a:xfrm>
          <a:prstGeom prst="rect">
            <a:avLst/>
          </a:prstGeom>
          <a:noFill/>
          <a:ln w="9525">
            <a:noFill/>
            <a:miter lim="800000"/>
            <a:headEnd/>
            <a:tailEnd/>
          </a:ln>
        </p:spPr>
        <p:txBody>
          <a:bodyPr>
            <a:spAutoFit/>
          </a:bodyPr>
          <a:lstStyle/>
          <a:p>
            <a:pPr>
              <a:spcBef>
                <a:spcPct val="0"/>
              </a:spcBef>
            </a:pPr>
            <a:r>
              <a:rPr lang="en-US" sz="2800" b="1">
                <a:solidFill>
                  <a:srgbClr val="7030A0"/>
                </a:solidFill>
              </a:rPr>
              <a:t>Standardization solves the above two problems</a:t>
            </a:r>
          </a:p>
          <a:p>
            <a:pPr>
              <a:spcBef>
                <a:spcPct val="0"/>
              </a:spcBef>
            </a:pPr>
            <a:endParaRPr lang="en-US">
              <a:solidFill>
                <a:prstClr val="black"/>
              </a:solidFill>
            </a:endParaRPr>
          </a:p>
          <a:p>
            <a:pPr>
              <a:spcBef>
                <a:spcPct val="0"/>
              </a:spcBef>
            </a:pPr>
            <a:r>
              <a:rPr lang="en-US">
                <a:solidFill>
                  <a:prstClr val="black"/>
                </a:solidFill>
              </a:rPr>
              <a:t>Each data value  of normally distributed random variable x can be transformed into a </a:t>
            </a:r>
            <a:r>
              <a:rPr lang="en-US" i="1">
                <a:solidFill>
                  <a:prstClr val="black"/>
                </a:solidFill>
              </a:rPr>
              <a:t>z</a:t>
            </a:r>
            <a:r>
              <a:rPr lang="en-US">
                <a:solidFill>
                  <a:prstClr val="black"/>
                </a:solidFill>
                <a:latin typeface="Times New Roman" pitchFamily="18" charset="0"/>
              </a:rPr>
              <a:t>-</a:t>
            </a:r>
            <a:r>
              <a:rPr lang="en-US">
                <a:solidFill>
                  <a:prstClr val="black"/>
                </a:solidFill>
              </a:rPr>
              <a:t>score by using the formula: </a:t>
            </a:r>
          </a:p>
          <a:p>
            <a:pPr>
              <a:spcBef>
                <a:spcPct val="0"/>
              </a:spcBef>
            </a:pPr>
            <a:endParaRPr lang="en-US">
              <a:solidFill>
                <a:prstClr val="black"/>
              </a:solidFill>
            </a:endParaRPr>
          </a:p>
          <a:p>
            <a:pPr>
              <a:spcBef>
                <a:spcPct val="0"/>
              </a:spcBef>
            </a:pPr>
            <a:endParaRPr lang="en-US">
              <a:solidFill>
                <a:prstClr val="black"/>
              </a:solidFill>
            </a:endParaRPr>
          </a:p>
          <a:p>
            <a:pPr>
              <a:spcBef>
                <a:spcPct val="0"/>
              </a:spcBef>
            </a:pPr>
            <a:endParaRPr lang="en-US">
              <a:solidFill>
                <a:prstClr val="black"/>
              </a:solidFill>
            </a:endParaRPr>
          </a:p>
          <a:p>
            <a:pPr>
              <a:spcBef>
                <a:spcPct val="0"/>
              </a:spcBef>
            </a:pPr>
            <a:endParaRPr lang="en-US">
              <a:solidFill>
                <a:prstClr val="black"/>
              </a:solidFill>
            </a:endParaRPr>
          </a:p>
          <a:p>
            <a:pPr>
              <a:spcBef>
                <a:spcPct val="0"/>
              </a:spcBef>
            </a:pPr>
            <a:endParaRPr lang="en-US">
              <a:solidFill>
                <a:prstClr val="black"/>
              </a:solidFill>
            </a:endParaRPr>
          </a:p>
          <a:p>
            <a:pPr>
              <a:spcBef>
                <a:spcPct val="0"/>
              </a:spcBef>
            </a:pPr>
            <a:r>
              <a:rPr lang="en-US">
                <a:solidFill>
                  <a:prstClr val="black"/>
                </a:solidFill>
              </a:rPr>
              <a:t>The resulting distribution will be the standard normal with a mean of 0 and a standard deviation of 1.</a:t>
            </a:r>
          </a:p>
        </p:txBody>
      </p:sp>
      <p:sp>
        <p:nvSpPr>
          <p:cNvPr id="680984" name="Text Box 24"/>
          <p:cNvSpPr txBox="1">
            <a:spLocks noChangeArrowheads="1"/>
          </p:cNvSpPr>
          <p:nvPr/>
        </p:nvSpPr>
        <p:spPr bwMode="auto">
          <a:xfrm>
            <a:off x="5638800" y="5334000"/>
            <a:ext cx="3048000" cy="701675"/>
          </a:xfrm>
          <a:prstGeom prst="rect">
            <a:avLst/>
          </a:prstGeom>
          <a:noFill/>
          <a:ln w="9525">
            <a:noFill/>
            <a:miter lim="800000"/>
            <a:headEnd/>
            <a:tailEnd/>
          </a:ln>
        </p:spPr>
        <p:txBody>
          <a:bodyPr>
            <a:spAutoFit/>
          </a:bodyPr>
          <a:lstStyle/>
          <a:p>
            <a:r>
              <a:rPr lang="en-US" sz="2000">
                <a:solidFill>
                  <a:srgbClr val="800080"/>
                </a:solidFill>
              </a:rPr>
              <a:t>The horizontal scale corresponds to </a:t>
            </a:r>
            <a:r>
              <a:rPr lang="en-US" sz="2000" i="1">
                <a:solidFill>
                  <a:srgbClr val="800080"/>
                </a:solidFill>
              </a:rPr>
              <a:t>z</a:t>
            </a:r>
            <a:r>
              <a:rPr lang="en-US" sz="2000">
                <a:solidFill>
                  <a:srgbClr val="800080"/>
                </a:solidFill>
                <a:latin typeface="Times New Roman" pitchFamily="18" charset="0"/>
              </a:rPr>
              <a:t>-</a:t>
            </a:r>
            <a:r>
              <a:rPr lang="en-US" sz="2000">
                <a:solidFill>
                  <a:srgbClr val="800080"/>
                </a:solidFill>
              </a:rPr>
              <a:t>scores.</a:t>
            </a:r>
          </a:p>
        </p:txBody>
      </p:sp>
      <p:graphicFrame>
        <p:nvGraphicFramePr>
          <p:cNvPr id="680985" name="Object 25"/>
          <p:cNvGraphicFramePr>
            <a:graphicFrameLocks noChangeAspect="1"/>
          </p:cNvGraphicFramePr>
          <p:nvPr/>
        </p:nvGraphicFramePr>
        <p:xfrm>
          <a:off x="1524000" y="2819400"/>
          <a:ext cx="3897313" cy="615950"/>
        </p:xfrm>
        <a:graphic>
          <a:graphicData uri="http://schemas.openxmlformats.org/presentationml/2006/ole">
            <mc:AlternateContent xmlns:mc="http://schemas.openxmlformats.org/markup-compatibility/2006">
              <mc:Choice xmlns:v="urn:schemas-microsoft-com:vml" Requires="v">
                <p:oleObj spid="_x0000_s3085" name="Equation" r:id="rId6" imgW="2247840" imgH="355320" progId="">
                  <p:embed/>
                </p:oleObj>
              </mc:Choice>
              <mc:Fallback>
                <p:oleObj name="Equation" r:id="rId6" imgW="2247840" imgH="35532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0" y="2819400"/>
                        <a:ext cx="3897313" cy="615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 name="Text Box 14"/>
          <p:cNvSpPr txBox="1">
            <a:spLocks noChangeArrowheads="1"/>
          </p:cNvSpPr>
          <p:nvPr/>
        </p:nvSpPr>
        <p:spPr bwMode="auto">
          <a:xfrm>
            <a:off x="228600" y="3581400"/>
            <a:ext cx="8763000" cy="757238"/>
          </a:xfrm>
          <a:prstGeom prst="rect">
            <a:avLst/>
          </a:prstGeom>
          <a:solidFill>
            <a:srgbClr val="FF9999"/>
          </a:solidFill>
          <a:ln w="25400">
            <a:noFill/>
            <a:miter lim="800000"/>
            <a:headEnd/>
            <a:tailEnd/>
          </a:ln>
        </p:spPr>
        <p:txBody>
          <a:bodyPr>
            <a:spAutoFit/>
          </a:bodyPr>
          <a:lstStyle/>
          <a:p>
            <a:pPr>
              <a:lnSpc>
                <a:spcPct val="90000"/>
              </a:lnSpc>
              <a:spcBef>
                <a:spcPct val="20000"/>
              </a:spcBef>
            </a:pPr>
            <a:r>
              <a:rPr lang="en-US">
                <a:solidFill>
                  <a:prstClr val="black"/>
                </a:solidFill>
              </a:rPr>
              <a:t>z-score</a:t>
            </a:r>
            <a:r>
              <a:rPr lang="en-US" b="1">
                <a:solidFill>
                  <a:prstClr val="black"/>
                </a:solidFill>
              </a:rPr>
              <a:t> </a:t>
            </a:r>
            <a:r>
              <a:rPr lang="en-US">
                <a:solidFill>
                  <a:prstClr val="black"/>
                </a:solidFill>
                <a:sym typeface="Symbol" pitchFamily="18" charset="2"/>
              </a:rPr>
              <a:t>= no. of </a:t>
            </a:r>
            <a:r>
              <a:rPr lang="el-GR">
                <a:solidFill>
                  <a:prstClr val="black"/>
                </a:solidFill>
                <a:sym typeface="Symbol" pitchFamily="18" charset="2"/>
              </a:rPr>
              <a:t>σ</a:t>
            </a:r>
            <a:r>
              <a:rPr lang="en-US">
                <a:solidFill>
                  <a:prstClr val="black"/>
                </a:solidFill>
                <a:sym typeface="Symbol" pitchFamily="18" charset="2"/>
              </a:rPr>
              <a:t>-units above (positive </a:t>
            </a:r>
            <a:r>
              <a:rPr lang="en-US" i="1">
                <a:solidFill>
                  <a:prstClr val="black"/>
                </a:solidFill>
                <a:sym typeface="Symbol" pitchFamily="18" charset="2"/>
              </a:rPr>
              <a:t>z</a:t>
            </a:r>
            <a:r>
              <a:rPr lang="en-US">
                <a:solidFill>
                  <a:prstClr val="black"/>
                </a:solidFill>
                <a:sym typeface="Symbol" pitchFamily="18" charset="2"/>
              </a:rPr>
              <a:t>) or below (negative </a:t>
            </a:r>
            <a:r>
              <a:rPr lang="en-US" i="1">
                <a:solidFill>
                  <a:prstClr val="black"/>
                </a:solidFill>
                <a:sym typeface="Symbol" pitchFamily="18" charset="2"/>
              </a:rPr>
              <a:t>z</a:t>
            </a:r>
            <a:r>
              <a:rPr lang="en-US">
                <a:solidFill>
                  <a:prstClr val="black"/>
                </a:solidFill>
                <a:sym typeface="Symbol" pitchFamily="18" charset="2"/>
              </a:rPr>
              <a:t>) a distribution mean </a:t>
            </a:r>
            <a:r>
              <a:rPr lang="el-GR">
                <a:solidFill>
                  <a:prstClr val="black"/>
                </a:solidFill>
                <a:sym typeface="Symbol" pitchFamily="18" charset="2"/>
              </a:rPr>
              <a:t>μ</a:t>
            </a:r>
            <a:r>
              <a:rPr lang="en-US">
                <a:solidFill>
                  <a:prstClr val="black"/>
                </a:solidFill>
                <a:sym typeface="Symbol" pitchFamily="18" charset="2"/>
              </a:rPr>
              <a:t> </a:t>
            </a:r>
            <a:endParaRPr lang="en-US">
              <a:solidFill>
                <a:prstClr val="black"/>
              </a:solidFill>
            </a:endParaRPr>
          </a:p>
        </p:txBody>
      </p:sp>
      <p:sp>
        <p:nvSpPr>
          <p:cNvPr id="30" name="Footer Placeholder 29"/>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3786156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680984"/>
                                        </p:tgtEl>
                                        <p:attrNameLst>
                                          <p:attrName>style.visibility</p:attrName>
                                        </p:attrNameLst>
                                      </p:cBhvr>
                                      <p:to>
                                        <p:strVal val="visible"/>
                                      </p:to>
                                    </p:set>
                                  </p:childTnLst>
                                </p:cTn>
                              </p:par>
                            </p:childTnLst>
                          </p:cTn>
                        </p:par>
                        <p:par>
                          <p:cTn id="7" fill="hold">
                            <p:stCondLst>
                              <p:cond delay="1000"/>
                            </p:stCondLst>
                            <p:childTnLst>
                              <p:par>
                                <p:cTn id="8" presetID="22" presetClass="entr" presetSubtype="8" fill="hold" nodeType="afterEffect">
                                  <p:stCondLst>
                                    <p:cond delay="0"/>
                                  </p:stCondLst>
                                  <p:childTnLst>
                                    <p:set>
                                      <p:cBhvr>
                                        <p:cTn id="9" dur="1" fill="hold">
                                          <p:stCondLst>
                                            <p:cond delay="0"/>
                                          </p:stCondLst>
                                        </p:cTn>
                                        <p:tgtEl>
                                          <p:spTgt spid="680985"/>
                                        </p:tgtEl>
                                        <p:attrNameLst>
                                          <p:attrName>style.visibility</p:attrName>
                                        </p:attrNameLst>
                                      </p:cBhvr>
                                      <p:to>
                                        <p:strVal val="visible"/>
                                      </p:to>
                                    </p:set>
                                    <p:animEffect transition="in" filter="wipe(left)">
                                      <p:cBhvr>
                                        <p:cTn id="10" dur="1000"/>
                                        <p:tgtEl>
                                          <p:spTgt spid="68098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ppt_x"/>
                                          </p:val>
                                        </p:tav>
                                        <p:tav tm="100000">
                                          <p:val>
                                            <p:strVal val="#ppt_x"/>
                                          </p:val>
                                        </p:tav>
                                      </p:tavLst>
                                    </p:anim>
                                    <p:anim calcmode="lin" valueType="num">
                                      <p:cBhvr additive="base">
                                        <p:cTn id="1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0984" grpId="0"/>
      <p:bldP spid="27"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0" y="152400"/>
            <a:ext cx="9145588" cy="762000"/>
          </a:xfrm>
          <a:blipFill dpi="0" rotWithShape="1">
            <a:blip r:embed="rId3"/>
            <a:srcRect/>
            <a:tile tx="0" ty="0" sx="100000" sy="100000" flip="none" algn="tl"/>
          </a:blipFill>
        </p:spPr>
        <p:txBody>
          <a:bodyPr/>
          <a:lstStyle/>
          <a:p>
            <a:pPr eaLnBrk="1" hangingPunct="1"/>
            <a:r>
              <a:rPr lang="en-US" altLang="en-US" sz="4000" smtClean="0"/>
              <a:t>The Standard Normal Distribution</a:t>
            </a:r>
          </a:p>
        </p:txBody>
      </p:sp>
      <p:sp>
        <p:nvSpPr>
          <p:cNvPr id="683012" name="Rectangle 4"/>
          <p:cNvSpPr>
            <a:spLocks noChangeArrowheads="1"/>
          </p:cNvSpPr>
          <p:nvPr/>
        </p:nvSpPr>
        <p:spPr bwMode="auto">
          <a:xfrm>
            <a:off x="304800" y="4724400"/>
            <a:ext cx="8534400" cy="1384995"/>
          </a:xfrm>
          <a:prstGeom prst="rect">
            <a:avLst/>
          </a:prstGeom>
          <a:noFill/>
          <a:ln w="9525">
            <a:noFill/>
            <a:miter lim="800000"/>
            <a:headEnd/>
            <a:tailEnd/>
          </a:ln>
        </p:spPr>
        <p:txBody>
          <a:bodyPr wrap="square">
            <a:spAutoFit/>
          </a:bodyPr>
          <a:lstStyle/>
          <a:p>
            <a:pPr algn="just">
              <a:spcBef>
                <a:spcPct val="0"/>
              </a:spcBef>
            </a:pPr>
            <a:r>
              <a:rPr lang="en-US" sz="2800" dirty="0">
                <a:solidFill>
                  <a:prstClr val="black"/>
                </a:solidFill>
              </a:rPr>
              <a:t>After the formula is used to transform an </a:t>
            </a:r>
            <a:r>
              <a:rPr lang="en-US" sz="2800" i="1" dirty="0">
                <a:solidFill>
                  <a:prstClr val="black"/>
                </a:solidFill>
              </a:rPr>
              <a:t>x</a:t>
            </a:r>
            <a:r>
              <a:rPr lang="en-US" sz="2800" dirty="0">
                <a:solidFill>
                  <a:prstClr val="black"/>
                </a:solidFill>
                <a:latin typeface="Times New Roman" pitchFamily="18" charset="0"/>
              </a:rPr>
              <a:t>-</a:t>
            </a:r>
            <a:r>
              <a:rPr lang="en-US" sz="2800" dirty="0">
                <a:solidFill>
                  <a:prstClr val="black"/>
                </a:solidFill>
              </a:rPr>
              <a:t>value into a </a:t>
            </a:r>
            <a:r>
              <a:rPr lang="en-US" sz="2800" i="1" dirty="0">
                <a:solidFill>
                  <a:prstClr val="black"/>
                </a:solidFill>
              </a:rPr>
              <a:t>z</a:t>
            </a:r>
            <a:r>
              <a:rPr lang="en-US" sz="2800" dirty="0">
                <a:solidFill>
                  <a:prstClr val="black"/>
                </a:solidFill>
                <a:latin typeface="Times New Roman" pitchFamily="18" charset="0"/>
              </a:rPr>
              <a:t>-</a:t>
            </a:r>
            <a:r>
              <a:rPr lang="en-US" sz="2800" dirty="0">
                <a:solidFill>
                  <a:prstClr val="black"/>
                </a:solidFill>
              </a:rPr>
              <a:t>score, a Standard Normal Table can be used to find </a:t>
            </a:r>
            <a:r>
              <a:rPr lang="en-US" sz="2800" dirty="0" smtClean="0">
                <a:solidFill>
                  <a:prstClr val="black"/>
                </a:solidFill>
              </a:rPr>
              <a:t>the </a:t>
            </a:r>
            <a:r>
              <a:rPr lang="en-US" sz="2800" dirty="0">
                <a:solidFill>
                  <a:prstClr val="black"/>
                </a:solidFill>
              </a:rPr>
              <a:t>area under the curve.</a:t>
            </a:r>
          </a:p>
        </p:txBody>
      </p:sp>
      <p:sp>
        <p:nvSpPr>
          <p:cNvPr id="683013" name="Text Box 5"/>
          <p:cNvSpPr txBox="1">
            <a:spLocks noChangeArrowheads="1"/>
          </p:cNvSpPr>
          <p:nvPr/>
        </p:nvSpPr>
        <p:spPr bwMode="auto">
          <a:xfrm>
            <a:off x="3962400" y="1524000"/>
            <a:ext cx="5029200" cy="2862263"/>
          </a:xfrm>
          <a:prstGeom prst="rect">
            <a:avLst/>
          </a:prstGeom>
          <a:noFill/>
          <a:ln w="9525">
            <a:noFill/>
            <a:miter lim="800000"/>
            <a:headEnd/>
            <a:tailEnd/>
          </a:ln>
        </p:spPr>
        <p:txBody>
          <a:bodyPr>
            <a:spAutoFit/>
          </a:bodyPr>
          <a:lstStyle/>
          <a:p>
            <a:pPr algn="just">
              <a:buFont typeface="Wingdings" pitchFamily="2" charset="2"/>
              <a:buChar char="ü"/>
            </a:pPr>
            <a:r>
              <a:rPr lang="en-US" sz="2000" b="1">
                <a:solidFill>
                  <a:srgbClr val="2D15DB"/>
                </a:solidFill>
              </a:rPr>
              <a:t>The area that falls in the interval under the unstandardized normal curve (the </a:t>
            </a:r>
            <a:r>
              <a:rPr lang="en-US" sz="2000" b="1" i="1">
                <a:solidFill>
                  <a:srgbClr val="2D15DB"/>
                </a:solidFill>
              </a:rPr>
              <a:t>x</a:t>
            </a:r>
            <a:r>
              <a:rPr lang="en-US" sz="2000" b="1">
                <a:solidFill>
                  <a:srgbClr val="2D15DB"/>
                </a:solidFill>
                <a:latin typeface="Times New Roman" pitchFamily="18" charset="0"/>
              </a:rPr>
              <a:t>-</a:t>
            </a:r>
            <a:r>
              <a:rPr lang="en-US" sz="2000" b="1">
                <a:solidFill>
                  <a:srgbClr val="2D15DB"/>
                </a:solidFill>
              </a:rPr>
              <a:t>values)  is the same as the area under the standard normal curve (within the corresponding  </a:t>
            </a:r>
            <a:r>
              <a:rPr lang="en-US" sz="2000" b="1" i="1">
                <a:solidFill>
                  <a:srgbClr val="2D15DB"/>
                </a:solidFill>
              </a:rPr>
              <a:t>z</a:t>
            </a:r>
            <a:r>
              <a:rPr lang="en-US" sz="2000" b="1">
                <a:solidFill>
                  <a:srgbClr val="2D15DB"/>
                </a:solidFill>
                <a:latin typeface="Times New Roman" pitchFamily="18" charset="0"/>
              </a:rPr>
              <a:t>-</a:t>
            </a:r>
            <a:r>
              <a:rPr lang="en-US" sz="2000" b="1">
                <a:solidFill>
                  <a:srgbClr val="2D15DB"/>
                </a:solidFill>
              </a:rPr>
              <a:t>boundaries)</a:t>
            </a:r>
          </a:p>
          <a:p>
            <a:pPr algn="just"/>
            <a:endParaRPr lang="en-US" sz="2000" b="1">
              <a:solidFill>
                <a:srgbClr val="2D15DB"/>
              </a:solidFill>
            </a:endParaRPr>
          </a:p>
          <a:p>
            <a:pPr algn="just">
              <a:buFont typeface="Wingdings" pitchFamily="2" charset="2"/>
              <a:buChar char="ü"/>
            </a:pPr>
            <a:r>
              <a:rPr lang="en-US" sz="2000" b="1">
                <a:solidFill>
                  <a:srgbClr val="FF0000"/>
                </a:solidFill>
              </a:rPr>
              <a:t>That means standardization preserves area</a:t>
            </a:r>
            <a:r>
              <a:rPr lang="en-US" sz="2000">
                <a:solidFill>
                  <a:srgbClr val="2D15DB"/>
                </a:solidFill>
              </a:rPr>
              <a:t>. </a:t>
            </a:r>
          </a:p>
        </p:txBody>
      </p:sp>
      <p:grpSp>
        <p:nvGrpSpPr>
          <p:cNvPr id="2" name="Group 6"/>
          <p:cNvGrpSpPr>
            <a:grpSpLocks/>
          </p:cNvGrpSpPr>
          <p:nvPr/>
        </p:nvGrpSpPr>
        <p:grpSpPr bwMode="auto">
          <a:xfrm>
            <a:off x="304800" y="1447800"/>
            <a:ext cx="3352800" cy="1676400"/>
            <a:chOff x="391" y="1592"/>
            <a:chExt cx="3817" cy="1576"/>
          </a:xfrm>
        </p:grpSpPr>
        <p:sp>
          <p:nvSpPr>
            <p:cNvPr id="54291" name="Line 7"/>
            <p:cNvSpPr>
              <a:spLocks noChangeShapeType="1"/>
            </p:cNvSpPr>
            <p:nvPr/>
          </p:nvSpPr>
          <p:spPr bwMode="auto">
            <a:xfrm>
              <a:off x="391" y="2941"/>
              <a:ext cx="3456" cy="1"/>
            </a:xfrm>
            <a:prstGeom prst="line">
              <a:avLst/>
            </a:prstGeom>
            <a:noFill/>
            <a:ln w="9525">
              <a:solidFill>
                <a:schemeClr val="tx1"/>
              </a:solidFill>
              <a:round/>
              <a:headEnd type="triangle" w="med" len="med"/>
              <a:tailEnd type="triangle" w="med" len="med"/>
            </a:ln>
          </p:spPr>
          <p:txBody>
            <a:bodyPr wrap="none"/>
            <a:lstStyle/>
            <a:p>
              <a:endParaRPr lang="en-US">
                <a:solidFill>
                  <a:prstClr val="black"/>
                </a:solidFill>
              </a:endParaRPr>
            </a:p>
          </p:txBody>
        </p:sp>
        <p:sp>
          <p:nvSpPr>
            <p:cNvPr id="54292" name="Rectangle 8"/>
            <p:cNvSpPr>
              <a:spLocks noChangeArrowheads="1"/>
            </p:cNvSpPr>
            <p:nvPr/>
          </p:nvSpPr>
          <p:spPr bwMode="auto">
            <a:xfrm>
              <a:off x="480" y="2995"/>
              <a:ext cx="222" cy="173"/>
            </a:xfrm>
            <a:prstGeom prst="rect">
              <a:avLst/>
            </a:prstGeom>
            <a:noFill/>
            <a:ln w="9525">
              <a:noFill/>
              <a:miter lim="800000"/>
              <a:headEnd/>
              <a:tailEnd/>
            </a:ln>
          </p:spPr>
          <p:txBody>
            <a:bodyPr wrap="none">
              <a:spAutoFit/>
            </a:bodyPr>
            <a:lstStyle/>
            <a:p>
              <a:pPr>
                <a:spcBef>
                  <a:spcPct val="0"/>
                </a:spcBef>
              </a:pPr>
              <a:r>
                <a:rPr lang="en-US" sz="1200">
                  <a:solidFill>
                    <a:prstClr val="black"/>
                  </a:solidFill>
                  <a:sym typeface="Symbol" pitchFamily="18" charset="2"/>
                </a:rPr>
                <a:t>3</a:t>
              </a:r>
              <a:endParaRPr lang="en-US" sz="1200">
                <a:solidFill>
                  <a:prstClr val="black"/>
                </a:solidFill>
              </a:endParaRPr>
            </a:p>
          </p:txBody>
        </p:sp>
        <p:sp>
          <p:nvSpPr>
            <p:cNvPr id="54293" name="Rectangle 9"/>
            <p:cNvSpPr>
              <a:spLocks noChangeArrowheads="1"/>
            </p:cNvSpPr>
            <p:nvPr/>
          </p:nvSpPr>
          <p:spPr bwMode="auto">
            <a:xfrm>
              <a:off x="2592" y="2993"/>
              <a:ext cx="169" cy="173"/>
            </a:xfrm>
            <a:prstGeom prst="rect">
              <a:avLst/>
            </a:prstGeom>
            <a:noFill/>
            <a:ln w="9525">
              <a:noFill/>
              <a:miter lim="800000"/>
              <a:headEnd/>
              <a:tailEnd/>
            </a:ln>
          </p:spPr>
          <p:txBody>
            <a:bodyPr wrap="none">
              <a:spAutoFit/>
            </a:bodyPr>
            <a:lstStyle/>
            <a:p>
              <a:pPr>
                <a:spcBef>
                  <a:spcPct val="0"/>
                </a:spcBef>
              </a:pPr>
              <a:r>
                <a:rPr lang="en-US" sz="1200">
                  <a:solidFill>
                    <a:prstClr val="black"/>
                  </a:solidFill>
                </a:rPr>
                <a:t>1</a:t>
              </a:r>
            </a:p>
          </p:txBody>
        </p:sp>
        <p:sp>
          <p:nvSpPr>
            <p:cNvPr id="54294" name="Rectangle 10"/>
            <p:cNvSpPr>
              <a:spLocks noChangeArrowheads="1"/>
            </p:cNvSpPr>
            <p:nvPr/>
          </p:nvSpPr>
          <p:spPr bwMode="auto">
            <a:xfrm>
              <a:off x="998" y="2995"/>
              <a:ext cx="222" cy="173"/>
            </a:xfrm>
            <a:prstGeom prst="rect">
              <a:avLst/>
            </a:prstGeom>
            <a:noFill/>
            <a:ln w="9525">
              <a:noFill/>
              <a:miter lim="800000"/>
              <a:headEnd/>
              <a:tailEnd/>
            </a:ln>
          </p:spPr>
          <p:txBody>
            <a:bodyPr wrap="none">
              <a:spAutoFit/>
            </a:bodyPr>
            <a:lstStyle/>
            <a:p>
              <a:pPr>
                <a:spcBef>
                  <a:spcPct val="0"/>
                </a:spcBef>
              </a:pPr>
              <a:r>
                <a:rPr lang="en-US" sz="1200">
                  <a:solidFill>
                    <a:prstClr val="black"/>
                  </a:solidFill>
                  <a:sym typeface="Symbol" pitchFamily="18" charset="2"/>
                </a:rPr>
                <a:t>2</a:t>
              </a:r>
              <a:endParaRPr lang="en-US" sz="1200">
                <a:solidFill>
                  <a:prstClr val="black"/>
                </a:solidFill>
              </a:endParaRPr>
            </a:p>
          </p:txBody>
        </p:sp>
        <p:sp>
          <p:nvSpPr>
            <p:cNvPr id="54295" name="Rectangle 11"/>
            <p:cNvSpPr>
              <a:spLocks noChangeArrowheads="1"/>
            </p:cNvSpPr>
            <p:nvPr/>
          </p:nvSpPr>
          <p:spPr bwMode="auto">
            <a:xfrm>
              <a:off x="1502" y="2995"/>
              <a:ext cx="222" cy="173"/>
            </a:xfrm>
            <a:prstGeom prst="rect">
              <a:avLst/>
            </a:prstGeom>
            <a:noFill/>
            <a:ln w="9525">
              <a:noFill/>
              <a:miter lim="800000"/>
              <a:headEnd/>
              <a:tailEnd/>
            </a:ln>
          </p:spPr>
          <p:txBody>
            <a:bodyPr wrap="none">
              <a:spAutoFit/>
            </a:bodyPr>
            <a:lstStyle/>
            <a:p>
              <a:pPr>
                <a:spcBef>
                  <a:spcPct val="0"/>
                </a:spcBef>
              </a:pPr>
              <a:r>
                <a:rPr lang="en-US" sz="1200">
                  <a:solidFill>
                    <a:prstClr val="black"/>
                  </a:solidFill>
                  <a:sym typeface="Symbol" pitchFamily="18" charset="2"/>
                </a:rPr>
                <a:t></a:t>
              </a:r>
              <a:r>
                <a:rPr lang="en-US" sz="1200">
                  <a:solidFill>
                    <a:prstClr val="black"/>
                  </a:solidFill>
                </a:rPr>
                <a:t>1</a:t>
              </a:r>
            </a:p>
          </p:txBody>
        </p:sp>
        <p:sp>
          <p:nvSpPr>
            <p:cNvPr id="54296" name="Rectangle 12"/>
            <p:cNvSpPr>
              <a:spLocks noChangeArrowheads="1"/>
            </p:cNvSpPr>
            <p:nvPr/>
          </p:nvSpPr>
          <p:spPr bwMode="auto">
            <a:xfrm>
              <a:off x="2064" y="2993"/>
              <a:ext cx="169" cy="173"/>
            </a:xfrm>
            <a:prstGeom prst="rect">
              <a:avLst/>
            </a:prstGeom>
            <a:noFill/>
            <a:ln w="9525">
              <a:noFill/>
              <a:miter lim="800000"/>
              <a:headEnd/>
              <a:tailEnd/>
            </a:ln>
          </p:spPr>
          <p:txBody>
            <a:bodyPr wrap="none">
              <a:spAutoFit/>
            </a:bodyPr>
            <a:lstStyle/>
            <a:p>
              <a:pPr>
                <a:spcBef>
                  <a:spcPct val="0"/>
                </a:spcBef>
              </a:pPr>
              <a:r>
                <a:rPr lang="en-US" sz="1200">
                  <a:solidFill>
                    <a:prstClr val="black"/>
                  </a:solidFill>
                </a:rPr>
                <a:t>0</a:t>
              </a:r>
            </a:p>
          </p:txBody>
        </p:sp>
        <p:sp>
          <p:nvSpPr>
            <p:cNvPr id="54297" name="Rectangle 13"/>
            <p:cNvSpPr>
              <a:spLocks noChangeArrowheads="1"/>
            </p:cNvSpPr>
            <p:nvPr/>
          </p:nvSpPr>
          <p:spPr bwMode="auto">
            <a:xfrm>
              <a:off x="3100" y="2993"/>
              <a:ext cx="169" cy="173"/>
            </a:xfrm>
            <a:prstGeom prst="rect">
              <a:avLst/>
            </a:prstGeom>
            <a:noFill/>
            <a:ln w="9525">
              <a:noFill/>
              <a:miter lim="800000"/>
              <a:headEnd/>
              <a:tailEnd/>
            </a:ln>
          </p:spPr>
          <p:txBody>
            <a:bodyPr wrap="none">
              <a:spAutoFit/>
            </a:bodyPr>
            <a:lstStyle/>
            <a:p>
              <a:pPr>
                <a:spcBef>
                  <a:spcPct val="0"/>
                </a:spcBef>
              </a:pPr>
              <a:r>
                <a:rPr lang="en-US" sz="1200">
                  <a:solidFill>
                    <a:prstClr val="black"/>
                  </a:solidFill>
                  <a:sym typeface="Symbol" pitchFamily="18" charset="2"/>
                </a:rPr>
                <a:t>2</a:t>
              </a:r>
              <a:endParaRPr lang="en-US" sz="1200">
                <a:solidFill>
                  <a:prstClr val="black"/>
                </a:solidFill>
              </a:endParaRPr>
            </a:p>
          </p:txBody>
        </p:sp>
        <p:sp>
          <p:nvSpPr>
            <p:cNvPr id="54298" name="Rectangle 14"/>
            <p:cNvSpPr>
              <a:spLocks noChangeArrowheads="1"/>
            </p:cNvSpPr>
            <p:nvPr/>
          </p:nvSpPr>
          <p:spPr bwMode="auto">
            <a:xfrm>
              <a:off x="3614" y="2993"/>
              <a:ext cx="169" cy="173"/>
            </a:xfrm>
            <a:prstGeom prst="rect">
              <a:avLst/>
            </a:prstGeom>
            <a:noFill/>
            <a:ln w="9525">
              <a:noFill/>
              <a:miter lim="800000"/>
              <a:headEnd/>
              <a:tailEnd/>
            </a:ln>
          </p:spPr>
          <p:txBody>
            <a:bodyPr wrap="none">
              <a:spAutoFit/>
            </a:bodyPr>
            <a:lstStyle/>
            <a:p>
              <a:pPr>
                <a:spcBef>
                  <a:spcPct val="0"/>
                </a:spcBef>
              </a:pPr>
              <a:r>
                <a:rPr lang="en-US" sz="1200">
                  <a:solidFill>
                    <a:prstClr val="black"/>
                  </a:solidFill>
                  <a:sym typeface="Symbol" pitchFamily="18" charset="2"/>
                </a:rPr>
                <a:t>3</a:t>
              </a:r>
              <a:endParaRPr lang="en-US" sz="1200">
                <a:solidFill>
                  <a:prstClr val="black"/>
                </a:solidFill>
              </a:endParaRPr>
            </a:p>
          </p:txBody>
        </p:sp>
        <p:sp>
          <p:nvSpPr>
            <p:cNvPr id="54299" name="Line 15"/>
            <p:cNvSpPr>
              <a:spLocks noChangeShapeType="1"/>
            </p:cNvSpPr>
            <p:nvPr/>
          </p:nvSpPr>
          <p:spPr bwMode="auto">
            <a:xfrm>
              <a:off x="1630" y="2902"/>
              <a:ext cx="0" cy="115"/>
            </a:xfrm>
            <a:prstGeom prst="line">
              <a:avLst/>
            </a:prstGeom>
            <a:noFill/>
            <a:ln w="9525">
              <a:solidFill>
                <a:schemeClr val="tx1"/>
              </a:solidFill>
              <a:round/>
              <a:headEnd/>
              <a:tailEnd/>
            </a:ln>
          </p:spPr>
          <p:txBody>
            <a:bodyPr wrap="none"/>
            <a:lstStyle/>
            <a:p>
              <a:endParaRPr lang="en-US">
                <a:solidFill>
                  <a:prstClr val="black"/>
                </a:solidFill>
              </a:endParaRPr>
            </a:p>
          </p:txBody>
        </p:sp>
        <p:sp>
          <p:nvSpPr>
            <p:cNvPr id="54300" name="Line 16"/>
            <p:cNvSpPr>
              <a:spLocks noChangeShapeType="1"/>
            </p:cNvSpPr>
            <p:nvPr/>
          </p:nvSpPr>
          <p:spPr bwMode="auto">
            <a:xfrm>
              <a:off x="1115" y="2902"/>
              <a:ext cx="0" cy="115"/>
            </a:xfrm>
            <a:prstGeom prst="line">
              <a:avLst/>
            </a:prstGeom>
            <a:noFill/>
            <a:ln w="9525">
              <a:solidFill>
                <a:schemeClr val="tx1"/>
              </a:solidFill>
              <a:round/>
              <a:headEnd/>
              <a:tailEnd/>
            </a:ln>
          </p:spPr>
          <p:txBody>
            <a:bodyPr wrap="none"/>
            <a:lstStyle/>
            <a:p>
              <a:endParaRPr lang="en-US">
                <a:solidFill>
                  <a:prstClr val="black"/>
                </a:solidFill>
              </a:endParaRPr>
            </a:p>
          </p:txBody>
        </p:sp>
        <p:sp>
          <p:nvSpPr>
            <p:cNvPr id="54301" name="Line 17"/>
            <p:cNvSpPr>
              <a:spLocks noChangeShapeType="1"/>
            </p:cNvSpPr>
            <p:nvPr/>
          </p:nvSpPr>
          <p:spPr bwMode="auto">
            <a:xfrm>
              <a:off x="2661" y="2902"/>
              <a:ext cx="0" cy="115"/>
            </a:xfrm>
            <a:prstGeom prst="line">
              <a:avLst/>
            </a:prstGeom>
            <a:noFill/>
            <a:ln w="9525">
              <a:solidFill>
                <a:schemeClr val="tx1"/>
              </a:solidFill>
              <a:round/>
              <a:headEnd/>
              <a:tailEnd/>
            </a:ln>
          </p:spPr>
          <p:txBody>
            <a:bodyPr wrap="none"/>
            <a:lstStyle/>
            <a:p>
              <a:endParaRPr lang="en-US">
                <a:solidFill>
                  <a:prstClr val="black"/>
                </a:solidFill>
              </a:endParaRPr>
            </a:p>
          </p:txBody>
        </p:sp>
        <p:sp>
          <p:nvSpPr>
            <p:cNvPr id="54302" name="Line 18"/>
            <p:cNvSpPr>
              <a:spLocks noChangeShapeType="1"/>
            </p:cNvSpPr>
            <p:nvPr/>
          </p:nvSpPr>
          <p:spPr bwMode="auto">
            <a:xfrm>
              <a:off x="3176" y="2902"/>
              <a:ext cx="0" cy="115"/>
            </a:xfrm>
            <a:prstGeom prst="line">
              <a:avLst/>
            </a:prstGeom>
            <a:noFill/>
            <a:ln w="9525">
              <a:solidFill>
                <a:schemeClr val="tx1"/>
              </a:solidFill>
              <a:round/>
              <a:headEnd/>
              <a:tailEnd/>
            </a:ln>
          </p:spPr>
          <p:txBody>
            <a:bodyPr wrap="none"/>
            <a:lstStyle/>
            <a:p>
              <a:endParaRPr lang="en-US">
                <a:solidFill>
                  <a:prstClr val="black"/>
                </a:solidFill>
              </a:endParaRPr>
            </a:p>
          </p:txBody>
        </p:sp>
        <p:sp>
          <p:nvSpPr>
            <p:cNvPr id="54303" name="Line 19"/>
            <p:cNvSpPr>
              <a:spLocks noChangeShapeType="1"/>
            </p:cNvSpPr>
            <p:nvPr/>
          </p:nvSpPr>
          <p:spPr bwMode="auto">
            <a:xfrm>
              <a:off x="600" y="2918"/>
              <a:ext cx="0" cy="77"/>
            </a:xfrm>
            <a:prstGeom prst="line">
              <a:avLst/>
            </a:prstGeom>
            <a:noFill/>
            <a:ln w="9525">
              <a:solidFill>
                <a:schemeClr val="tx1"/>
              </a:solidFill>
              <a:round/>
              <a:headEnd/>
              <a:tailEnd/>
            </a:ln>
          </p:spPr>
          <p:txBody>
            <a:bodyPr wrap="none"/>
            <a:lstStyle/>
            <a:p>
              <a:endParaRPr lang="en-US">
                <a:solidFill>
                  <a:prstClr val="black"/>
                </a:solidFill>
              </a:endParaRPr>
            </a:p>
          </p:txBody>
        </p:sp>
        <p:sp>
          <p:nvSpPr>
            <p:cNvPr id="54304" name="Line 20"/>
            <p:cNvSpPr>
              <a:spLocks noChangeShapeType="1"/>
            </p:cNvSpPr>
            <p:nvPr/>
          </p:nvSpPr>
          <p:spPr bwMode="auto">
            <a:xfrm>
              <a:off x="2146" y="2902"/>
              <a:ext cx="0" cy="115"/>
            </a:xfrm>
            <a:prstGeom prst="line">
              <a:avLst/>
            </a:prstGeom>
            <a:noFill/>
            <a:ln w="9525">
              <a:solidFill>
                <a:schemeClr val="tx1"/>
              </a:solidFill>
              <a:round/>
              <a:headEnd/>
              <a:tailEnd/>
            </a:ln>
          </p:spPr>
          <p:txBody>
            <a:bodyPr wrap="none"/>
            <a:lstStyle/>
            <a:p>
              <a:endParaRPr lang="en-US">
                <a:solidFill>
                  <a:prstClr val="black"/>
                </a:solidFill>
              </a:endParaRPr>
            </a:p>
          </p:txBody>
        </p:sp>
        <p:sp>
          <p:nvSpPr>
            <p:cNvPr id="54305" name="Line 21"/>
            <p:cNvSpPr>
              <a:spLocks noChangeShapeType="1"/>
            </p:cNvSpPr>
            <p:nvPr/>
          </p:nvSpPr>
          <p:spPr bwMode="auto">
            <a:xfrm>
              <a:off x="3692" y="2918"/>
              <a:ext cx="0" cy="77"/>
            </a:xfrm>
            <a:prstGeom prst="line">
              <a:avLst/>
            </a:prstGeom>
            <a:noFill/>
            <a:ln w="9525">
              <a:solidFill>
                <a:schemeClr val="tx1"/>
              </a:solidFill>
              <a:round/>
              <a:headEnd/>
              <a:tailEnd/>
            </a:ln>
          </p:spPr>
          <p:txBody>
            <a:bodyPr wrap="none"/>
            <a:lstStyle/>
            <a:p>
              <a:endParaRPr lang="en-US">
                <a:solidFill>
                  <a:prstClr val="black"/>
                </a:solidFill>
              </a:endParaRPr>
            </a:p>
          </p:txBody>
        </p:sp>
        <p:sp>
          <p:nvSpPr>
            <p:cNvPr id="54306" name="Text Box 22"/>
            <p:cNvSpPr txBox="1">
              <a:spLocks noChangeArrowheads="1"/>
            </p:cNvSpPr>
            <p:nvPr/>
          </p:nvSpPr>
          <p:spPr bwMode="auto">
            <a:xfrm>
              <a:off x="3920" y="2848"/>
              <a:ext cx="288" cy="173"/>
            </a:xfrm>
            <a:prstGeom prst="rect">
              <a:avLst/>
            </a:prstGeom>
            <a:noFill/>
            <a:ln w="9525">
              <a:noFill/>
              <a:miter lim="800000"/>
              <a:headEnd/>
              <a:tailEnd/>
            </a:ln>
          </p:spPr>
          <p:txBody>
            <a:bodyPr>
              <a:spAutoFit/>
            </a:bodyPr>
            <a:lstStyle/>
            <a:p>
              <a:r>
                <a:rPr lang="en-US" sz="1200" i="1">
                  <a:solidFill>
                    <a:prstClr val="black"/>
                  </a:solidFill>
                </a:rPr>
                <a:t>z</a:t>
              </a:r>
            </a:p>
          </p:txBody>
        </p:sp>
        <p:sp>
          <p:nvSpPr>
            <p:cNvPr id="54307" name="Freeform 23"/>
            <p:cNvSpPr>
              <a:spLocks/>
            </p:cNvSpPr>
            <p:nvPr/>
          </p:nvSpPr>
          <p:spPr bwMode="auto">
            <a:xfrm>
              <a:off x="478" y="1592"/>
              <a:ext cx="3350" cy="1271"/>
            </a:xfrm>
            <a:custGeom>
              <a:avLst/>
              <a:gdLst>
                <a:gd name="T0" fmla="*/ 0 w 3350"/>
                <a:gd name="T1" fmla="*/ 1271 h 1271"/>
                <a:gd name="T2" fmla="*/ 69 w 3350"/>
                <a:gd name="T3" fmla="*/ 1262 h 1271"/>
                <a:gd name="T4" fmla="*/ 130 w 3350"/>
                <a:gd name="T5" fmla="*/ 1257 h 1271"/>
                <a:gd name="T6" fmla="*/ 399 w 3350"/>
                <a:gd name="T7" fmla="*/ 1229 h 1271"/>
                <a:gd name="T8" fmla="*/ 594 w 3350"/>
                <a:gd name="T9" fmla="*/ 1170 h 1271"/>
                <a:gd name="T10" fmla="*/ 810 w 3350"/>
                <a:gd name="T11" fmla="*/ 1061 h 1271"/>
                <a:gd name="T12" fmla="*/ 938 w 3350"/>
                <a:gd name="T13" fmla="*/ 967 h 1271"/>
                <a:gd name="T14" fmla="*/ 1029 w 3350"/>
                <a:gd name="T15" fmla="*/ 875 h 1271"/>
                <a:gd name="T16" fmla="*/ 1083 w 3350"/>
                <a:gd name="T17" fmla="*/ 804 h 1271"/>
                <a:gd name="T18" fmla="*/ 1172 w 3350"/>
                <a:gd name="T19" fmla="*/ 667 h 1271"/>
                <a:gd name="T20" fmla="*/ 1226 w 3350"/>
                <a:gd name="T21" fmla="*/ 566 h 1271"/>
                <a:gd name="T22" fmla="*/ 1278 w 3350"/>
                <a:gd name="T23" fmla="*/ 456 h 1271"/>
                <a:gd name="T24" fmla="*/ 1330 w 3350"/>
                <a:gd name="T25" fmla="*/ 346 h 1271"/>
                <a:gd name="T26" fmla="*/ 1395 w 3350"/>
                <a:gd name="T27" fmla="*/ 223 h 1271"/>
                <a:gd name="T28" fmla="*/ 1483 w 3350"/>
                <a:gd name="T29" fmla="*/ 95 h 1271"/>
                <a:gd name="T30" fmla="*/ 1581 w 3350"/>
                <a:gd name="T31" fmla="*/ 22 h 1271"/>
                <a:gd name="T32" fmla="*/ 1671 w 3350"/>
                <a:gd name="T33" fmla="*/ 2 h 1271"/>
                <a:gd name="T34" fmla="*/ 1764 w 3350"/>
                <a:gd name="T35" fmla="*/ 12 h 1271"/>
                <a:gd name="T36" fmla="*/ 1871 w 3350"/>
                <a:gd name="T37" fmla="*/ 76 h 1271"/>
                <a:gd name="T38" fmla="*/ 1960 w 3350"/>
                <a:gd name="T39" fmla="*/ 216 h 1271"/>
                <a:gd name="T40" fmla="*/ 2072 w 3350"/>
                <a:gd name="T41" fmla="*/ 443 h 1271"/>
                <a:gd name="T42" fmla="*/ 2124 w 3350"/>
                <a:gd name="T43" fmla="*/ 562 h 1271"/>
                <a:gd name="T44" fmla="*/ 2214 w 3350"/>
                <a:gd name="T45" fmla="*/ 730 h 1271"/>
                <a:gd name="T46" fmla="*/ 2293 w 3350"/>
                <a:gd name="T47" fmla="*/ 845 h 1271"/>
                <a:gd name="T48" fmla="*/ 2349 w 3350"/>
                <a:gd name="T49" fmla="*/ 911 h 1271"/>
                <a:gd name="T50" fmla="*/ 2414 w 3350"/>
                <a:gd name="T51" fmla="*/ 973 h 1271"/>
                <a:gd name="T52" fmla="*/ 2528 w 3350"/>
                <a:gd name="T53" fmla="*/ 1061 h 1271"/>
                <a:gd name="T54" fmla="*/ 2630 w 3350"/>
                <a:gd name="T55" fmla="*/ 1115 h 1271"/>
                <a:gd name="T56" fmla="*/ 2735 w 3350"/>
                <a:gd name="T57" fmla="*/ 1161 h 1271"/>
                <a:gd name="T58" fmla="*/ 2839 w 3350"/>
                <a:gd name="T59" fmla="*/ 1194 h 1271"/>
                <a:gd name="T60" fmla="*/ 3014 w 3350"/>
                <a:gd name="T61" fmla="*/ 1240 h 1271"/>
                <a:gd name="T62" fmla="*/ 3203 w 3350"/>
                <a:gd name="T63" fmla="*/ 1257 h 1271"/>
                <a:gd name="T64" fmla="*/ 3350 w 3350"/>
                <a:gd name="T65" fmla="*/ 1266 h 1271"/>
                <a:gd name="T66" fmla="*/ 0 w 3350"/>
                <a:gd name="T67" fmla="*/ 1271 h 127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350"/>
                <a:gd name="T103" fmla="*/ 0 h 1271"/>
                <a:gd name="T104" fmla="*/ 3350 w 3350"/>
                <a:gd name="T105" fmla="*/ 1271 h 127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350" h="1271">
                  <a:moveTo>
                    <a:pt x="0" y="1271"/>
                  </a:moveTo>
                  <a:lnTo>
                    <a:pt x="69" y="1262"/>
                  </a:lnTo>
                  <a:lnTo>
                    <a:pt x="130" y="1257"/>
                  </a:lnTo>
                  <a:cubicBezTo>
                    <a:pt x="185" y="1251"/>
                    <a:pt x="321" y="1244"/>
                    <a:pt x="399" y="1229"/>
                  </a:cubicBezTo>
                  <a:cubicBezTo>
                    <a:pt x="476" y="1215"/>
                    <a:pt x="525" y="1198"/>
                    <a:pt x="594" y="1170"/>
                  </a:cubicBezTo>
                  <a:cubicBezTo>
                    <a:pt x="662" y="1142"/>
                    <a:pt x="753" y="1094"/>
                    <a:pt x="810" y="1061"/>
                  </a:cubicBezTo>
                  <a:cubicBezTo>
                    <a:pt x="868" y="1027"/>
                    <a:pt x="902" y="998"/>
                    <a:pt x="938" y="967"/>
                  </a:cubicBezTo>
                  <a:cubicBezTo>
                    <a:pt x="975" y="936"/>
                    <a:pt x="1005" y="902"/>
                    <a:pt x="1029" y="875"/>
                  </a:cubicBezTo>
                  <a:cubicBezTo>
                    <a:pt x="1053" y="848"/>
                    <a:pt x="1060" y="838"/>
                    <a:pt x="1083" y="804"/>
                  </a:cubicBezTo>
                  <a:lnTo>
                    <a:pt x="1172" y="667"/>
                  </a:lnTo>
                  <a:lnTo>
                    <a:pt x="1226" y="566"/>
                  </a:lnTo>
                  <a:lnTo>
                    <a:pt x="1278" y="456"/>
                  </a:lnTo>
                  <a:lnTo>
                    <a:pt x="1330" y="346"/>
                  </a:lnTo>
                  <a:lnTo>
                    <a:pt x="1395" y="223"/>
                  </a:lnTo>
                  <a:cubicBezTo>
                    <a:pt x="1421" y="181"/>
                    <a:pt x="1452" y="129"/>
                    <a:pt x="1483" y="95"/>
                  </a:cubicBezTo>
                  <a:cubicBezTo>
                    <a:pt x="1514" y="62"/>
                    <a:pt x="1550" y="38"/>
                    <a:pt x="1581" y="22"/>
                  </a:cubicBezTo>
                  <a:cubicBezTo>
                    <a:pt x="1612" y="7"/>
                    <a:pt x="1640" y="4"/>
                    <a:pt x="1671" y="2"/>
                  </a:cubicBezTo>
                  <a:cubicBezTo>
                    <a:pt x="1701" y="1"/>
                    <a:pt x="1731" y="0"/>
                    <a:pt x="1764" y="12"/>
                  </a:cubicBezTo>
                  <a:cubicBezTo>
                    <a:pt x="1798" y="24"/>
                    <a:pt x="1838" y="42"/>
                    <a:pt x="1871" y="76"/>
                  </a:cubicBezTo>
                  <a:cubicBezTo>
                    <a:pt x="1904" y="110"/>
                    <a:pt x="1926" y="155"/>
                    <a:pt x="1960" y="216"/>
                  </a:cubicBezTo>
                  <a:cubicBezTo>
                    <a:pt x="1994" y="277"/>
                    <a:pt x="2045" y="385"/>
                    <a:pt x="2072" y="443"/>
                  </a:cubicBezTo>
                  <a:cubicBezTo>
                    <a:pt x="2099" y="501"/>
                    <a:pt x="2100" y="514"/>
                    <a:pt x="2124" y="562"/>
                  </a:cubicBezTo>
                  <a:cubicBezTo>
                    <a:pt x="2148" y="610"/>
                    <a:pt x="2186" y="683"/>
                    <a:pt x="2214" y="730"/>
                  </a:cubicBezTo>
                  <a:lnTo>
                    <a:pt x="2293" y="845"/>
                  </a:lnTo>
                  <a:cubicBezTo>
                    <a:pt x="2315" y="876"/>
                    <a:pt x="2329" y="890"/>
                    <a:pt x="2349" y="911"/>
                  </a:cubicBezTo>
                  <a:cubicBezTo>
                    <a:pt x="2369" y="933"/>
                    <a:pt x="2384" y="949"/>
                    <a:pt x="2414" y="973"/>
                  </a:cubicBezTo>
                  <a:cubicBezTo>
                    <a:pt x="2444" y="998"/>
                    <a:pt x="2492" y="1037"/>
                    <a:pt x="2528" y="1061"/>
                  </a:cubicBezTo>
                  <a:lnTo>
                    <a:pt x="2630" y="1115"/>
                  </a:lnTo>
                  <a:lnTo>
                    <a:pt x="2735" y="1161"/>
                  </a:lnTo>
                  <a:lnTo>
                    <a:pt x="2839" y="1194"/>
                  </a:lnTo>
                  <a:cubicBezTo>
                    <a:pt x="2886" y="1207"/>
                    <a:pt x="2954" y="1229"/>
                    <a:pt x="3014" y="1240"/>
                  </a:cubicBezTo>
                  <a:cubicBezTo>
                    <a:pt x="3075" y="1251"/>
                    <a:pt x="3147" y="1253"/>
                    <a:pt x="3203" y="1257"/>
                  </a:cubicBezTo>
                  <a:lnTo>
                    <a:pt x="3350" y="1266"/>
                  </a:lnTo>
                  <a:lnTo>
                    <a:pt x="0" y="1271"/>
                  </a:lnTo>
                  <a:close/>
                </a:path>
              </a:pathLst>
            </a:custGeom>
            <a:blipFill dpi="0" rotWithShape="1">
              <a:blip r:embed="rId4"/>
              <a:srcRect/>
              <a:tile tx="0" ty="0" sx="100000" sy="100000" flip="none" algn="tl"/>
            </a:blipFill>
            <a:ln w="22225">
              <a:solidFill>
                <a:schemeClr val="tx1"/>
              </a:solidFill>
              <a:round/>
              <a:headEnd/>
              <a:tailEnd/>
            </a:ln>
          </p:spPr>
          <p:txBody>
            <a:bodyPr wrap="none"/>
            <a:lstStyle/>
            <a:p>
              <a:endParaRPr lang="en-US">
                <a:solidFill>
                  <a:prstClr val="black"/>
                </a:solidFill>
              </a:endParaRPr>
            </a:p>
          </p:txBody>
        </p:sp>
      </p:grpSp>
      <p:grpSp>
        <p:nvGrpSpPr>
          <p:cNvPr id="3" name="Group 9"/>
          <p:cNvGrpSpPr>
            <a:grpSpLocks/>
          </p:cNvGrpSpPr>
          <p:nvPr/>
        </p:nvGrpSpPr>
        <p:grpSpPr bwMode="auto">
          <a:xfrm>
            <a:off x="228600" y="3048000"/>
            <a:ext cx="3429000" cy="588963"/>
            <a:chOff x="659" y="3180"/>
            <a:chExt cx="2690" cy="371"/>
          </a:xfrm>
        </p:grpSpPr>
        <p:grpSp>
          <p:nvGrpSpPr>
            <p:cNvPr id="4" name="Group 10"/>
            <p:cNvGrpSpPr>
              <a:grpSpLocks/>
            </p:cNvGrpSpPr>
            <p:nvPr/>
          </p:nvGrpSpPr>
          <p:grpSpPr bwMode="auto">
            <a:xfrm>
              <a:off x="659" y="3180"/>
              <a:ext cx="2690" cy="370"/>
              <a:chOff x="659" y="3180"/>
              <a:chExt cx="2690" cy="370"/>
            </a:xfrm>
          </p:grpSpPr>
          <p:sp>
            <p:nvSpPr>
              <p:cNvPr id="54284" name="Text Box 11"/>
              <p:cNvSpPr txBox="1">
                <a:spLocks noChangeArrowheads="1"/>
              </p:cNvSpPr>
              <p:nvPr/>
            </p:nvSpPr>
            <p:spPr bwMode="auto">
              <a:xfrm>
                <a:off x="1592" y="3337"/>
                <a:ext cx="409" cy="213"/>
              </a:xfrm>
              <a:prstGeom prst="rect">
                <a:avLst/>
              </a:prstGeom>
              <a:noFill/>
              <a:ln w="9525">
                <a:noFill/>
                <a:miter lim="800000"/>
                <a:headEnd/>
                <a:tailEnd/>
              </a:ln>
            </p:spPr>
            <p:txBody>
              <a:bodyPr wrap="none">
                <a:spAutoFit/>
              </a:bodyPr>
              <a:lstStyle/>
              <a:p>
                <a:pPr eaLnBrk="0" hangingPunct="0">
                  <a:spcBef>
                    <a:spcPct val="0"/>
                  </a:spcBef>
                </a:pPr>
                <a:r>
                  <a:rPr lang="en-US" altLang="en-US" sz="1600">
                    <a:solidFill>
                      <a:prstClr val="black"/>
                    </a:solidFill>
                  </a:rPr>
                  <a:t>      </a:t>
                </a:r>
                <a:r>
                  <a:rPr lang="el-GR" altLang="en-US" sz="1600">
                    <a:solidFill>
                      <a:prstClr val="black"/>
                    </a:solidFill>
                    <a:latin typeface="Arial" pitchFamily="34" charset="0"/>
                    <a:cs typeface="Arial" pitchFamily="34" charset="0"/>
                  </a:rPr>
                  <a:t>μ</a:t>
                </a:r>
                <a:endParaRPr lang="en-US" altLang="en-US" sz="1600">
                  <a:solidFill>
                    <a:prstClr val="black"/>
                  </a:solidFill>
                </a:endParaRPr>
              </a:p>
            </p:txBody>
          </p:sp>
          <p:grpSp>
            <p:nvGrpSpPr>
              <p:cNvPr id="5" name="Group 12"/>
              <p:cNvGrpSpPr>
                <a:grpSpLocks/>
              </p:cNvGrpSpPr>
              <p:nvPr/>
            </p:nvGrpSpPr>
            <p:grpSpPr bwMode="auto">
              <a:xfrm>
                <a:off x="659" y="3180"/>
                <a:ext cx="2690" cy="213"/>
                <a:chOff x="659" y="3180"/>
                <a:chExt cx="2690" cy="213"/>
              </a:xfrm>
            </p:grpSpPr>
            <p:grpSp>
              <p:nvGrpSpPr>
                <p:cNvPr id="6" name="Group 13"/>
                <p:cNvGrpSpPr>
                  <a:grpSpLocks/>
                </p:cNvGrpSpPr>
                <p:nvPr/>
              </p:nvGrpSpPr>
              <p:grpSpPr bwMode="auto">
                <a:xfrm>
                  <a:off x="659" y="3247"/>
                  <a:ext cx="2496" cy="90"/>
                  <a:chOff x="659" y="3247"/>
                  <a:chExt cx="2496" cy="90"/>
                </a:xfrm>
              </p:grpSpPr>
              <p:sp>
                <p:nvSpPr>
                  <p:cNvPr id="54289" name="Freeform 14"/>
                  <p:cNvSpPr>
                    <a:spLocks/>
                  </p:cNvSpPr>
                  <p:nvPr/>
                </p:nvSpPr>
                <p:spPr bwMode="auto">
                  <a:xfrm>
                    <a:off x="659" y="3292"/>
                    <a:ext cx="2496" cy="1"/>
                  </a:xfrm>
                  <a:custGeom>
                    <a:avLst/>
                    <a:gdLst>
                      <a:gd name="T0" fmla="*/ 0 w 3152"/>
                      <a:gd name="T1" fmla="*/ 0 h 1"/>
                      <a:gd name="T2" fmla="*/ 11 w 3152"/>
                      <a:gd name="T3" fmla="*/ 0 h 1"/>
                      <a:gd name="T4" fmla="*/ 0 60000 65536"/>
                      <a:gd name="T5" fmla="*/ 0 60000 65536"/>
                      <a:gd name="T6" fmla="*/ 0 w 3152"/>
                      <a:gd name="T7" fmla="*/ 0 h 1"/>
                      <a:gd name="T8" fmla="*/ 3152 w 3152"/>
                      <a:gd name="T9" fmla="*/ 1 h 1"/>
                    </a:gdLst>
                    <a:ahLst/>
                    <a:cxnLst>
                      <a:cxn ang="T4">
                        <a:pos x="T0" y="T1"/>
                      </a:cxn>
                      <a:cxn ang="T5">
                        <a:pos x="T2" y="T3"/>
                      </a:cxn>
                    </a:cxnLst>
                    <a:rect l="T6" t="T7" r="T8" b="T9"/>
                    <a:pathLst>
                      <a:path w="3152" h="1">
                        <a:moveTo>
                          <a:pt x="0" y="0"/>
                        </a:moveTo>
                        <a:lnTo>
                          <a:pt x="3152" y="0"/>
                        </a:lnTo>
                      </a:path>
                    </a:pathLst>
                  </a:custGeom>
                  <a:noFill/>
                  <a:ln w="28575">
                    <a:solidFill>
                      <a:schemeClr val="tx1"/>
                    </a:solidFill>
                    <a:round/>
                    <a:headEnd type="arrow" w="med" len="med"/>
                    <a:tailEnd type="arrow" w="med" len="med"/>
                  </a:ln>
                </p:spPr>
                <p:txBody>
                  <a:bodyPr wrap="none" anchor="ctr"/>
                  <a:lstStyle/>
                  <a:p>
                    <a:endParaRPr lang="en-US">
                      <a:solidFill>
                        <a:prstClr val="black"/>
                      </a:solidFill>
                    </a:endParaRPr>
                  </a:p>
                </p:txBody>
              </p:sp>
              <p:sp>
                <p:nvSpPr>
                  <p:cNvPr id="54290" name="Line 16"/>
                  <p:cNvSpPr>
                    <a:spLocks noChangeShapeType="1"/>
                  </p:cNvSpPr>
                  <p:nvPr/>
                </p:nvSpPr>
                <p:spPr bwMode="auto">
                  <a:xfrm>
                    <a:off x="1907" y="3247"/>
                    <a:ext cx="0" cy="90"/>
                  </a:xfrm>
                  <a:prstGeom prst="line">
                    <a:avLst/>
                  </a:prstGeom>
                  <a:noFill/>
                  <a:ln w="9525">
                    <a:solidFill>
                      <a:schemeClr val="tx1"/>
                    </a:solidFill>
                    <a:round/>
                    <a:headEnd/>
                    <a:tailEnd/>
                  </a:ln>
                </p:spPr>
                <p:txBody>
                  <a:bodyPr wrap="none" anchor="ctr"/>
                  <a:lstStyle/>
                  <a:p>
                    <a:endParaRPr lang="en-US">
                      <a:solidFill>
                        <a:prstClr val="black"/>
                      </a:solidFill>
                    </a:endParaRPr>
                  </a:p>
                </p:txBody>
              </p:sp>
            </p:grpSp>
            <p:sp>
              <p:nvSpPr>
                <p:cNvPr id="54288" name="Rectangle 17"/>
                <p:cNvSpPr>
                  <a:spLocks noChangeArrowheads="1"/>
                </p:cNvSpPr>
                <p:nvPr/>
              </p:nvSpPr>
              <p:spPr bwMode="auto">
                <a:xfrm>
                  <a:off x="3142" y="3180"/>
                  <a:ext cx="207" cy="213"/>
                </a:xfrm>
                <a:prstGeom prst="rect">
                  <a:avLst/>
                </a:prstGeom>
                <a:noFill/>
                <a:ln w="9525">
                  <a:noFill/>
                  <a:miter lim="800000"/>
                  <a:headEnd/>
                  <a:tailEnd/>
                </a:ln>
              </p:spPr>
              <p:txBody>
                <a:bodyPr wrap="none">
                  <a:spAutoFit/>
                </a:bodyPr>
                <a:lstStyle/>
                <a:p>
                  <a:r>
                    <a:rPr lang="en-US" sz="1600" i="1">
                      <a:solidFill>
                        <a:prstClr val="black"/>
                      </a:solidFill>
                    </a:rPr>
                    <a:t>X</a:t>
                  </a:r>
                </a:p>
              </p:txBody>
            </p:sp>
          </p:grpSp>
          <p:sp>
            <p:nvSpPr>
              <p:cNvPr id="54286" name="Text Box 18"/>
              <p:cNvSpPr txBox="1">
                <a:spLocks noChangeArrowheads="1"/>
              </p:cNvSpPr>
              <p:nvPr/>
            </p:nvSpPr>
            <p:spPr bwMode="auto">
              <a:xfrm>
                <a:off x="2147" y="3324"/>
                <a:ext cx="189" cy="213"/>
              </a:xfrm>
              <a:prstGeom prst="rect">
                <a:avLst/>
              </a:prstGeom>
              <a:noFill/>
              <a:ln w="9525">
                <a:noFill/>
                <a:miter lim="800000"/>
                <a:headEnd/>
                <a:tailEnd/>
              </a:ln>
            </p:spPr>
            <p:txBody>
              <a:bodyPr wrap="none">
                <a:spAutoFit/>
              </a:bodyPr>
              <a:lstStyle/>
              <a:p>
                <a:pPr eaLnBrk="0" hangingPunct="0">
                  <a:spcBef>
                    <a:spcPct val="0"/>
                  </a:spcBef>
                </a:pPr>
                <a:r>
                  <a:rPr lang="en-US" altLang="en-US" sz="1600">
                    <a:solidFill>
                      <a:prstClr val="black"/>
                    </a:solidFill>
                    <a:cs typeface="Times New Roman" pitchFamily="18" charset="0"/>
                  </a:rPr>
                  <a:t>  </a:t>
                </a:r>
                <a:endParaRPr lang="en-US" altLang="en-US" sz="1600">
                  <a:solidFill>
                    <a:prstClr val="black"/>
                  </a:solidFill>
                </a:endParaRPr>
              </a:p>
            </p:txBody>
          </p:sp>
        </p:grpSp>
        <p:sp>
          <p:nvSpPr>
            <p:cNvPr id="54283" name="Rectangle 19"/>
            <p:cNvSpPr>
              <a:spLocks noChangeArrowheads="1"/>
            </p:cNvSpPr>
            <p:nvPr/>
          </p:nvSpPr>
          <p:spPr bwMode="auto">
            <a:xfrm>
              <a:off x="1304" y="3338"/>
              <a:ext cx="116" cy="213"/>
            </a:xfrm>
            <a:prstGeom prst="rect">
              <a:avLst/>
            </a:prstGeom>
            <a:noFill/>
            <a:ln w="9525">
              <a:noFill/>
              <a:miter lim="800000"/>
              <a:headEnd/>
              <a:tailEnd/>
            </a:ln>
          </p:spPr>
          <p:txBody>
            <a:bodyPr wrap="none">
              <a:spAutoFit/>
            </a:bodyPr>
            <a:lstStyle/>
            <a:p>
              <a:pPr eaLnBrk="0" hangingPunct="0">
                <a:spcBef>
                  <a:spcPct val="0"/>
                </a:spcBef>
              </a:pPr>
              <a:endParaRPr lang="en-US" altLang="en-US" sz="1600">
                <a:solidFill>
                  <a:prstClr val="black"/>
                </a:solidFill>
                <a:cs typeface="Times New Roman" pitchFamily="18" charset="0"/>
              </a:endParaRPr>
            </a:p>
          </p:txBody>
        </p:sp>
      </p:grpSp>
      <p:sp>
        <p:nvSpPr>
          <p:cNvPr id="54280" name="Rectangle 20"/>
          <p:cNvSpPr>
            <a:spLocks noChangeArrowheads="1"/>
          </p:cNvSpPr>
          <p:nvPr/>
        </p:nvSpPr>
        <p:spPr bwMode="auto">
          <a:xfrm>
            <a:off x="2057400" y="3276600"/>
            <a:ext cx="1676400" cy="369888"/>
          </a:xfrm>
          <a:prstGeom prst="rect">
            <a:avLst/>
          </a:prstGeom>
          <a:blipFill dpi="0" rotWithShape="1">
            <a:blip r:embed="rId5"/>
            <a:srcRect/>
            <a:tile tx="0" ty="0" sx="100000" sy="100000" flip="none" algn="tl"/>
          </a:blipFill>
          <a:ln w="9525">
            <a:noFill/>
            <a:miter lim="800000"/>
            <a:headEnd/>
            <a:tailEnd/>
          </a:ln>
        </p:spPr>
        <p:txBody>
          <a:bodyPr>
            <a:spAutoFit/>
          </a:bodyPr>
          <a:lstStyle/>
          <a:p>
            <a:pPr>
              <a:spcBef>
                <a:spcPct val="0"/>
              </a:spcBef>
            </a:pPr>
            <a:r>
              <a:rPr lang="en-US" i="1">
                <a:solidFill>
                  <a:srgbClr val="800080"/>
                </a:solidFill>
              </a:rPr>
              <a:t> x</a:t>
            </a:r>
            <a:r>
              <a:rPr lang="en-US" i="1" baseline="-25000">
                <a:solidFill>
                  <a:srgbClr val="800080"/>
                </a:solidFill>
              </a:rPr>
              <a:t>1</a:t>
            </a:r>
            <a:r>
              <a:rPr lang="en-US" i="1">
                <a:solidFill>
                  <a:srgbClr val="800080"/>
                </a:solidFill>
              </a:rPr>
              <a:t>,    x</a:t>
            </a:r>
            <a:r>
              <a:rPr lang="en-US" i="1" baseline="-25000">
                <a:solidFill>
                  <a:srgbClr val="800080"/>
                </a:solidFill>
              </a:rPr>
              <a:t>2</a:t>
            </a:r>
            <a:r>
              <a:rPr lang="en-US" i="1">
                <a:solidFill>
                  <a:srgbClr val="800080"/>
                </a:solidFill>
              </a:rPr>
              <a:t>,   x</a:t>
            </a:r>
            <a:r>
              <a:rPr lang="en-US" i="1" baseline="-25000">
                <a:solidFill>
                  <a:srgbClr val="800080"/>
                </a:solidFill>
              </a:rPr>
              <a:t>3</a:t>
            </a:r>
            <a:endParaRPr lang="en-US" baseline="-25000">
              <a:solidFill>
                <a:srgbClr val="800080"/>
              </a:solidFill>
              <a:sym typeface="Symbol" pitchFamily="18" charset="2"/>
            </a:endParaRPr>
          </a:p>
        </p:txBody>
      </p:sp>
      <p:sp>
        <p:nvSpPr>
          <p:cNvPr id="54281" name="Rectangle 20"/>
          <p:cNvSpPr>
            <a:spLocks noChangeArrowheads="1"/>
          </p:cNvSpPr>
          <p:nvPr/>
        </p:nvSpPr>
        <p:spPr bwMode="auto">
          <a:xfrm>
            <a:off x="304800" y="3276600"/>
            <a:ext cx="1524000" cy="369888"/>
          </a:xfrm>
          <a:prstGeom prst="rect">
            <a:avLst/>
          </a:prstGeom>
          <a:blipFill dpi="0" rotWithShape="1">
            <a:blip r:embed="rId5"/>
            <a:srcRect/>
            <a:tile tx="0" ty="0" sx="100000" sy="100000" flip="none" algn="tl"/>
          </a:blipFill>
          <a:ln w="9525">
            <a:noFill/>
            <a:miter lim="800000"/>
            <a:headEnd/>
            <a:tailEnd/>
          </a:ln>
        </p:spPr>
        <p:txBody>
          <a:bodyPr>
            <a:spAutoFit/>
          </a:bodyPr>
          <a:lstStyle/>
          <a:p>
            <a:pPr>
              <a:spcBef>
                <a:spcPct val="0"/>
              </a:spcBef>
            </a:pPr>
            <a:r>
              <a:rPr lang="en-US" i="1">
                <a:solidFill>
                  <a:srgbClr val="800080"/>
                </a:solidFill>
              </a:rPr>
              <a:t>-x</a:t>
            </a:r>
            <a:r>
              <a:rPr lang="en-US" i="1" baseline="-25000">
                <a:solidFill>
                  <a:srgbClr val="800080"/>
                </a:solidFill>
              </a:rPr>
              <a:t>3</a:t>
            </a:r>
            <a:r>
              <a:rPr lang="en-US" i="1">
                <a:solidFill>
                  <a:srgbClr val="800080"/>
                </a:solidFill>
              </a:rPr>
              <a:t>,  -x</a:t>
            </a:r>
            <a:r>
              <a:rPr lang="en-US" i="1" baseline="-25000">
                <a:solidFill>
                  <a:srgbClr val="800080"/>
                </a:solidFill>
              </a:rPr>
              <a:t>2</a:t>
            </a:r>
            <a:r>
              <a:rPr lang="en-US" i="1">
                <a:solidFill>
                  <a:srgbClr val="800080"/>
                </a:solidFill>
              </a:rPr>
              <a:t>,  -x</a:t>
            </a:r>
            <a:r>
              <a:rPr lang="en-US" i="1" baseline="-25000">
                <a:solidFill>
                  <a:srgbClr val="800080"/>
                </a:solidFill>
              </a:rPr>
              <a:t>1</a:t>
            </a:r>
            <a:endParaRPr lang="en-US" baseline="-25000">
              <a:solidFill>
                <a:srgbClr val="800080"/>
              </a:solidFill>
              <a:sym typeface="Symbol" pitchFamily="18" charset="2"/>
            </a:endParaRPr>
          </a:p>
        </p:txBody>
      </p:sp>
      <p:sp>
        <p:nvSpPr>
          <p:cNvPr id="38" name="Footer Placeholder 37"/>
          <p:cNvSpPr>
            <a:spLocks noGrp="1"/>
          </p:cNvSpPr>
          <p:nvPr>
            <p:ph type="ftr" sz="quarter" idx="11"/>
          </p:nvPr>
        </p:nvSpPr>
        <p:spPr/>
        <p:txBody>
          <a:bodyPr/>
          <a:lstStyle/>
          <a:p>
            <a:endParaRPr lang="en-US" dirty="0">
              <a:solidFill>
                <a:prstClr val="black">
                  <a:tint val="75000"/>
                </a:prstClr>
              </a:solidFill>
            </a:endParaRPr>
          </a:p>
        </p:txBody>
      </p:sp>
    </p:spTree>
    <p:extLst>
      <p:ext uri="{BB962C8B-B14F-4D97-AF65-F5344CB8AC3E}">
        <p14:creationId xmlns:p14="http://schemas.microsoft.com/office/powerpoint/2010/main" val="3557937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68301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83012"/>
                                        </p:tgtEl>
                                        <p:attrNameLst>
                                          <p:attrName>style.visibility</p:attrName>
                                        </p:attrNameLst>
                                      </p:cBhvr>
                                      <p:to>
                                        <p:strVal val="visible"/>
                                      </p:to>
                                    </p:set>
                                    <p:animEffect transition="in" filter="wipe(left)">
                                      <p:cBhvr>
                                        <p:cTn id="14" dur="1000"/>
                                        <p:tgtEl>
                                          <p:spTgt spid="6830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012" grpId="0"/>
      <p:bldP spid="6830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98206" y="6381"/>
                <a:ext cx="8593393" cy="6201441"/>
              </a:xfrm>
              <a:prstGeom prst="rect">
                <a:avLst/>
              </a:prstGeom>
            </p:spPr>
            <p:txBody>
              <a:bodyPr wrap="square">
                <a:spAutoFit/>
              </a:bodyPr>
              <a:lstStyle/>
              <a:p>
                <a:pPr algn="just">
                  <a:lnSpc>
                    <a:spcPct val="150000"/>
                  </a:lnSpc>
                </a:pPr>
                <a:r>
                  <a:rPr lang="en-US" sz="3200" u="sng" dirty="0" smtClean="0">
                    <a:effectLst/>
                    <a:latin typeface="Times New Roman" pitchFamily="18" charset="0"/>
                    <a:ea typeface="Calibri"/>
                    <a:cs typeface="Times New Roman" pitchFamily="18" charset="0"/>
                  </a:rPr>
                  <a:t>Cumulative distribution function for continuous random variable</a:t>
                </a:r>
                <a:endParaRPr lang="en-US" sz="3200" dirty="0">
                  <a:latin typeface="Times New Roman" pitchFamily="18" charset="0"/>
                  <a:ea typeface="Calibri"/>
                  <a:cs typeface="Times New Roman" pitchFamily="18" charset="0"/>
                </a:endParaRPr>
              </a:p>
              <a:p>
                <a:pPr algn="just">
                  <a:lnSpc>
                    <a:spcPct val="150000"/>
                  </a:lnSpc>
                </a:pPr>
                <a:r>
                  <a:rPr lang="en-US" sz="3200" dirty="0">
                    <a:effectLst/>
                    <a:latin typeface="Times New Roman" pitchFamily="18" charset="0"/>
                    <a:ea typeface="Calibri"/>
                    <a:cs typeface="Times New Roman" pitchFamily="18" charset="0"/>
                  </a:rPr>
                  <a:t>If X is continuous random variable with probability density function (pdf),</a:t>
                </a:r>
                <a14:m>
                  <m:oMath xmlns:m="http://schemas.openxmlformats.org/officeDocument/2006/math">
                    <m:r>
                      <a:rPr lang="en-US" sz="3200">
                        <a:effectLst/>
                        <a:latin typeface="Cambria Math"/>
                        <a:ea typeface="Calibri"/>
                        <a:cs typeface="Times New Roman"/>
                      </a:rPr>
                      <m:t> </m:t>
                    </m:r>
                    <m:r>
                      <m:rPr>
                        <m:sty m:val="p"/>
                      </m:rPr>
                      <a:rPr lang="en-US" sz="3200">
                        <a:effectLst/>
                        <a:latin typeface="Cambria Math"/>
                        <a:ea typeface="Calibri"/>
                        <a:cs typeface="Times New Roman"/>
                      </a:rPr>
                      <m:t>f</m:t>
                    </m:r>
                    <m:r>
                      <a:rPr lang="en-US" sz="3200">
                        <a:effectLst/>
                        <a:latin typeface="Cambria Math"/>
                        <a:ea typeface="Calibri"/>
                        <a:cs typeface="Times New Roman"/>
                      </a:rPr>
                      <m:t>(</m:t>
                    </m:r>
                    <m:r>
                      <m:rPr>
                        <m:sty m:val="p"/>
                      </m:rPr>
                      <a:rPr lang="en-US" sz="3200">
                        <a:effectLst/>
                        <a:latin typeface="Cambria Math"/>
                        <a:ea typeface="Calibri"/>
                        <a:cs typeface="Times New Roman"/>
                      </a:rPr>
                      <m:t>x</m:t>
                    </m:r>
                    <m:r>
                      <a:rPr lang="en-US" sz="3200">
                        <a:effectLst/>
                        <a:latin typeface="Cambria Math"/>
                        <a:ea typeface="Calibri"/>
                        <a:cs typeface="Times New Roman"/>
                      </a:rPr>
                      <m:t>)</m:t>
                    </m:r>
                  </m:oMath>
                </a14:m>
                <a:r>
                  <a:rPr lang="en-US" sz="3200" dirty="0">
                    <a:effectLst/>
                    <a:latin typeface="Times New Roman" pitchFamily="18" charset="0"/>
                    <a:ea typeface="Times New Roman"/>
                    <a:cs typeface="Times New Roman" pitchFamily="18" charset="0"/>
                  </a:rPr>
                  <a:t> then the </a:t>
                </a:r>
                <a:r>
                  <a:rPr lang="en-US" sz="3200" dirty="0">
                    <a:effectLst/>
                    <a:latin typeface="Times New Roman" pitchFamily="18" charset="0"/>
                    <a:ea typeface="Calibri"/>
                    <a:cs typeface="Times New Roman" pitchFamily="18" charset="0"/>
                  </a:rPr>
                  <a:t>Cumulative distribution function of X is F(x) which is defined as; </a:t>
                </a:r>
                <a:endParaRPr lang="en-US" sz="3200" dirty="0">
                  <a:latin typeface="Times New Roman" pitchFamily="18" charset="0"/>
                  <a:ea typeface="Calibri"/>
                  <a:cs typeface="Times New Roman" pitchFamily="18" charset="0"/>
                </a:endParaRPr>
              </a:p>
              <a:p>
                <a:pPr algn="just">
                  <a:lnSpc>
                    <a:spcPct val="150000"/>
                  </a:lnSpc>
                </a:pPr>
                <a:r>
                  <a:rPr lang="en-US" sz="3200" dirty="0">
                    <a:effectLst/>
                    <a:latin typeface="Times New Roman" pitchFamily="18" charset="0"/>
                    <a:ea typeface="Calibri"/>
                    <a:cs typeface="Times New Roman" pitchFamily="18" charset="0"/>
                  </a:rPr>
                  <a:t> F(x) = </a:t>
                </a:r>
                <a14:m>
                  <m:oMath xmlns:m="http://schemas.openxmlformats.org/officeDocument/2006/math">
                    <m:r>
                      <a:rPr lang="en-US" sz="3200" i="1">
                        <a:effectLst/>
                        <a:latin typeface="Cambria Math"/>
                        <a:ea typeface="Calibri"/>
                        <a:cs typeface="Times New Roman"/>
                      </a:rPr>
                      <m:t>𝑝</m:t>
                    </m:r>
                    <m:r>
                      <a:rPr lang="en-US" sz="3200" i="1">
                        <a:effectLst/>
                        <a:latin typeface="Cambria Math"/>
                        <a:ea typeface="Calibri"/>
                        <a:cs typeface="Times New Roman"/>
                      </a:rPr>
                      <m:t>(</m:t>
                    </m:r>
                    <m:r>
                      <a:rPr lang="en-US" sz="3200" i="1">
                        <a:effectLst/>
                        <a:latin typeface="Cambria Math"/>
                        <a:ea typeface="Calibri"/>
                        <a:cs typeface="Times New Roman"/>
                      </a:rPr>
                      <m:t>𝑋</m:t>
                    </m:r>
                    <m:r>
                      <a:rPr lang="en-US" sz="3200" i="1">
                        <a:effectLst/>
                        <a:latin typeface="Cambria Math"/>
                        <a:ea typeface="Calibri"/>
                        <a:cs typeface="Times New Roman"/>
                      </a:rPr>
                      <m:t>≤</m:t>
                    </m:r>
                    <m:r>
                      <a:rPr lang="en-US" sz="3200" i="1">
                        <a:effectLst/>
                        <a:latin typeface="Cambria Math"/>
                        <a:ea typeface="Calibri"/>
                        <a:cs typeface="Times New Roman"/>
                      </a:rPr>
                      <m:t>𝑥</m:t>
                    </m:r>
                    <m:r>
                      <a:rPr lang="en-US" sz="3200" i="1">
                        <a:effectLst/>
                        <a:latin typeface="Cambria Math"/>
                        <a:ea typeface="Calibri"/>
                        <a:cs typeface="Times New Roman"/>
                      </a:rPr>
                      <m:t>)</m:t>
                    </m:r>
                  </m:oMath>
                </a14:m>
                <a:r>
                  <a:rPr lang="en-US" sz="3200" dirty="0">
                    <a:effectLst/>
                    <a:latin typeface="Times New Roman" pitchFamily="18" charset="0"/>
                    <a:ea typeface="Calibri"/>
                    <a:cs typeface="Times New Roman" pitchFamily="18" charset="0"/>
                  </a:rPr>
                  <a:t> =</a:t>
                </a:r>
                <a14:m>
                  <m:oMath xmlns:m="http://schemas.openxmlformats.org/officeDocument/2006/math">
                    <m:nary>
                      <m:naryPr>
                        <m:limLoc m:val="subSup"/>
                        <m:ctrlPr>
                          <a:rPr lang="en-US" sz="3200" i="1">
                            <a:effectLst/>
                            <a:latin typeface="Cambria Math" panose="02040503050406030204" pitchFamily="18" charset="0"/>
                            <a:ea typeface="Calibri"/>
                            <a:cs typeface="Times New Roman"/>
                          </a:rPr>
                        </m:ctrlPr>
                      </m:naryPr>
                      <m:sub>
                        <m:r>
                          <a:rPr lang="en-US" sz="3200" i="1">
                            <a:effectLst/>
                            <a:latin typeface="Cambria Math"/>
                            <a:ea typeface="Calibri"/>
                            <a:cs typeface="Times New Roman"/>
                          </a:rPr>
                          <m:t>−∞</m:t>
                        </m:r>
                      </m:sub>
                      <m:sup>
                        <m:r>
                          <a:rPr lang="en-US" sz="3200" i="1">
                            <a:effectLst/>
                            <a:latin typeface="Cambria Math"/>
                            <a:ea typeface="Calibri"/>
                            <a:cs typeface="Times New Roman"/>
                          </a:rPr>
                          <m:t>𝑥</m:t>
                        </m:r>
                      </m:sup>
                      <m:e>
                        <m:r>
                          <m:rPr>
                            <m:sty m:val="p"/>
                          </m:rPr>
                          <a:rPr lang="en-US" sz="3200">
                            <a:effectLst/>
                            <a:latin typeface="Cambria Math"/>
                            <a:ea typeface="Calibri"/>
                            <a:cs typeface="Times New Roman"/>
                          </a:rPr>
                          <m:t>f</m:t>
                        </m:r>
                        <m:r>
                          <a:rPr lang="en-US" sz="3200">
                            <a:effectLst/>
                            <a:latin typeface="Cambria Math"/>
                            <a:ea typeface="Calibri"/>
                            <a:cs typeface="Times New Roman"/>
                          </a:rPr>
                          <m:t>(</m:t>
                        </m:r>
                        <m:r>
                          <m:rPr>
                            <m:sty m:val="p"/>
                          </m:rPr>
                          <a:rPr lang="en-US" sz="3200">
                            <a:effectLst/>
                            <a:latin typeface="Cambria Math"/>
                            <a:ea typeface="Calibri"/>
                            <a:cs typeface="Times New Roman"/>
                          </a:rPr>
                          <m:t>t</m:t>
                        </m:r>
                        <m:r>
                          <a:rPr lang="en-US" sz="3200">
                            <a:effectLst/>
                            <a:latin typeface="Cambria Math"/>
                            <a:ea typeface="Calibri"/>
                            <a:cs typeface="Times New Roman"/>
                          </a:rPr>
                          <m:t>)</m:t>
                        </m:r>
                        <m:r>
                          <m:rPr>
                            <m:sty m:val="p"/>
                          </m:rPr>
                          <a:rPr lang="en-US" sz="3200">
                            <a:effectLst/>
                            <a:latin typeface="Cambria Math"/>
                            <a:ea typeface="Calibri"/>
                            <a:cs typeface="Times New Roman"/>
                          </a:rPr>
                          <m:t>dt</m:t>
                        </m:r>
                      </m:e>
                    </m:nary>
                  </m:oMath>
                </a14:m>
                <a:endParaRPr lang="en-US" sz="3200" dirty="0">
                  <a:latin typeface="Times New Roman" pitchFamily="18" charset="0"/>
                  <a:ea typeface="Calibri"/>
                  <a:cs typeface="Times New Roman" pitchFamily="18" charset="0"/>
                </a:endParaRPr>
              </a:p>
              <a:p>
                <a:pPr algn="just">
                  <a:lnSpc>
                    <a:spcPct val="150000"/>
                  </a:lnSpc>
                </a:pPr>
                <a:r>
                  <a:rPr lang="en-US" sz="3200" dirty="0">
                    <a:effectLst/>
                    <a:latin typeface="Times New Roman" pitchFamily="18" charset="0"/>
                    <a:ea typeface="Times New Roman"/>
                    <a:cs typeface="Times New Roman" pitchFamily="18" charset="0"/>
                  </a:rPr>
                  <a:t>F(X) gives the “accumulated” probability “up to x .</a:t>
                </a:r>
                <a:endParaRPr lang="en-US" sz="3200" dirty="0">
                  <a:latin typeface="Times New Roman" pitchFamily="18" charset="0"/>
                  <a:ea typeface="Calibri"/>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398206" y="6381"/>
                <a:ext cx="8593393" cy="6201441"/>
              </a:xfrm>
              <a:prstGeom prst="rect">
                <a:avLst/>
              </a:prstGeom>
              <a:blipFill rotWithShape="1">
                <a:blip r:embed="rId2"/>
                <a:stretch>
                  <a:fillRect l="-1773" r="-2979" b="-787"/>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60107519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0" y="152400"/>
            <a:ext cx="9145588" cy="757238"/>
          </a:xfrm>
          <a:blipFill dpi="0" rotWithShape="1">
            <a:blip r:embed="rId3"/>
            <a:srcRect/>
            <a:tile tx="0" ty="0" sx="100000" sy="100000" flip="none" algn="tl"/>
          </a:blipFill>
        </p:spPr>
        <p:txBody>
          <a:bodyPr>
            <a:normAutofit fontScale="90000"/>
          </a:bodyPr>
          <a:lstStyle/>
          <a:p>
            <a:pPr eaLnBrk="1" hangingPunct="1"/>
            <a:r>
              <a:rPr lang="en-US" altLang="en-US" smtClean="0"/>
              <a:t>The Standard Normal Table</a:t>
            </a:r>
            <a:endParaRPr lang="en-US" smtClean="0"/>
          </a:p>
        </p:txBody>
      </p:sp>
      <p:sp>
        <p:nvSpPr>
          <p:cNvPr id="685059" name="Text Box 3"/>
          <p:cNvSpPr txBox="1">
            <a:spLocks noChangeArrowheads="1"/>
          </p:cNvSpPr>
          <p:nvPr/>
        </p:nvSpPr>
        <p:spPr bwMode="auto">
          <a:xfrm>
            <a:off x="381000" y="1223963"/>
            <a:ext cx="8458200" cy="2357437"/>
          </a:xfrm>
          <a:prstGeom prst="rect">
            <a:avLst/>
          </a:prstGeom>
          <a:blipFill dpi="0" rotWithShape="1">
            <a:blip r:embed="rId4"/>
            <a:srcRect/>
            <a:tile tx="0" ty="0" sx="100000" sy="100000" flip="none" algn="tl"/>
          </a:blipFill>
          <a:ln w="9525">
            <a:solidFill>
              <a:schemeClr val="tx1"/>
            </a:solidFill>
            <a:miter lim="800000"/>
            <a:headEnd/>
            <a:tailEnd/>
          </a:ln>
        </p:spPr>
        <p:txBody>
          <a:bodyPr>
            <a:spAutoFit/>
          </a:bodyPr>
          <a:lstStyle/>
          <a:p>
            <a:pPr marL="457200" indent="-457200"/>
            <a:r>
              <a:rPr lang="en-US" sz="2800" b="1">
                <a:solidFill>
                  <a:prstClr val="black"/>
                </a:solidFill>
              </a:rPr>
              <a:t>Properties of the Standard Normal Distribution</a:t>
            </a:r>
          </a:p>
          <a:p>
            <a:pPr marL="457200" indent="-457200">
              <a:buFontTx/>
              <a:buAutoNum type="arabicPeriod"/>
            </a:pPr>
            <a:r>
              <a:rPr lang="en-US" sz="2000">
                <a:solidFill>
                  <a:prstClr val="black"/>
                </a:solidFill>
              </a:rPr>
              <a:t>The cumulative area is close to 0 for </a:t>
            </a:r>
            <a:r>
              <a:rPr lang="en-US" sz="2000" i="1">
                <a:solidFill>
                  <a:prstClr val="black"/>
                </a:solidFill>
              </a:rPr>
              <a:t>z</a:t>
            </a:r>
            <a:r>
              <a:rPr lang="en-US" sz="2000">
                <a:solidFill>
                  <a:prstClr val="black"/>
                </a:solidFill>
                <a:latin typeface="Times New Roman" pitchFamily="18" charset="0"/>
              </a:rPr>
              <a:t>-</a:t>
            </a:r>
            <a:r>
              <a:rPr lang="en-US" sz="2000">
                <a:solidFill>
                  <a:prstClr val="black"/>
                </a:solidFill>
              </a:rPr>
              <a:t>scores close to </a:t>
            </a:r>
            <a:r>
              <a:rPr lang="en-US" sz="2000" i="1">
                <a:solidFill>
                  <a:prstClr val="black"/>
                </a:solidFill>
              </a:rPr>
              <a:t>z</a:t>
            </a:r>
            <a:r>
              <a:rPr lang="en-US" sz="2000">
                <a:solidFill>
                  <a:prstClr val="black"/>
                </a:solidFill>
              </a:rPr>
              <a:t> = </a:t>
            </a:r>
            <a:r>
              <a:rPr lang="en-US" sz="2000">
                <a:solidFill>
                  <a:prstClr val="black"/>
                </a:solidFill>
                <a:sym typeface="Symbol" pitchFamily="18" charset="2"/>
              </a:rPr>
              <a:t>3.49.</a:t>
            </a:r>
          </a:p>
          <a:p>
            <a:pPr marL="457200" indent="-457200">
              <a:buFontTx/>
              <a:buAutoNum type="arabicPeriod"/>
            </a:pPr>
            <a:r>
              <a:rPr lang="en-US" sz="2000">
                <a:solidFill>
                  <a:prstClr val="black"/>
                </a:solidFill>
              </a:rPr>
              <a:t>The cumulative area increases as the </a:t>
            </a:r>
            <a:r>
              <a:rPr lang="en-US" sz="2000" i="1">
                <a:solidFill>
                  <a:prstClr val="black"/>
                </a:solidFill>
              </a:rPr>
              <a:t>z</a:t>
            </a:r>
            <a:r>
              <a:rPr lang="en-US" sz="2000">
                <a:solidFill>
                  <a:prstClr val="black"/>
                </a:solidFill>
                <a:latin typeface="Times New Roman" pitchFamily="18" charset="0"/>
              </a:rPr>
              <a:t>-</a:t>
            </a:r>
            <a:r>
              <a:rPr lang="en-US" sz="2000">
                <a:solidFill>
                  <a:prstClr val="black"/>
                </a:solidFill>
              </a:rPr>
              <a:t>scores increase.</a:t>
            </a:r>
          </a:p>
          <a:p>
            <a:pPr marL="457200" indent="-457200">
              <a:buFontTx/>
              <a:buAutoNum type="arabicPeriod"/>
            </a:pPr>
            <a:r>
              <a:rPr lang="en-US" sz="2000">
                <a:solidFill>
                  <a:prstClr val="black"/>
                </a:solidFill>
              </a:rPr>
              <a:t>The cumulative area for </a:t>
            </a:r>
            <a:r>
              <a:rPr lang="en-US" sz="2000" i="1">
                <a:solidFill>
                  <a:prstClr val="black"/>
                </a:solidFill>
              </a:rPr>
              <a:t>z </a:t>
            </a:r>
            <a:r>
              <a:rPr lang="en-US" sz="2000">
                <a:solidFill>
                  <a:prstClr val="black"/>
                </a:solidFill>
              </a:rPr>
              <a:t>= 0 is 0.5000.</a:t>
            </a:r>
          </a:p>
          <a:p>
            <a:pPr marL="457200" indent="-457200">
              <a:buFontTx/>
              <a:buAutoNum type="arabicPeriod"/>
            </a:pPr>
            <a:r>
              <a:rPr lang="en-US" sz="2000">
                <a:solidFill>
                  <a:prstClr val="black"/>
                </a:solidFill>
              </a:rPr>
              <a:t>The cumulative area is close to 1 for </a:t>
            </a:r>
            <a:r>
              <a:rPr lang="en-US" sz="2000" i="1">
                <a:solidFill>
                  <a:prstClr val="black"/>
                </a:solidFill>
              </a:rPr>
              <a:t>z</a:t>
            </a:r>
            <a:r>
              <a:rPr lang="en-US" sz="2000">
                <a:solidFill>
                  <a:prstClr val="black"/>
                </a:solidFill>
                <a:latin typeface="Times New Roman" pitchFamily="18" charset="0"/>
              </a:rPr>
              <a:t>-</a:t>
            </a:r>
            <a:r>
              <a:rPr lang="en-US" sz="2000">
                <a:solidFill>
                  <a:prstClr val="black"/>
                </a:solidFill>
              </a:rPr>
              <a:t>scores close to </a:t>
            </a:r>
            <a:r>
              <a:rPr lang="en-US" sz="2000" i="1">
                <a:solidFill>
                  <a:prstClr val="black"/>
                </a:solidFill>
              </a:rPr>
              <a:t>z </a:t>
            </a:r>
            <a:r>
              <a:rPr lang="en-US" sz="2000">
                <a:solidFill>
                  <a:prstClr val="black"/>
                </a:solidFill>
              </a:rPr>
              <a:t>= </a:t>
            </a:r>
            <a:r>
              <a:rPr lang="en-US" sz="2000">
                <a:solidFill>
                  <a:prstClr val="black"/>
                </a:solidFill>
                <a:sym typeface="Symbol" pitchFamily="18" charset="2"/>
              </a:rPr>
              <a:t>3.49</a:t>
            </a:r>
            <a:endParaRPr lang="el-GR" sz="2000">
              <a:solidFill>
                <a:prstClr val="black"/>
              </a:solidFill>
              <a:sym typeface="Symbol" pitchFamily="18" charset="2"/>
            </a:endParaRPr>
          </a:p>
        </p:txBody>
      </p:sp>
      <p:grpSp>
        <p:nvGrpSpPr>
          <p:cNvPr id="2" name="Group 4"/>
          <p:cNvGrpSpPr>
            <a:grpSpLocks/>
          </p:cNvGrpSpPr>
          <p:nvPr/>
        </p:nvGrpSpPr>
        <p:grpSpPr bwMode="auto">
          <a:xfrm>
            <a:off x="1917700" y="3886200"/>
            <a:ext cx="4953000" cy="1905000"/>
            <a:chOff x="1200" y="2640"/>
            <a:chExt cx="3120" cy="1200"/>
          </a:xfrm>
        </p:grpSpPr>
        <p:sp>
          <p:nvSpPr>
            <p:cNvPr id="55325" name="Freeform 5"/>
            <p:cNvSpPr>
              <a:spLocks/>
            </p:cNvSpPr>
            <p:nvPr/>
          </p:nvSpPr>
          <p:spPr bwMode="auto">
            <a:xfrm>
              <a:off x="1248" y="2640"/>
              <a:ext cx="3071" cy="944"/>
            </a:xfrm>
            <a:custGeom>
              <a:avLst/>
              <a:gdLst>
                <a:gd name="T0" fmla="*/ 0 w 3092"/>
                <a:gd name="T1" fmla="*/ 3 h 1092"/>
                <a:gd name="T2" fmla="*/ 64 w 3092"/>
                <a:gd name="T3" fmla="*/ 3 h 1092"/>
                <a:gd name="T4" fmla="*/ 73 w 3092"/>
                <a:gd name="T5" fmla="*/ 3 h 1092"/>
                <a:gd name="T6" fmla="*/ 252 w 3092"/>
                <a:gd name="T7" fmla="*/ 3 h 1092"/>
                <a:gd name="T8" fmla="*/ 366 w 3092"/>
                <a:gd name="T9" fmla="*/ 3 h 1092"/>
                <a:gd name="T10" fmla="*/ 502 w 3092"/>
                <a:gd name="T11" fmla="*/ 3 h 1092"/>
                <a:gd name="T12" fmla="*/ 585 w 3092"/>
                <a:gd name="T13" fmla="*/ 3 h 1092"/>
                <a:gd name="T14" fmla="*/ 641 w 3092"/>
                <a:gd name="T15" fmla="*/ 3 h 1092"/>
                <a:gd name="T16" fmla="*/ 672 w 3092"/>
                <a:gd name="T17" fmla="*/ 3 h 1092"/>
                <a:gd name="T18" fmla="*/ 722 w 3092"/>
                <a:gd name="T19" fmla="*/ 3 h 1092"/>
                <a:gd name="T20" fmla="*/ 731 w 3092"/>
                <a:gd name="T21" fmla="*/ 3 h 1092"/>
                <a:gd name="T22" fmla="*/ 764 w 3092"/>
                <a:gd name="T23" fmla="*/ 3 h 1092"/>
                <a:gd name="T24" fmla="*/ 794 w 3092"/>
                <a:gd name="T25" fmla="*/ 3 h 1092"/>
                <a:gd name="T26" fmla="*/ 827 w 3092"/>
                <a:gd name="T27" fmla="*/ 3 h 1092"/>
                <a:gd name="T28" fmla="*/ 868 w 3092"/>
                <a:gd name="T29" fmla="*/ 3 h 1092"/>
                <a:gd name="T30" fmla="*/ 901 w 3092"/>
                <a:gd name="T31" fmla="*/ 3 h 1092"/>
                <a:gd name="T32" fmla="*/ 930 w 3092"/>
                <a:gd name="T33" fmla="*/ 3 h 1092"/>
                <a:gd name="T34" fmla="*/ 964 w 3092"/>
                <a:gd name="T35" fmla="*/ 3 h 1092"/>
                <a:gd name="T36" fmla="*/ 1022 w 3092"/>
                <a:gd name="T37" fmla="*/ 0 h 1092"/>
                <a:gd name="T38" fmla="*/ 1062 w 3092"/>
                <a:gd name="T39" fmla="*/ 0 h 1092"/>
                <a:gd name="T40" fmla="*/ 1115 w 3092"/>
                <a:gd name="T41" fmla="*/ 3 h 1092"/>
                <a:gd name="T42" fmla="*/ 1175 w 3092"/>
                <a:gd name="T43" fmla="*/ 3 h 1092"/>
                <a:gd name="T44" fmla="*/ 1223 w 3092"/>
                <a:gd name="T45" fmla="*/ 3 h 1092"/>
                <a:gd name="T46" fmla="*/ 1288 w 3092"/>
                <a:gd name="T47" fmla="*/ 3 h 1092"/>
                <a:gd name="T48" fmla="*/ 1321 w 3092"/>
                <a:gd name="T49" fmla="*/ 3 h 1092"/>
                <a:gd name="T50" fmla="*/ 1351 w 3092"/>
                <a:gd name="T51" fmla="*/ 3 h 1092"/>
                <a:gd name="T52" fmla="*/ 1376 w 3092"/>
                <a:gd name="T53" fmla="*/ 3 h 1092"/>
                <a:gd name="T54" fmla="*/ 1426 w 3092"/>
                <a:gd name="T55" fmla="*/ 3 h 1092"/>
                <a:gd name="T56" fmla="*/ 1461 w 3092"/>
                <a:gd name="T57" fmla="*/ 3 h 1092"/>
                <a:gd name="T58" fmla="*/ 1501 w 3092"/>
                <a:gd name="T59" fmla="*/ 3 h 1092"/>
                <a:gd name="T60" fmla="*/ 1572 w 3092"/>
                <a:gd name="T61" fmla="*/ 3 h 1092"/>
                <a:gd name="T62" fmla="*/ 1637 w 3092"/>
                <a:gd name="T63" fmla="*/ 3 h 1092"/>
                <a:gd name="T64" fmla="*/ 1699 w 3092"/>
                <a:gd name="T65" fmla="*/ 3 h 1092"/>
                <a:gd name="T66" fmla="*/ 1765 w 3092"/>
                <a:gd name="T67" fmla="*/ 3 h 1092"/>
                <a:gd name="T68" fmla="*/ 1850 w 3092"/>
                <a:gd name="T69" fmla="*/ 3 h 1092"/>
                <a:gd name="T70" fmla="*/ 1991 w 3092"/>
                <a:gd name="T71" fmla="*/ 3 h 1092"/>
                <a:gd name="T72" fmla="*/ 2083 w 3092"/>
                <a:gd name="T73" fmla="*/ 3 h 1092"/>
                <a:gd name="T74" fmla="*/ 0 w 3092"/>
                <a:gd name="T75" fmla="*/ 3 h 109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92"/>
                <a:gd name="T115" fmla="*/ 0 h 1092"/>
                <a:gd name="T116" fmla="*/ 3092 w 3092"/>
                <a:gd name="T117" fmla="*/ 1092 h 109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92" h="1092">
                  <a:moveTo>
                    <a:pt x="0" y="1092"/>
                  </a:moveTo>
                  <a:lnTo>
                    <a:pt x="64" y="1084"/>
                  </a:lnTo>
                  <a:lnTo>
                    <a:pt x="120" y="1080"/>
                  </a:lnTo>
                  <a:lnTo>
                    <a:pt x="368" y="1056"/>
                  </a:lnTo>
                  <a:lnTo>
                    <a:pt x="548" y="1004"/>
                  </a:lnTo>
                  <a:lnTo>
                    <a:pt x="748" y="908"/>
                  </a:lnTo>
                  <a:lnTo>
                    <a:pt x="866" y="826"/>
                  </a:lnTo>
                  <a:lnTo>
                    <a:pt x="950" y="746"/>
                  </a:lnTo>
                  <a:lnTo>
                    <a:pt x="1000" y="684"/>
                  </a:lnTo>
                  <a:lnTo>
                    <a:pt x="1070" y="588"/>
                  </a:lnTo>
                  <a:lnTo>
                    <a:pt x="1082" y="564"/>
                  </a:lnTo>
                  <a:lnTo>
                    <a:pt x="1132" y="476"/>
                  </a:lnTo>
                  <a:lnTo>
                    <a:pt x="1180" y="380"/>
                  </a:lnTo>
                  <a:lnTo>
                    <a:pt x="1228" y="284"/>
                  </a:lnTo>
                  <a:lnTo>
                    <a:pt x="1288" y="176"/>
                  </a:lnTo>
                  <a:lnTo>
                    <a:pt x="1336" y="104"/>
                  </a:lnTo>
                  <a:lnTo>
                    <a:pt x="1380" y="56"/>
                  </a:lnTo>
                  <a:lnTo>
                    <a:pt x="1432" y="28"/>
                  </a:lnTo>
                  <a:lnTo>
                    <a:pt x="1516" y="0"/>
                  </a:lnTo>
                  <a:lnTo>
                    <a:pt x="1576" y="0"/>
                  </a:lnTo>
                  <a:lnTo>
                    <a:pt x="1656" y="28"/>
                  </a:lnTo>
                  <a:lnTo>
                    <a:pt x="1744" y="92"/>
                  </a:lnTo>
                  <a:lnTo>
                    <a:pt x="1816" y="180"/>
                  </a:lnTo>
                  <a:lnTo>
                    <a:pt x="1912" y="368"/>
                  </a:lnTo>
                  <a:lnTo>
                    <a:pt x="1960" y="472"/>
                  </a:lnTo>
                  <a:lnTo>
                    <a:pt x="2004" y="564"/>
                  </a:lnTo>
                  <a:lnTo>
                    <a:pt x="2044" y="620"/>
                  </a:lnTo>
                  <a:lnTo>
                    <a:pt x="2116" y="720"/>
                  </a:lnTo>
                  <a:lnTo>
                    <a:pt x="2168" y="778"/>
                  </a:lnTo>
                  <a:lnTo>
                    <a:pt x="2228" y="832"/>
                  </a:lnTo>
                  <a:lnTo>
                    <a:pt x="2334" y="908"/>
                  </a:lnTo>
                  <a:lnTo>
                    <a:pt x="2428" y="956"/>
                  </a:lnTo>
                  <a:lnTo>
                    <a:pt x="2524" y="996"/>
                  </a:lnTo>
                  <a:lnTo>
                    <a:pt x="2620" y="1024"/>
                  </a:lnTo>
                  <a:lnTo>
                    <a:pt x="2748" y="1060"/>
                  </a:lnTo>
                  <a:lnTo>
                    <a:pt x="2956" y="1080"/>
                  </a:lnTo>
                  <a:lnTo>
                    <a:pt x="3092" y="1088"/>
                  </a:lnTo>
                  <a:lnTo>
                    <a:pt x="0" y="1092"/>
                  </a:lnTo>
                  <a:close/>
                </a:path>
              </a:pathLst>
            </a:custGeom>
            <a:solidFill>
              <a:srgbClr val="043066">
                <a:alpha val="59999"/>
              </a:srgbClr>
            </a:solidFill>
            <a:ln w="9525">
              <a:solidFill>
                <a:schemeClr val="tx1"/>
              </a:solidFill>
              <a:round/>
              <a:headEnd/>
              <a:tailEnd/>
            </a:ln>
          </p:spPr>
          <p:txBody>
            <a:bodyPr wrap="none"/>
            <a:lstStyle/>
            <a:p>
              <a:endParaRPr lang="en-US">
                <a:solidFill>
                  <a:prstClr val="black"/>
                </a:solidFill>
              </a:endParaRPr>
            </a:p>
          </p:txBody>
        </p:sp>
        <p:sp>
          <p:nvSpPr>
            <p:cNvPr id="55326" name="Line 6"/>
            <p:cNvSpPr>
              <a:spLocks noChangeShapeType="1"/>
            </p:cNvSpPr>
            <p:nvPr/>
          </p:nvSpPr>
          <p:spPr bwMode="auto">
            <a:xfrm>
              <a:off x="1200" y="3840"/>
              <a:ext cx="3120" cy="0"/>
            </a:xfrm>
            <a:prstGeom prst="line">
              <a:avLst/>
            </a:prstGeom>
            <a:noFill/>
            <a:ln w="38100" cmpd="dbl">
              <a:solidFill>
                <a:srgbClr val="043066"/>
              </a:solidFill>
              <a:round/>
              <a:headEnd/>
              <a:tailEnd type="triangle" w="med" len="med"/>
            </a:ln>
          </p:spPr>
          <p:txBody>
            <a:bodyPr wrap="none"/>
            <a:lstStyle/>
            <a:p>
              <a:endParaRPr lang="en-US">
                <a:solidFill>
                  <a:prstClr val="black"/>
                </a:solidFill>
              </a:endParaRPr>
            </a:p>
          </p:txBody>
        </p:sp>
      </p:grpSp>
      <p:grpSp>
        <p:nvGrpSpPr>
          <p:cNvPr id="3" name="Group 7"/>
          <p:cNvGrpSpPr>
            <a:grpSpLocks/>
          </p:cNvGrpSpPr>
          <p:nvPr/>
        </p:nvGrpSpPr>
        <p:grpSpPr bwMode="auto">
          <a:xfrm>
            <a:off x="279400" y="5011738"/>
            <a:ext cx="2673352" cy="885825"/>
            <a:chOff x="176" y="3349"/>
            <a:chExt cx="1684" cy="558"/>
          </a:xfrm>
          <a:blipFill>
            <a:blip r:embed="rId5"/>
            <a:tile tx="0" ty="0" sx="100000" sy="100000" flip="none" algn="tl"/>
          </a:blipFill>
        </p:grpSpPr>
        <p:grpSp>
          <p:nvGrpSpPr>
            <p:cNvPr id="4" name="Group 8"/>
            <p:cNvGrpSpPr>
              <a:grpSpLocks/>
            </p:cNvGrpSpPr>
            <p:nvPr/>
          </p:nvGrpSpPr>
          <p:grpSpPr bwMode="auto">
            <a:xfrm>
              <a:off x="439" y="3634"/>
              <a:ext cx="769" cy="273"/>
              <a:chOff x="439" y="3634"/>
              <a:chExt cx="769" cy="273"/>
            </a:xfrm>
            <a:grpFill/>
          </p:grpSpPr>
          <p:sp>
            <p:nvSpPr>
              <p:cNvPr id="43047" name="Rectangle 9"/>
              <p:cNvSpPr>
                <a:spLocks noChangeArrowheads="1"/>
              </p:cNvSpPr>
              <p:nvPr/>
            </p:nvSpPr>
            <p:spPr bwMode="auto">
              <a:xfrm>
                <a:off x="439" y="3676"/>
                <a:ext cx="711" cy="231"/>
              </a:xfrm>
              <a:prstGeom prst="rect">
                <a:avLst/>
              </a:prstGeom>
              <a:grpFill/>
              <a:ln w="9525">
                <a:noFill/>
                <a:miter lim="800000"/>
                <a:headEnd/>
                <a:tailEnd/>
              </a:ln>
            </p:spPr>
            <p:txBody>
              <a:bodyPr wrap="none">
                <a:spAutoFit/>
              </a:bodyPr>
              <a:lstStyle/>
              <a:p>
                <a:pPr>
                  <a:spcBef>
                    <a:spcPct val="0"/>
                  </a:spcBef>
                  <a:defRPr/>
                </a:pPr>
                <a:r>
                  <a:rPr lang="en-US" i="1">
                    <a:solidFill>
                      <a:srgbClr val="800080"/>
                    </a:solidFill>
                  </a:rPr>
                  <a:t>z</a:t>
                </a:r>
                <a:r>
                  <a:rPr lang="en-US">
                    <a:solidFill>
                      <a:srgbClr val="800080"/>
                    </a:solidFill>
                  </a:rPr>
                  <a:t> = </a:t>
                </a:r>
                <a:r>
                  <a:rPr lang="en-US">
                    <a:solidFill>
                      <a:srgbClr val="800080"/>
                    </a:solidFill>
                    <a:sym typeface="Symbol" pitchFamily="18" charset="2"/>
                  </a:rPr>
                  <a:t>3.49</a:t>
                </a:r>
              </a:p>
            </p:txBody>
          </p:sp>
          <p:sp>
            <p:nvSpPr>
              <p:cNvPr id="43048" name="Line 10"/>
              <p:cNvSpPr>
                <a:spLocks noChangeShapeType="1"/>
              </p:cNvSpPr>
              <p:nvPr/>
            </p:nvSpPr>
            <p:spPr bwMode="auto">
              <a:xfrm flipV="1">
                <a:off x="1016" y="3634"/>
                <a:ext cx="192" cy="96"/>
              </a:xfrm>
              <a:prstGeom prst="line">
                <a:avLst/>
              </a:prstGeom>
              <a:grpFill/>
              <a:ln w="9525">
                <a:solidFill>
                  <a:schemeClr val="tx1"/>
                </a:solidFill>
                <a:round/>
                <a:headEnd/>
                <a:tailEnd type="triangle" w="med" len="med"/>
              </a:ln>
            </p:spPr>
            <p:txBody>
              <a:bodyPr wrap="none"/>
              <a:lstStyle/>
              <a:p>
                <a:pPr>
                  <a:defRPr/>
                </a:pPr>
                <a:endParaRPr lang="en-US">
                  <a:solidFill>
                    <a:prstClr val="black"/>
                  </a:solidFill>
                </a:endParaRPr>
              </a:p>
            </p:txBody>
          </p:sp>
        </p:grpSp>
        <p:sp>
          <p:nvSpPr>
            <p:cNvPr id="43046" name="Rectangle 11"/>
            <p:cNvSpPr>
              <a:spLocks noChangeArrowheads="1"/>
            </p:cNvSpPr>
            <p:nvPr/>
          </p:nvSpPr>
          <p:spPr bwMode="auto">
            <a:xfrm>
              <a:off x="176" y="3349"/>
              <a:ext cx="1684" cy="233"/>
            </a:xfrm>
            <a:prstGeom prst="rect">
              <a:avLst/>
            </a:prstGeom>
            <a:grpFill/>
            <a:ln w="9525">
              <a:noFill/>
              <a:miter lim="800000"/>
              <a:headEnd/>
              <a:tailEnd/>
            </a:ln>
          </p:spPr>
          <p:txBody>
            <a:bodyPr wrap="none">
              <a:spAutoFit/>
            </a:bodyPr>
            <a:lstStyle/>
            <a:p>
              <a:pPr>
                <a:spcBef>
                  <a:spcPct val="0"/>
                </a:spcBef>
                <a:defRPr/>
              </a:pPr>
              <a:r>
                <a:rPr lang="en-US" dirty="0">
                  <a:solidFill>
                    <a:srgbClr val="800080"/>
                  </a:solidFill>
                </a:rPr>
                <a:t>Cum. Area is close to 0.</a:t>
              </a:r>
            </a:p>
          </p:txBody>
        </p:sp>
      </p:grpSp>
      <p:grpSp>
        <p:nvGrpSpPr>
          <p:cNvPr id="5" name="Group 12"/>
          <p:cNvGrpSpPr>
            <a:grpSpLocks/>
          </p:cNvGrpSpPr>
          <p:nvPr/>
        </p:nvGrpSpPr>
        <p:grpSpPr bwMode="auto">
          <a:xfrm>
            <a:off x="1981200" y="3898900"/>
            <a:ext cx="4079877" cy="2566988"/>
            <a:chOff x="1248" y="2448"/>
            <a:chExt cx="2570" cy="1617"/>
          </a:xfrm>
          <a:blipFill>
            <a:blip r:embed="rId5"/>
            <a:tile tx="0" ty="0" sx="100000" sy="100000" flip="none" algn="tl"/>
          </a:blipFill>
        </p:grpSpPr>
        <p:sp>
          <p:nvSpPr>
            <p:cNvPr id="43041" name="Freeform 13"/>
            <p:cNvSpPr>
              <a:spLocks/>
            </p:cNvSpPr>
            <p:nvPr/>
          </p:nvSpPr>
          <p:spPr bwMode="auto">
            <a:xfrm>
              <a:off x="1248" y="2448"/>
              <a:ext cx="1565" cy="944"/>
            </a:xfrm>
            <a:custGeom>
              <a:avLst/>
              <a:gdLst>
                <a:gd name="T0" fmla="*/ 0 w 1565"/>
                <a:gd name="T1" fmla="*/ 944 h 944"/>
                <a:gd name="T2" fmla="*/ 64 w 1565"/>
                <a:gd name="T3" fmla="*/ 937 h 944"/>
                <a:gd name="T4" fmla="*/ 119 w 1565"/>
                <a:gd name="T5" fmla="*/ 934 h 944"/>
                <a:gd name="T6" fmla="*/ 366 w 1565"/>
                <a:gd name="T7" fmla="*/ 913 h 944"/>
                <a:gd name="T8" fmla="*/ 544 w 1565"/>
                <a:gd name="T9" fmla="*/ 868 h 944"/>
                <a:gd name="T10" fmla="*/ 743 w 1565"/>
                <a:gd name="T11" fmla="*/ 785 h 944"/>
                <a:gd name="T12" fmla="*/ 860 w 1565"/>
                <a:gd name="T13" fmla="*/ 714 h 944"/>
                <a:gd name="T14" fmla="*/ 944 w 1565"/>
                <a:gd name="T15" fmla="*/ 645 h 944"/>
                <a:gd name="T16" fmla="*/ 993 w 1565"/>
                <a:gd name="T17" fmla="*/ 591 h 944"/>
                <a:gd name="T18" fmla="*/ 1063 w 1565"/>
                <a:gd name="T19" fmla="*/ 508 h 944"/>
                <a:gd name="T20" fmla="*/ 1075 w 1565"/>
                <a:gd name="T21" fmla="*/ 488 h 944"/>
                <a:gd name="T22" fmla="*/ 1124 w 1565"/>
                <a:gd name="T23" fmla="*/ 411 h 944"/>
                <a:gd name="T24" fmla="*/ 1172 w 1565"/>
                <a:gd name="T25" fmla="*/ 328 h 944"/>
                <a:gd name="T26" fmla="*/ 1220 w 1565"/>
                <a:gd name="T27" fmla="*/ 246 h 944"/>
                <a:gd name="T28" fmla="*/ 1279 w 1565"/>
                <a:gd name="T29" fmla="*/ 152 h 944"/>
                <a:gd name="T30" fmla="*/ 1327 w 1565"/>
                <a:gd name="T31" fmla="*/ 90 h 944"/>
                <a:gd name="T32" fmla="*/ 1371 w 1565"/>
                <a:gd name="T33" fmla="*/ 48 h 944"/>
                <a:gd name="T34" fmla="*/ 1422 w 1565"/>
                <a:gd name="T35" fmla="*/ 24 h 944"/>
                <a:gd name="T36" fmla="*/ 1506 w 1565"/>
                <a:gd name="T37" fmla="*/ 0 h 944"/>
                <a:gd name="T38" fmla="*/ 1565 w 1565"/>
                <a:gd name="T39" fmla="*/ 0 h 944"/>
                <a:gd name="T40" fmla="*/ 1548 w 1565"/>
                <a:gd name="T41" fmla="*/ 944 h 944"/>
                <a:gd name="T42" fmla="*/ 0 w 1565"/>
                <a:gd name="T43" fmla="*/ 944 h 94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65"/>
                <a:gd name="T67" fmla="*/ 0 h 944"/>
                <a:gd name="T68" fmla="*/ 1565 w 1565"/>
                <a:gd name="T69" fmla="*/ 944 h 94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65" h="944">
                  <a:moveTo>
                    <a:pt x="0" y="944"/>
                  </a:moveTo>
                  <a:lnTo>
                    <a:pt x="64" y="937"/>
                  </a:lnTo>
                  <a:lnTo>
                    <a:pt x="119" y="934"/>
                  </a:lnTo>
                  <a:lnTo>
                    <a:pt x="366" y="913"/>
                  </a:lnTo>
                  <a:lnTo>
                    <a:pt x="544" y="868"/>
                  </a:lnTo>
                  <a:lnTo>
                    <a:pt x="743" y="785"/>
                  </a:lnTo>
                  <a:lnTo>
                    <a:pt x="860" y="714"/>
                  </a:lnTo>
                  <a:lnTo>
                    <a:pt x="944" y="645"/>
                  </a:lnTo>
                  <a:lnTo>
                    <a:pt x="993" y="591"/>
                  </a:lnTo>
                  <a:lnTo>
                    <a:pt x="1063" y="508"/>
                  </a:lnTo>
                  <a:lnTo>
                    <a:pt x="1075" y="488"/>
                  </a:lnTo>
                  <a:lnTo>
                    <a:pt x="1124" y="411"/>
                  </a:lnTo>
                  <a:lnTo>
                    <a:pt x="1172" y="328"/>
                  </a:lnTo>
                  <a:lnTo>
                    <a:pt x="1220" y="246"/>
                  </a:lnTo>
                  <a:lnTo>
                    <a:pt x="1279" y="152"/>
                  </a:lnTo>
                  <a:lnTo>
                    <a:pt x="1327" y="90"/>
                  </a:lnTo>
                  <a:lnTo>
                    <a:pt x="1371" y="48"/>
                  </a:lnTo>
                  <a:lnTo>
                    <a:pt x="1422" y="24"/>
                  </a:lnTo>
                  <a:lnTo>
                    <a:pt x="1506" y="0"/>
                  </a:lnTo>
                  <a:lnTo>
                    <a:pt x="1565" y="0"/>
                  </a:lnTo>
                  <a:lnTo>
                    <a:pt x="1548" y="944"/>
                  </a:lnTo>
                  <a:lnTo>
                    <a:pt x="0" y="944"/>
                  </a:lnTo>
                  <a:close/>
                </a:path>
              </a:pathLst>
            </a:custGeom>
            <a:grpFill/>
            <a:ln w="9525">
              <a:solidFill>
                <a:schemeClr val="tx1"/>
              </a:solidFill>
              <a:round/>
              <a:headEnd/>
              <a:tailEnd/>
            </a:ln>
          </p:spPr>
          <p:txBody>
            <a:bodyPr wrap="none"/>
            <a:lstStyle/>
            <a:p>
              <a:pPr>
                <a:defRPr/>
              </a:pPr>
              <a:endParaRPr lang="en-US">
                <a:solidFill>
                  <a:prstClr val="black"/>
                </a:solidFill>
              </a:endParaRPr>
            </a:p>
          </p:txBody>
        </p:sp>
        <p:grpSp>
          <p:nvGrpSpPr>
            <p:cNvPr id="6" name="Group 14"/>
            <p:cNvGrpSpPr>
              <a:grpSpLocks/>
            </p:cNvGrpSpPr>
            <p:nvPr/>
          </p:nvGrpSpPr>
          <p:grpSpPr bwMode="auto">
            <a:xfrm>
              <a:off x="2304" y="3631"/>
              <a:ext cx="1514" cy="434"/>
              <a:chOff x="2304" y="3790"/>
              <a:chExt cx="1514" cy="434"/>
            </a:xfrm>
            <a:grpFill/>
          </p:grpSpPr>
          <p:sp>
            <p:nvSpPr>
              <p:cNvPr id="43043" name="Rectangle 15"/>
              <p:cNvSpPr>
                <a:spLocks noChangeArrowheads="1"/>
              </p:cNvSpPr>
              <p:nvPr/>
            </p:nvSpPr>
            <p:spPr bwMode="auto">
              <a:xfrm>
                <a:off x="2571" y="3790"/>
                <a:ext cx="432" cy="231"/>
              </a:xfrm>
              <a:prstGeom prst="rect">
                <a:avLst/>
              </a:prstGeom>
              <a:grpFill/>
              <a:ln w="9525">
                <a:noFill/>
                <a:miter lim="800000"/>
                <a:headEnd/>
                <a:tailEnd/>
              </a:ln>
            </p:spPr>
            <p:txBody>
              <a:bodyPr wrap="none">
                <a:spAutoFit/>
              </a:bodyPr>
              <a:lstStyle/>
              <a:p>
                <a:pPr>
                  <a:spcBef>
                    <a:spcPct val="0"/>
                  </a:spcBef>
                  <a:defRPr/>
                </a:pPr>
                <a:r>
                  <a:rPr lang="en-US" i="1" dirty="0">
                    <a:solidFill>
                      <a:srgbClr val="800080"/>
                    </a:solidFill>
                  </a:rPr>
                  <a:t>z</a:t>
                </a:r>
                <a:r>
                  <a:rPr lang="en-US" dirty="0">
                    <a:solidFill>
                      <a:srgbClr val="800080"/>
                    </a:solidFill>
                  </a:rPr>
                  <a:t> = </a:t>
                </a:r>
                <a:r>
                  <a:rPr lang="en-US" dirty="0">
                    <a:solidFill>
                      <a:srgbClr val="800080"/>
                    </a:solidFill>
                    <a:sym typeface="Symbol" pitchFamily="18" charset="2"/>
                  </a:rPr>
                  <a:t>0</a:t>
                </a:r>
              </a:p>
            </p:txBody>
          </p:sp>
          <p:sp>
            <p:nvSpPr>
              <p:cNvPr id="43044" name="Rectangle 16"/>
              <p:cNvSpPr>
                <a:spLocks noChangeArrowheads="1"/>
              </p:cNvSpPr>
              <p:nvPr/>
            </p:nvSpPr>
            <p:spPr bwMode="auto">
              <a:xfrm>
                <a:off x="2304" y="3991"/>
                <a:ext cx="1514" cy="233"/>
              </a:xfrm>
              <a:prstGeom prst="rect">
                <a:avLst/>
              </a:prstGeom>
              <a:grpFill/>
              <a:ln w="9525">
                <a:noFill/>
                <a:miter lim="800000"/>
                <a:headEnd/>
                <a:tailEnd/>
              </a:ln>
            </p:spPr>
            <p:txBody>
              <a:bodyPr wrap="none">
                <a:spAutoFit/>
              </a:bodyPr>
              <a:lstStyle/>
              <a:p>
                <a:pPr>
                  <a:spcBef>
                    <a:spcPct val="0"/>
                  </a:spcBef>
                  <a:defRPr/>
                </a:pPr>
                <a:r>
                  <a:rPr lang="en-US" dirty="0">
                    <a:solidFill>
                      <a:srgbClr val="800080"/>
                    </a:solidFill>
                  </a:rPr>
                  <a:t>Cum. Area is 0.5000.</a:t>
                </a:r>
              </a:p>
            </p:txBody>
          </p:sp>
        </p:grpSp>
      </p:grpSp>
      <p:grpSp>
        <p:nvGrpSpPr>
          <p:cNvPr id="7" name="Group 17"/>
          <p:cNvGrpSpPr>
            <a:grpSpLocks/>
          </p:cNvGrpSpPr>
          <p:nvPr/>
        </p:nvGrpSpPr>
        <p:grpSpPr bwMode="auto">
          <a:xfrm>
            <a:off x="1981200" y="3894138"/>
            <a:ext cx="7162802" cy="1951037"/>
            <a:chOff x="1248" y="2448"/>
            <a:chExt cx="4512" cy="1229"/>
          </a:xfrm>
          <a:blipFill>
            <a:blip r:embed="rId5"/>
            <a:tile tx="0" ty="0" sx="100000" sy="100000" flip="none" algn="tl"/>
          </a:blipFill>
        </p:grpSpPr>
        <p:sp>
          <p:nvSpPr>
            <p:cNvPr id="43036" name="Freeform 18"/>
            <p:cNvSpPr>
              <a:spLocks/>
            </p:cNvSpPr>
            <p:nvPr/>
          </p:nvSpPr>
          <p:spPr bwMode="auto">
            <a:xfrm>
              <a:off x="1248" y="2448"/>
              <a:ext cx="3071" cy="944"/>
            </a:xfrm>
            <a:custGeom>
              <a:avLst/>
              <a:gdLst>
                <a:gd name="T0" fmla="*/ 0 w 3092"/>
                <a:gd name="T1" fmla="*/ 816 h 1092"/>
                <a:gd name="T2" fmla="*/ 64 w 3092"/>
                <a:gd name="T3" fmla="*/ 810 h 1092"/>
                <a:gd name="T4" fmla="*/ 118 w 3092"/>
                <a:gd name="T5" fmla="*/ 807 h 1092"/>
                <a:gd name="T6" fmla="*/ 364 w 3092"/>
                <a:gd name="T7" fmla="*/ 789 h 1092"/>
                <a:gd name="T8" fmla="*/ 540 w 3092"/>
                <a:gd name="T9" fmla="*/ 750 h 1092"/>
                <a:gd name="T10" fmla="*/ 738 w 3092"/>
                <a:gd name="T11" fmla="*/ 679 h 1092"/>
                <a:gd name="T12" fmla="*/ 854 w 3092"/>
                <a:gd name="T13" fmla="*/ 617 h 1092"/>
                <a:gd name="T14" fmla="*/ 938 w 3092"/>
                <a:gd name="T15" fmla="*/ 558 h 1092"/>
                <a:gd name="T16" fmla="*/ 986 w 3092"/>
                <a:gd name="T17" fmla="*/ 511 h 1092"/>
                <a:gd name="T18" fmla="*/ 1056 w 3092"/>
                <a:gd name="T19" fmla="*/ 439 h 1092"/>
                <a:gd name="T20" fmla="*/ 1068 w 3092"/>
                <a:gd name="T21" fmla="*/ 422 h 1092"/>
                <a:gd name="T22" fmla="*/ 1116 w 3092"/>
                <a:gd name="T23" fmla="*/ 355 h 1092"/>
                <a:gd name="T24" fmla="*/ 1164 w 3092"/>
                <a:gd name="T25" fmla="*/ 284 h 1092"/>
                <a:gd name="T26" fmla="*/ 1212 w 3092"/>
                <a:gd name="T27" fmla="*/ 213 h 1092"/>
                <a:gd name="T28" fmla="*/ 1270 w 3092"/>
                <a:gd name="T29" fmla="*/ 131 h 1092"/>
                <a:gd name="T30" fmla="*/ 1318 w 3092"/>
                <a:gd name="T31" fmla="*/ 78 h 1092"/>
                <a:gd name="T32" fmla="*/ 1362 w 3092"/>
                <a:gd name="T33" fmla="*/ 41 h 1092"/>
                <a:gd name="T34" fmla="*/ 1412 w 3092"/>
                <a:gd name="T35" fmla="*/ 21 h 1092"/>
                <a:gd name="T36" fmla="*/ 1496 w 3092"/>
                <a:gd name="T37" fmla="*/ 0 h 1092"/>
                <a:gd name="T38" fmla="*/ 1554 w 3092"/>
                <a:gd name="T39" fmla="*/ 0 h 1092"/>
                <a:gd name="T40" fmla="*/ 1634 w 3092"/>
                <a:gd name="T41" fmla="*/ 21 h 1092"/>
                <a:gd name="T42" fmla="*/ 1720 w 3092"/>
                <a:gd name="T43" fmla="*/ 69 h 1092"/>
                <a:gd name="T44" fmla="*/ 1792 w 3092"/>
                <a:gd name="T45" fmla="*/ 135 h 1092"/>
                <a:gd name="T46" fmla="*/ 1886 w 3092"/>
                <a:gd name="T47" fmla="*/ 275 h 1092"/>
                <a:gd name="T48" fmla="*/ 1934 w 3092"/>
                <a:gd name="T49" fmla="*/ 353 h 1092"/>
                <a:gd name="T50" fmla="*/ 1976 w 3092"/>
                <a:gd name="T51" fmla="*/ 422 h 1092"/>
                <a:gd name="T52" fmla="*/ 2016 w 3092"/>
                <a:gd name="T53" fmla="*/ 463 h 1092"/>
                <a:gd name="T54" fmla="*/ 2088 w 3092"/>
                <a:gd name="T55" fmla="*/ 538 h 1092"/>
                <a:gd name="T56" fmla="*/ 2138 w 3092"/>
                <a:gd name="T57" fmla="*/ 582 h 1092"/>
                <a:gd name="T58" fmla="*/ 2198 w 3092"/>
                <a:gd name="T59" fmla="*/ 622 h 1092"/>
                <a:gd name="T60" fmla="*/ 2302 w 3092"/>
                <a:gd name="T61" fmla="*/ 679 h 1092"/>
                <a:gd name="T62" fmla="*/ 2396 w 3092"/>
                <a:gd name="T63" fmla="*/ 714 h 1092"/>
                <a:gd name="T64" fmla="*/ 2490 w 3092"/>
                <a:gd name="T65" fmla="*/ 744 h 1092"/>
                <a:gd name="T66" fmla="*/ 2584 w 3092"/>
                <a:gd name="T67" fmla="*/ 765 h 1092"/>
                <a:gd name="T68" fmla="*/ 2710 w 3092"/>
                <a:gd name="T69" fmla="*/ 792 h 1092"/>
                <a:gd name="T70" fmla="*/ 2916 w 3092"/>
                <a:gd name="T71" fmla="*/ 807 h 1092"/>
                <a:gd name="T72" fmla="*/ 3050 w 3092"/>
                <a:gd name="T73" fmla="*/ 813 h 1092"/>
                <a:gd name="T74" fmla="*/ 0 w 3092"/>
                <a:gd name="T75" fmla="*/ 816 h 109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92"/>
                <a:gd name="T115" fmla="*/ 0 h 1092"/>
                <a:gd name="T116" fmla="*/ 3092 w 3092"/>
                <a:gd name="T117" fmla="*/ 1092 h 109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92" h="1092">
                  <a:moveTo>
                    <a:pt x="0" y="1092"/>
                  </a:moveTo>
                  <a:lnTo>
                    <a:pt x="64" y="1084"/>
                  </a:lnTo>
                  <a:lnTo>
                    <a:pt x="120" y="1080"/>
                  </a:lnTo>
                  <a:lnTo>
                    <a:pt x="368" y="1056"/>
                  </a:lnTo>
                  <a:lnTo>
                    <a:pt x="548" y="1004"/>
                  </a:lnTo>
                  <a:lnTo>
                    <a:pt x="748" y="908"/>
                  </a:lnTo>
                  <a:lnTo>
                    <a:pt x="866" y="826"/>
                  </a:lnTo>
                  <a:lnTo>
                    <a:pt x="950" y="746"/>
                  </a:lnTo>
                  <a:lnTo>
                    <a:pt x="1000" y="684"/>
                  </a:lnTo>
                  <a:lnTo>
                    <a:pt x="1070" y="588"/>
                  </a:lnTo>
                  <a:lnTo>
                    <a:pt x="1082" y="564"/>
                  </a:lnTo>
                  <a:lnTo>
                    <a:pt x="1132" y="476"/>
                  </a:lnTo>
                  <a:lnTo>
                    <a:pt x="1180" y="380"/>
                  </a:lnTo>
                  <a:lnTo>
                    <a:pt x="1228" y="284"/>
                  </a:lnTo>
                  <a:lnTo>
                    <a:pt x="1288" y="176"/>
                  </a:lnTo>
                  <a:lnTo>
                    <a:pt x="1336" y="104"/>
                  </a:lnTo>
                  <a:lnTo>
                    <a:pt x="1380" y="56"/>
                  </a:lnTo>
                  <a:lnTo>
                    <a:pt x="1432" y="28"/>
                  </a:lnTo>
                  <a:lnTo>
                    <a:pt x="1516" y="0"/>
                  </a:lnTo>
                  <a:lnTo>
                    <a:pt x="1576" y="0"/>
                  </a:lnTo>
                  <a:lnTo>
                    <a:pt x="1656" y="28"/>
                  </a:lnTo>
                  <a:lnTo>
                    <a:pt x="1744" y="92"/>
                  </a:lnTo>
                  <a:lnTo>
                    <a:pt x="1816" y="180"/>
                  </a:lnTo>
                  <a:lnTo>
                    <a:pt x="1912" y="368"/>
                  </a:lnTo>
                  <a:lnTo>
                    <a:pt x="1960" y="472"/>
                  </a:lnTo>
                  <a:lnTo>
                    <a:pt x="2004" y="564"/>
                  </a:lnTo>
                  <a:lnTo>
                    <a:pt x="2044" y="620"/>
                  </a:lnTo>
                  <a:lnTo>
                    <a:pt x="2116" y="720"/>
                  </a:lnTo>
                  <a:lnTo>
                    <a:pt x="2168" y="778"/>
                  </a:lnTo>
                  <a:lnTo>
                    <a:pt x="2228" y="832"/>
                  </a:lnTo>
                  <a:lnTo>
                    <a:pt x="2334" y="908"/>
                  </a:lnTo>
                  <a:lnTo>
                    <a:pt x="2428" y="956"/>
                  </a:lnTo>
                  <a:lnTo>
                    <a:pt x="2524" y="996"/>
                  </a:lnTo>
                  <a:lnTo>
                    <a:pt x="2620" y="1024"/>
                  </a:lnTo>
                  <a:lnTo>
                    <a:pt x="2748" y="1060"/>
                  </a:lnTo>
                  <a:lnTo>
                    <a:pt x="2956" y="1080"/>
                  </a:lnTo>
                  <a:lnTo>
                    <a:pt x="3092" y="1088"/>
                  </a:lnTo>
                  <a:lnTo>
                    <a:pt x="0" y="1092"/>
                  </a:lnTo>
                  <a:close/>
                </a:path>
              </a:pathLst>
            </a:custGeom>
            <a:blipFill>
              <a:blip r:embed="rId6"/>
              <a:tile tx="0" ty="0" sx="100000" sy="100000" flip="none" algn="tl"/>
            </a:blipFill>
            <a:ln w="9525">
              <a:solidFill>
                <a:schemeClr val="tx1"/>
              </a:solidFill>
              <a:round/>
              <a:headEnd/>
              <a:tailEnd/>
            </a:ln>
          </p:spPr>
          <p:txBody>
            <a:bodyPr wrap="none"/>
            <a:lstStyle/>
            <a:p>
              <a:pPr>
                <a:defRPr/>
              </a:pPr>
              <a:endParaRPr lang="en-US">
                <a:solidFill>
                  <a:prstClr val="black"/>
                </a:solidFill>
              </a:endParaRPr>
            </a:p>
          </p:txBody>
        </p:sp>
        <p:grpSp>
          <p:nvGrpSpPr>
            <p:cNvPr id="8" name="Group 19"/>
            <p:cNvGrpSpPr>
              <a:grpSpLocks/>
            </p:cNvGrpSpPr>
            <p:nvPr/>
          </p:nvGrpSpPr>
          <p:grpSpPr bwMode="auto">
            <a:xfrm>
              <a:off x="4076" y="3067"/>
              <a:ext cx="1684" cy="610"/>
              <a:chOff x="4076" y="3067"/>
              <a:chExt cx="1684" cy="610"/>
            </a:xfrm>
            <a:grpFill/>
          </p:grpSpPr>
          <p:sp>
            <p:nvSpPr>
              <p:cNvPr id="43038" name="Rectangle 20"/>
              <p:cNvSpPr>
                <a:spLocks noChangeArrowheads="1"/>
              </p:cNvSpPr>
              <p:nvPr/>
            </p:nvSpPr>
            <p:spPr bwMode="auto">
              <a:xfrm>
                <a:off x="4519" y="3446"/>
                <a:ext cx="632" cy="231"/>
              </a:xfrm>
              <a:prstGeom prst="rect">
                <a:avLst/>
              </a:prstGeom>
              <a:grpFill/>
              <a:ln w="9525">
                <a:noFill/>
                <a:miter lim="800000"/>
                <a:headEnd/>
                <a:tailEnd/>
              </a:ln>
            </p:spPr>
            <p:txBody>
              <a:bodyPr wrap="none">
                <a:spAutoFit/>
              </a:bodyPr>
              <a:lstStyle/>
              <a:p>
                <a:pPr>
                  <a:spcBef>
                    <a:spcPct val="0"/>
                  </a:spcBef>
                  <a:defRPr/>
                </a:pPr>
                <a:r>
                  <a:rPr lang="en-US" i="1" dirty="0">
                    <a:solidFill>
                      <a:srgbClr val="800080"/>
                    </a:solidFill>
                  </a:rPr>
                  <a:t>z</a:t>
                </a:r>
                <a:r>
                  <a:rPr lang="en-US" dirty="0">
                    <a:solidFill>
                      <a:srgbClr val="800080"/>
                    </a:solidFill>
                  </a:rPr>
                  <a:t> = </a:t>
                </a:r>
                <a:r>
                  <a:rPr lang="en-US" dirty="0">
                    <a:solidFill>
                      <a:srgbClr val="800080"/>
                    </a:solidFill>
                    <a:sym typeface="Symbol" pitchFamily="18" charset="2"/>
                  </a:rPr>
                  <a:t>3.49</a:t>
                </a:r>
              </a:p>
            </p:txBody>
          </p:sp>
          <p:sp>
            <p:nvSpPr>
              <p:cNvPr id="43039" name="Line 21"/>
              <p:cNvSpPr>
                <a:spLocks noChangeShapeType="1"/>
              </p:cNvSpPr>
              <p:nvPr/>
            </p:nvSpPr>
            <p:spPr bwMode="auto">
              <a:xfrm flipH="1" flipV="1">
                <a:off x="4376" y="3440"/>
                <a:ext cx="144" cy="96"/>
              </a:xfrm>
              <a:prstGeom prst="line">
                <a:avLst/>
              </a:prstGeom>
              <a:grpFill/>
              <a:ln w="9525">
                <a:solidFill>
                  <a:schemeClr val="tx1"/>
                </a:solidFill>
                <a:round/>
                <a:headEnd/>
                <a:tailEnd type="triangle" w="med" len="med"/>
              </a:ln>
            </p:spPr>
            <p:txBody>
              <a:bodyPr wrap="none"/>
              <a:lstStyle/>
              <a:p>
                <a:pPr>
                  <a:defRPr/>
                </a:pPr>
                <a:endParaRPr lang="en-US">
                  <a:solidFill>
                    <a:prstClr val="black"/>
                  </a:solidFill>
                </a:endParaRPr>
              </a:p>
            </p:txBody>
          </p:sp>
          <p:sp>
            <p:nvSpPr>
              <p:cNvPr id="43040" name="Rectangle 22"/>
              <p:cNvSpPr>
                <a:spLocks noChangeArrowheads="1"/>
              </p:cNvSpPr>
              <p:nvPr/>
            </p:nvSpPr>
            <p:spPr bwMode="auto">
              <a:xfrm>
                <a:off x="4076" y="3067"/>
                <a:ext cx="1684" cy="233"/>
              </a:xfrm>
              <a:prstGeom prst="rect">
                <a:avLst/>
              </a:prstGeom>
              <a:grpFill/>
              <a:ln w="9525">
                <a:noFill/>
                <a:miter lim="800000"/>
                <a:headEnd/>
                <a:tailEnd/>
              </a:ln>
            </p:spPr>
            <p:txBody>
              <a:bodyPr wrap="none">
                <a:spAutoFit/>
              </a:bodyPr>
              <a:lstStyle/>
              <a:p>
                <a:pPr>
                  <a:spcBef>
                    <a:spcPct val="0"/>
                  </a:spcBef>
                  <a:defRPr/>
                </a:pPr>
                <a:r>
                  <a:rPr lang="en-US" dirty="0">
                    <a:solidFill>
                      <a:srgbClr val="800080"/>
                    </a:solidFill>
                  </a:rPr>
                  <a:t>Cum. Area is close to 1.</a:t>
                </a:r>
              </a:p>
            </p:txBody>
          </p:sp>
        </p:grpSp>
      </p:grpSp>
      <p:grpSp>
        <p:nvGrpSpPr>
          <p:cNvPr id="9" name="Group 23"/>
          <p:cNvGrpSpPr>
            <a:grpSpLocks/>
          </p:cNvGrpSpPr>
          <p:nvPr/>
        </p:nvGrpSpPr>
        <p:grpSpPr bwMode="auto">
          <a:xfrm>
            <a:off x="1835150" y="3898900"/>
            <a:ext cx="5556250" cy="1843088"/>
            <a:chOff x="1156" y="2456"/>
            <a:chExt cx="3500" cy="1161"/>
          </a:xfrm>
        </p:grpSpPr>
        <p:sp>
          <p:nvSpPr>
            <p:cNvPr id="55306" name="Text Box 24"/>
            <p:cNvSpPr txBox="1">
              <a:spLocks noChangeArrowheads="1"/>
            </p:cNvSpPr>
            <p:nvPr/>
          </p:nvSpPr>
          <p:spPr bwMode="auto">
            <a:xfrm>
              <a:off x="4386" y="3276"/>
              <a:ext cx="270" cy="173"/>
            </a:xfrm>
            <a:prstGeom prst="rect">
              <a:avLst/>
            </a:prstGeom>
            <a:noFill/>
            <a:ln w="9525">
              <a:noFill/>
              <a:miter lim="800000"/>
              <a:headEnd/>
              <a:tailEnd/>
            </a:ln>
          </p:spPr>
          <p:txBody>
            <a:bodyPr>
              <a:spAutoFit/>
            </a:bodyPr>
            <a:lstStyle/>
            <a:p>
              <a:r>
                <a:rPr lang="en-US" sz="1200" i="1">
                  <a:solidFill>
                    <a:prstClr val="black"/>
                  </a:solidFill>
                </a:rPr>
                <a:t>z</a:t>
              </a:r>
            </a:p>
          </p:txBody>
        </p:sp>
        <p:grpSp>
          <p:nvGrpSpPr>
            <p:cNvPr id="10" name="Group 25"/>
            <p:cNvGrpSpPr>
              <a:grpSpLocks/>
            </p:cNvGrpSpPr>
            <p:nvPr/>
          </p:nvGrpSpPr>
          <p:grpSpPr bwMode="auto">
            <a:xfrm>
              <a:off x="1156" y="2456"/>
              <a:ext cx="3241" cy="1161"/>
              <a:chOff x="1152" y="2465"/>
              <a:chExt cx="3241" cy="1144"/>
            </a:xfrm>
          </p:grpSpPr>
          <p:grpSp>
            <p:nvGrpSpPr>
              <p:cNvPr id="11" name="Group 26"/>
              <p:cNvGrpSpPr>
                <a:grpSpLocks/>
              </p:cNvGrpSpPr>
              <p:nvPr/>
            </p:nvGrpSpPr>
            <p:grpSpPr bwMode="auto">
              <a:xfrm>
                <a:off x="1152" y="3367"/>
                <a:ext cx="3241" cy="242"/>
                <a:chOff x="1152" y="3367"/>
                <a:chExt cx="3241" cy="242"/>
              </a:xfrm>
            </p:grpSpPr>
            <p:sp>
              <p:nvSpPr>
                <p:cNvPr id="55310" name="Line 27"/>
                <p:cNvSpPr>
                  <a:spLocks noChangeShapeType="1"/>
                </p:cNvSpPr>
                <p:nvPr/>
              </p:nvSpPr>
              <p:spPr bwMode="auto">
                <a:xfrm>
                  <a:off x="1152" y="3397"/>
                  <a:ext cx="3241" cy="1"/>
                </a:xfrm>
                <a:prstGeom prst="line">
                  <a:avLst/>
                </a:prstGeom>
                <a:noFill/>
                <a:ln w="9525">
                  <a:solidFill>
                    <a:schemeClr val="tx1"/>
                  </a:solidFill>
                  <a:round/>
                  <a:headEnd type="triangle" w="med" len="med"/>
                  <a:tailEnd type="triangle" w="med" len="med"/>
                </a:ln>
              </p:spPr>
              <p:txBody>
                <a:bodyPr wrap="none"/>
                <a:lstStyle/>
                <a:p>
                  <a:endParaRPr lang="en-US">
                    <a:solidFill>
                      <a:prstClr val="black"/>
                    </a:solidFill>
                  </a:endParaRPr>
                </a:p>
              </p:txBody>
            </p:sp>
            <p:sp>
              <p:nvSpPr>
                <p:cNvPr id="55311" name="Rectangle 28"/>
                <p:cNvSpPr>
                  <a:spLocks noChangeArrowheads="1"/>
                </p:cNvSpPr>
                <p:nvPr/>
              </p:nvSpPr>
              <p:spPr bwMode="auto">
                <a:xfrm>
                  <a:off x="1235" y="3439"/>
                  <a:ext cx="222" cy="170"/>
                </a:xfrm>
                <a:prstGeom prst="rect">
                  <a:avLst/>
                </a:prstGeom>
                <a:noFill/>
                <a:ln w="9525">
                  <a:noFill/>
                  <a:miter lim="800000"/>
                  <a:headEnd/>
                  <a:tailEnd/>
                </a:ln>
              </p:spPr>
              <p:txBody>
                <a:bodyPr wrap="none">
                  <a:spAutoFit/>
                </a:bodyPr>
                <a:lstStyle/>
                <a:p>
                  <a:pPr>
                    <a:spcBef>
                      <a:spcPct val="0"/>
                    </a:spcBef>
                  </a:pPr>
                  <a:r>
                    <a:rPr lang="en-US" sz="1200">
                      <a:solidFill>
                        <a:prstClr val="black"/>
                      </a:solidFill>
                      <a:sym typeface="Symbol" pitchFamily="18" charset="2"/>
                    </a:rPr>
                    <a:t>3</a:t>
                  </a:r>
                  <a:endParaRPr lang="en-US" sz="1200">
                    <a:solidFill>
                      <a:prstClr val="black"/>
                    </a:solidFill>
                  </a:endParaRPr>
                </a:p>
              </p:txBody>
            </p:sp>
            <p:sp>
              <p:nvSpPr>
                <p:cNvPr id="55312" name="Rectangle 29"/>
                <p:cNvSpPr>
                  <a:spLocks noChangeArrowheads="1"/>
                </p:cNvSpPr>
                <p:nvPr/>
              </p:nvSpPr>
              <p:spPr bwMode="auto">
                <a:xfrm>
                  <a:off x="3216" y="3437"/>
                  <a:ext cx="169" cy="170"/>
                </a:xfrm>
                <a:prstGeom prst="rect">
                  <a:avLst/>
                </a:prstGeom>
                <a:noFill/>
                <a:ln w="9525">
                  <a:noFill/>
                  <a:miter lim="800000"/>
                  <a:headEnd/>
                  <a:tailEnd/>
                </a:ln>
              </p:spPr>
              <p:txBody>
                <a:bodyPr wrap="none">
                  <a:spAutoFit/>
                </a:bodyPr>
                <a:lstStyle/>
                <a:p>
                  <a:pPr>
                    <a:spcBef>
                      <a:spcPct val="0"/>
                    </a:spcBef>
                  </a:pPr>
                  <a:r>
                    <a:rPr lang="en-US" sz="1200">
                      <a:solidFill>
                        <a:prstClr val="black"/>
                      </a:solidFill>
                    </a:rPr>
                    <a:t>1</a:t>
                  </a:r>
                </a:p>
              </p:txBody>
            </p:sp>
            <p:sp>
              <p:nvSpPr>
                <p:cNvPr id="55313" name="Rectangle 30"/>
                <p:cNvSpPr>
                  <a:spLocks noChangeArrowheads="1"/>
                </p:cNvSpPr>
                <p:nvPr/>
              </p:nvSpPr>
              <p:spPr bwMode="auto">
                <a:xfrm>
                  <a:off x="1721" y="3439"/>
                  <a:ext cx="222" cy="170"/>
                </a:xfrm>
                <a:prstGeom prst="rect">
                  <a:avLst/>
                </a:prstGeom>
                <a:noFill/>
                <a:ln w="9525">
                  <a:noFill/>
                  <a:miter lim="800000"/>
                  <a:headEnd/>
                  <a:tailEnd/>
                </a:ln>
              </p:spPr>
              <p:txBody>
                <a:bodyPr wrap="none">
                  <a:spAutoFit/>
                </a:bodyPr>
                <a:lstStyle/>
                <a:p>
                  <a:pPr>
                    <a:spcBef>
                      <a:spcPct val="0"/>
                    </a:spcBef>
                  </a:pPr>
                  <a:r>
                    <a:rPr lang="en-US" sz="1200">
                      <a:solidFill>
                        <a:prstClr val="black"/>
                      </a:solidFill>
                      <a:sym typeface="Symbol" pitchFamily="18" charset="2"/>
                    </a:rPr>
                    <a:t>2</a:t>
                  </a:r>
                  <a:endParaRPr lang="en-US" sz="1200">
                    <a:solidFill>
                      <a:prstClr val="black"/>
                    </a:solidFill>
                  </a:endParaRPr>
                </a:p>
              </p:txBody>
            </p:sp>
            <p:sp>
              <p:nvSpPr>
                <p:cNvPr id="55314" name="Rectangle 31"/>
                <p:cNvSpPr>
                  <a:spLocks noChangeArrowheads="1"/>
                </p:cNvSpPr>
                <p:nvPr/>
              </p:nvSpPr>
              <p:spPr bwMode="auto">
                <a:xfrm>
                  <a:off x="2194" y="3439"/>
                  <a:ext cx="222" cy="170"/>
                </a:xfrm>
                <a:prstGeom prst="rect">
                  <a:avLst/>
                </a:prstGeom>
                <a:noFill/>
                <a:ln w="9525">
                  <a:noFill/>
                  <a:miter lim="800000"/>
                  <a:headEnd/>
                  <a:tailEnd/>
                </a:ln>
              </p:spPr>
              <p:txBody>
                <a:bodyPr wrap="none">
                  <a:spAutoFit/>
                </a:bodyPr>
                <a:lstStyle/>
                <a:p>
                  <a:pPr>
                    <a:spcBef>
                      <a:spcPct val="0"/>
                    </a:spcBef>
                  </a:pPr>
                  <a:r>
                    <a:rPr lang="en-US" sz="1200">
                      <a:solidFill>
                        <a:prstClr val="black"/>
                      </a:solidFill>
                      <a:sym typeface="Symbol" pitchFamily="18" charset="2"/>
                    </a:rPr>
                    <a:t></a:t>
                  </a:r>
                  <a:r>
                    <a:rPr lang="en-US" sz="1200">
                      <a:solidFill>
                        <a:prstClr val="black"/>
                      </a:solidFill>
                    </a:rPr>
                    <a:t>1</a:t>
                  </a:r>
                </a:p>
              </p:txBody>
            </p:sp>
            <p:sp>
              <p:nvSpPr>
                <p:cNvPr id="55315" name="Rectangle 32"/>
                <p:cNvSpPr>
                  <a:spLocks noChangeArrowheads="1"/>
                </p:cNvSpPr>
                <p:nvPr/>
              </p:nvSpPr>
              <p:spPr bwMode="auto">
                <a:xfrm>
                  <a:off x="2721" y="3437"/>
                  <a:ext cx="169" cy="170"/>
                </a:xfrm>
                <a:prstGeom prst="rect">
                  <a:avLst/>
                </a:prstGeom>
                <a:noFill/>
                <a:ln w="9525">
                  <a:noFill/>
                  <a:miter lim="800000"/>
                  <a:headEnd/>
                  <a:tailEnd/>
                </a:ln>
              </p:spPr>
              <p:txBody>
                <a:bodyPr wrap="none">
                  <a:spAutoFit/>
                </a:bodyPr>
                <a:lstStyle/>
                <a:p>
                  <a:pPr>
                    <a:spcBef>
                      <a:spcPct val="0"/>
                    </a:spcBef>
                  </a:pPr>
                  <a:r>
                    <a:rPr lang="en-US" sz="1200">
                      <a:solidFill>
                        <a:prstClr val="black"/>
                      </a:solidFill>
                    </a:rPr>
                    <a:t>0</a:t>
                  </a:r>
                </a:p>
              </p:txBody>
            </p:sp>
            <p:sp>
              <p:nvSpPr>
                <p:cNvPr id="55316" name="Rectangle 33"/>
                <p:cNvSpPr>
                  <a:spLocks noChangeArrowheads="1"/>
                </p:cNvSpPr>
                <p:nvPr/>
              </p:nvSpPr>
              <p:spPr bwMode="auto">
                <a:xfrm>
                  <a:off x="3692" y="3437"/>
                  <a:ext cx="169" cy="170"/>
                </a:xfrm>
                <a:prstGeom prst="rect">
                  <a:avLst/>
                </a:prstGeom>
                <a:noFill/>
                <a:ln w="9525">
                  <a:noFill/>
                  <a:miter lim="800000"/>
                  <a:headEnd/>
                  <a:tailEnd/>
                </a:ln>
              </p:spPr>
              <p:txBody>
                <a:bodyPr wrap="none">
                  <a:spAutoFit/>
                </a:bodyPr>
                <a:lstStyle/>
                <a:p>
                  <a:pPr>
                    <a:spcBef>
                      <a:spcPct val="0"/>
                    </a:spcBef>
                  </a:pPr>
                  <a:r>
                    <a:rPr lang="en-US" sz="1200">
                      <a:solidFill>
                        <a:prstClr val="black"/>
                      </a:solidFill>
                      <a:sym typeface="Symbol" pitchFamily="18" charset="2"/>
                    </a:rPr>
                    <a:t>2</a:t>
                  </a:r>
                  <a:endParaRPr lang="en-US" sz="1200">
                    <a:solidFill>
                      <a:prstClr val="black"/>
                    </a:solidFill>
                  </a:endParaRPr>
                </a:p>
              </p:txBody>
            </p:sp>
            <p:sp>
              <p:nvSpPr>
                <p:cNvPr id="55317" name="Rectangle 34"/>
                <p:cNvSpPr>
                  <a:spLocks noChangeArrowheads="1"/>
                </p:cNvSpPr>
                <p:nvPr/>
              </p:nvSpPr>
              <p:spPr bwMode="auto">
                <a:xfrm>
                  <a:off x="4174" y="3437"/>
                  <a:ext cx="169" cy="170"/>
                </a:xfrm>
                <a:prstGeom prst="rect">
                  <a:avLst/>
                </a:prstGeom>
                <a:noFill/>
                <a:ln w="9525">
                  <a:noFill/>
                  <a:miter lim="800000"/>
                  <a:headEnd/>
                  <a:tailEnd/>
                </a:ln>
              </p:spPr>
              <p:txBody>
                <a:bodyPr wrap="none">
                  <a:spAutoFit/>
                </a:bodyPr>
                <a:lstStyle/>
                <a:p>
                  <a:pPr>
                    <a:spcBef>
                      <a:spcPct val="0"/>
                    </a:spcBef>
                  </a:pPr>
                  <a:r>
                    <a:rPr lang="en-US" sz="1200">
                      <a:solidFill>
                        <a:prstClr val="black"/>
                      </a:solidFill>
                      <a:sym typeface="Symbol" pitchFamily="18" charset="2"/>
                    </a:rPr>
                    <a:t>3</a:t>
                  </a:r>
                  <a:endParaRPr lang="en-US" sz="1200">
                    <a:solidFill>
                      <a:prstClr val="black"/>
                    </a:solidFill>
                  </a:endParaRPr>
                </a:p>
              </p:txBody>
            </p:sp>
            <p:sp>
              <p:nvSpPr>
                <p:cNvPr id="55318" name="Line 35"/>
                <p:cNvSpPr>
                  <a:spLocks noChangeShapeType="1"/>
                </p:cNvSpPr>
                <p:nvPr/>
              </p:nvSpPr>
              <p:spPr bwMode="auto">
                <a:xfrm>
                  <a:off x="2314" y="3367"/>
                  <a:ext cx="0" cy="89"/>
                </a:xfrm>
                <a:prstGeom prst="line">
                  <a:avLst/>
                </a:prstGeom>
                <a:noFill/>
                <a:ln w="9525">
                  <a:solidFill>
                    <a:schemeClr val="tx1"/>
                  </a:solidFill>
                  <a:round/>
                  <a:headEnd/>
                  <a:tailEnd/>
                </a:ln>
              </p:spPr>
              <p:txBody>
                <a:bodyPr wrap="none"/>
                <a:lstStyle/>
                <a:p>
                  <a:endParaRPr lang="en-US">
                    <a:solidFill>
                      <a:prstClr val="black"/>
                    </a:solidFill>
                  </a:endParaRPr>
                </a:p>
              </p:txBody>
            </p:sp>
            <p:sp>
              <p:nvSpPr>
                <p:cNvPr id="55319" name="Line 36"/>
                <p:cNvSpPr>
                  <a:spLocks noChangeShapeType="1"/>
                </p:cNvSpPr>
                <p:nvPr/>
              </p:nvSpPr>
              <p:spPr bwMode="auto">
                <a:xfrm>
                  <a:off x="1831" y="3367"/>
                  <a:ext cx="0" cy="89"/>
                </a:xfrm>
                <a:prstGeom prst="line">
                  <a:avLst/>
                </a:prstGeom>
                <a:noFill/>
                <a:ln w="9525">
                  <a:solidFill>
                    <a:schemeClr val="tx1"/>
                  </a:solidFill>
                  <a:round/>
                  <a:headEnd/>
                  <a:tailEnd/>
                </a:ln>
              </p:spPr>
              <p:txBody>
                <a:bodyPr wrap="none"/>
                <a:lstStyle/>
                <a:p>
                  <a:endParaRPr lang="en-US">
                    <a:solidFill>
                      <a:prstClr val="black"/>
                    </a:solidFill>
                  </a:endParaRPr>
                </a:p>
              </p:txBody>
            </p:sp>
            <p:sp>
              <p:nvSpPr>
                <p:cNvPr id="55320" name="Line 37"/>
                <p:cNvSpPr>
                  <a:spLocks noChangeShapeType="1"/>
                </p:cNvSpPr>
                <p:nvPr/>
              </p:nvSpPr>
              <p:spPr bwMode="auto">
                <a:xfrm>
                  <a:off x="3281" y="3367"/>
                  <a:ext cx="0" cy="89"/>
                </a:xfrm>
                <a:prstGeom prst="line">
                  <a:avLst/>
                </a:prstGeom>
                <a:noFill/>
                <a:ln w="9525">
                  <a:solidFill>
                    <a:schemeClr val="tx1"/>
                  </a:solidFill>
                  <a:round/>
                  <a:headEnd/>
                  <a:tailEnd/>
                </a:ln>
              </p:spPr>
              <p:txBody>
                <a:bodyPr wrap="none"/>
                <a:lstStyle/>
                <a:p>
                  <a:endParaRPr lang="en-US">
                    <a:solidFill>
                      <a:prstClr val="black"/>
                    </a:solidFill>
                  </a:endParaRPr>
                </a:p>
              </p:txBody>
            </p:sp>
            <p:sp>
              <p:nvSpPr>
                <p:cNvPr id="55321" name="Line 38"/>
                <p:cNvSpPr>
                  <a:spLocks noChangeShapeType="1"/>
                </p:cNvSpPr>
                <p:nvPr/>
              </p:nvSpPr>
              <p:spPr bwMode="auto">
                <a:xfrm>
                  <a:off x="3764" y="3367"/>
                  <a:ext cx="0" cy="89"/>
                </a:xfrm>
                <a:prstGeom prst="line">
                  <a:avLst/>
                </a:prstGeom>
                <a:noFill/>
                <a:ln w="9525">
                  <a:solidFill>
                    <a:schemeClr val="tx1"/>
                  </a:solidFill>
                  <a:round/>
                  <a:headEnd/>
                  <a:tailEnd/>
                </a:ln>
              </p:spPr>
              <p:txBody>
                <a:bodyPr wrap="none"/>
                <a:lstStyle/>
                <a:p>
                  <a:endParaRPr lang="en-US">
                    <a:solidFill>
                      <a:prstClr val="black"/>
                    </a:solidFill>
                  </a:endParaRPr>
                </a:p>
              </p:txBody>
            </p:sp>
            <p:sp>
              <p:nvSpPr>
                <p:cNvPr id="55322" name="Line 39"/>
                <p:cNvSpPr>
                  <a:spLocks noChangeShapeType="1"/>
                </p:cNvSpPr>
                <p:nvPr/>
              </p:nvSpPr>
              <p:spPr bwMode="auto">
                <a:xfrm>
                  <a:off x="1348" y="3380"/>
                  <a:ext cx="0" cy="59"/>
                </a:xfrm>
                <a:prstGeom prst="line">
                  <a:avLst/>
                </a:prstGeom>
                <a:noFill/>
                <a:ln w="9525">
                  <a:solidFill>
                    <a:schemeClr val="tx1"/>
                  </a:solidFill>
                  <a:round/>
                  <a:headEnd/>
                  <a:tailEnd/>
                </a:ln>
              </p:spPr>
              <p:txBody>
                <a:bodyPr wrap="none"/>
                <a:lstStyle/>
                <a:p>
                  <a:endParaRPr lang="en-US">
                    <a:solidFill>
                      <a:prstClr val="black"/>
                    </a:solidFill>
                  </a:endParaRPr>
                </a:p>
              </p:txBody>
            </p:sp>
            <p:sp>
              <p:nvSpPr>
                <p:cNvPr id="55323" name="Line 40"/>
                <p:cNvSpPr>
                  <a:spLocks noChangeShapeType="1"/>
                </p:cNvSpPr>
                <p:nvPr/>
              </p:nvSpPr>
              <p:spPr bwMode="auto">
                <a:xfrm>
                  <a:off x="2798" y="3367"/>
                  <a:ext cx="0" cy="89"/>
                </a:xfrm>
                <a:prstGeom prst="line">
                  <a:avLst/>
                </a:prstGeom>
                <a:noFill/>
                <a:ln w="9525">
                  <a:solidFill>
                    <a:schemeClr val="tx1"/>
                  </a:solidFill>
                  <a:round/>
                  <a:headEnd/>
                  <a:tailEnd/>
                </a:ln>
              </p:spPr>
              <p:txBody>
                <a:bodyPr wrap="none"/>
                <a:lstStyle/>
                <a:p>
                  <a:endParaRPr lang="en-US">
                    <a:solidFill>
                      <a:prstClr val="black"/>
                    </a:solidFill>
                  </a:endParaRPr>
                </a:p>
              </p:txBody>
            </p:sp>
            <p:sp>
              <p:nvSpPr>
                <p:cNvPr id="55324" name="Line 41"/>
                <p:cNvSpPr>
                  <a:spLocks noChangeShapeType="1"/>
                </p:cNvSpPr>
                <p:nvPr/>
              </p:nvSpPr>
              <p:spPr bwMode="auto">
                <a:xfrm>
                  <a:off x="4248" y="3380"/>
                  <a:ext cx="0" cy="59"/>
                </a:xfrm>
                <a:prstGeom prst="line">
                  <a:avLst/>
                </a:prstGeom>
                <a:noFill/>
                <a:ln w="9525">
                  <a:solidFill>
                    <a:schemeClr val="tx1"/>
                  </a:solidFill>
                  <a:round/>
                  <a:headEnd/>
                  <a:tailEnd/>
                </a:ln>
              </p:spPr>
              <p:txBody>
                <a:bodyPr wrap="none"/>
                <a:lstStyle/>
                <a:p>
                  <a:endParaRPr lang="en-US">
                    <a:solidFill>
                      <a:prstClr val="black"/>
                    </a:solidFill>
                  </a:endParaRPr>
                </a:p>
              </p:txBody>
            </p:sp>
          </p:grpSp>
          <p:sp>
            <p:nvSpPr>
              <p:cNvPr id="55309" name="Freeform 42"/>
              <p:cNvSpPr>
                <a:spLocks/>
              </p:cNvSpPr>
              <p:nvPr/>
            </p:nvSpPr>
            <p:spPr bwMode="auto">
              <a:xfrm>
                <a:off x="1200" y="2465"/>
                <a:ext cx="3168" cy="935"/>
              </a:xfrm>
              <a:custGeom>
                <a:avLst/>
                <a:gdLst>
                  <a:gd name="T0" fmla="*/ 0 w 3350"/>
                  <a:gd name="T1" fmla="*/ 1 h 1271"/>
                  <a:gd name="T2" fmla="*/ 9 w 3350"/>
                  <a:gd name="T3" fmla="*/ 1 h 1271"/>
                  <a:gd name="T4" fmla="*/ 9 w 3350"/>
                  <a:gd name="T5" fmla="*/ 1 h 1271"/>
                  <a:gd name="T6" fmla="*/ 17 w 3350"/>
                  <a:gd name="T7" fmla="*/ 1 h 1271"/>
                  <a:gd name="T8" fmla="*/ 24 w 3350"/>
                  <a:gd name="T9" fmla="*/ 1 h 1271"/>
                  <a:gd name="T10" fmla="*/ 32 w 3350"/>
                  <a:gd name="T11" fmla="*/ 1 h 1271"/>
                  <a:gd name="T12" fmla="*/ 38 w 3350"/>
                  <a:gd name="T13" fmla="*/ 1 h 1271"/>
                  <a:gd name="T14" fmla="*/ 41 w 3350"/>
                  <a:gd name="T15" fmla="*/ 1 h 1271"/>
                  <a:gd name="T16" fmla="*/ 43 w 3350"/>
                  <a:gd name="T17" fmla="*/ 1 h 1271"/>
                  <a:gd name="T18" fmla="*/ 46 w 3350"/>
                  <a:gd name="T19" fmla="*/ 1 h 1271"/>
                  <a:gd name="T20" fmla="*/ 48 w 3350"/>
                  <a:gd name="T21" fmla="*/ 1 h 1271"/>
                  <a:gd name="T22" fmla="*/ 51 w 3350"/>
                  <a:gd name="T23" fmla="*/ 1 h 1271"/>
                  <a:gd name="T24" fmla="*/ 52 w 3350"/>
                  <a:gd name="T25" fmla="*/ 1 h 1271"/>
                  <a:gd name="T26" fmla="*/ 55 w 3350"/>
                  <a:gd name="T27" fmla="*/ 1 h 1271"/>
                  <a:gd name="T28" fmla="*/ 58 w 3350"/>
                  <a:gd name="T29" fmla="*/ 1 h 1271"/>
                  <a:gd name="T30" fmla="*/ 62 w 3350"/>
                  <a:gd name="T31" fmla="*/ 1 h 1271"/>
                  <a:gd name="T32" fmla="*/ 65 w 3350"/>
                  <a:gd name="T33" fmla="*/ 1 h 1271"/>
                  <a:gd name="T34" fmla="*/ 69 w 3350"/>
                  <a:gd name="T35" fmla="*/ 1 h 1271"/>
                  <a:gd name="T36" fmla="*/ 74 w 3350"/>
                  <a:gd name="T37" fmla="*/ 1 h 1271"/>
                  <a:gd name="T38" fmla="*/ 77 w 3350"/>
                  <a:gd name="T39" fmla="*/ 1 h 1271"/>
                  <a:gd name="T40" fmla="*/ 81 w 3350"/>
                  <a:gd name="T41" fmla="*/ 1 h 1271"/>
                  <a:gd name="T42" fmla="*/ 84 w 3350"/>
                  <a:gd name="T43" fmla="*/ 1 h 1271"/>
                  <a:gd name="T44" fmla="*/ 87 w 3350"/>
                  <a:gd name="T45" fmla="*/ 1 h 1271"/>
                  <a:gd name="T46" fmla="*/ 90 w 3350"/>
                  <a:gd name="T47" fmla="*/ 1 h 1271"/>
                  <a:gd name="T48" fmla="*/ 93 w 3350"/>
                  <a:gd name="T49" fmla="*/ 1 h 1271"/>
                  <a:gd name="T50" fmla="*/ 95 w 3350"/>
                  <a:gd name="T51" fmla="*/ 1 h 1271"/>
                  <a:gd name="T52" fmla="*/ 99 w 3350"/>
                  <a:gd name="T53" fmla="*/ 1 h 1271"/>
                  <a:gd name="T54" fmla="*/ 104 w 3350"/>
                  <a:gd name="T55" fmla="*/ 1 h 1271"/>
                  <a:gd name="T56" fmla="*/ 107 w 3350"/>
                  <a:gd name="T57" fmla="*/ 1 h 1271"/>
                  <a:gd name="T58" fmla="*/ 112 w 3350"/>
                  <a:gd name="T59" fmla="*/ 1 h 1271"/>
                  <a:gd name="T60" fmla="*/ 118 w 3350"/>
                  <a:gd name="T61" fmla="*/ 1 h 1271"/>
                  <a:gd name="T62" fmla="*/ 125 w 3350"/>
                  <a:gd name="T63" fmla="*/ 1 h 1271"/>
                  <a:gd name="T64" fmla="*/ 131 w 3350"/>
                  <a:gd name="T65" fmla="*/ 1 h 1271"/>
                  <a:gd name="T66" fmla="*/ 0 w 3350"/>
                  <a:gd name="T67" fmla="*/ 1 h 127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350"/>
                  <a:gd name="T103" fmla="*/ 0 h 1271"/>
                  <a:gd name="T104" fmla="*/ 3350 w 3350"/>
                  <a:gd name="T105" fmla="*/ 1271 h 127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350" h="1271">
                    <a:moveTo>
                      <a:pt x="0" y="1271"/>
                    </a:moveTo>
                    <a:lnTo>
                      <a:pt x="69" y="1262"/>
                    </a:lnTo>
                    <a:lnTo>
                      <a:pt x="130" y="1257"/>
                    </a:lnTo>
                    <a:cubicBezTo>
                      <a:pt x="185" y="1251"/>
                      <a:pt x="321" y="1244"/>
                      <a:pt x="399" y="1229"/>
                    </a:cubicBezTo>
                    <a:cubicBezTo>
                      <a:pt x="476" y="1215"/>
                      <a:pt x="525" y="1198"/>
                      <a:pt x="594" y="1170"/>
                    </a:cubicBezTo>
                    <a:cubicBezTo>
                      <a:pt x="662" y="1142"/>
                      <a:pt x="753" y="1094"/>
                      <a:pt x="810" y="1061"/>
                    </a:cubicBezTo>
                    <a:cubicBezTo>
                      <a:pt x="868" y="1027"/>
                      <a:pt x="902" y="998"/>
                      <a:pt x="938" y="967"/>
                    </a:cubicBezTo>
                    <a:cubicBezTo>
                      <a:pt x="975" y="936"/>
                      <a:pt x="1005" y="902"/>
                      <a:pt x="1029" y="875"/>
                    </a:cubicBezTo>
                    <a:cubicBezTo>
                      <a:pt x="1053" y="848"/>
                      <a:pt x="1060" y="838"/>
                      <a:pt x="1083" y="804"/>
                    </a:cubicBezTo>
                    <a:lnTo>
                      <a:pt x="1172" y="667"/>
                    </a:lnTo>
                    <a:lnTo>
                      <a:pt x="1226" y="566"/>
                    </a:lnTo>
                    <a:lnTo>
                      <a:pt x="1278" y="456"/>
                    </a:lnTo>
                    <a:lnTo>
                      <a:pt x="1330" y="346"/>
                    </a:lnTo>
                    <a:lnTo>
                      <a:pt x="1395" y="223"/>
                    </a:lnTo>
                    <a:cubicBezTo>
                      <a:pt x="1421" y="181"/>
                      <a:pt x="1452" y="129"/>
                      <a:pt x="1483" y="95"/>
                    </a:cubicBezTo>
                    <a:cubicBezTo>
                      <a:pt x="1514" y="62"/>
                      <a:pt x="1550" y="38"/>
                      <a:pt x="1581" y="22"/>
                    </a:cubicBezTo>
                    <a:cubicBezTo>
                      <a:pt x="1612" y="7"/>
                      <a:pt x="1640" y="4"/>
                      <a:pt x="1671" y="2"/>
                    </a:cubicBezTo>
                    <a:cubicBezTo>
                      <a:pt x="1701" y="1"/>
                      <a:pt x="1731" y="0"/>
                      <a:pt x="1764" y="12"/>
                    </a:cubicBezTo>
                    <a:cubicBezTo>
                      <a:pt x="1798" y="24"/>
                      <a:pt x="1838" y="42"/>
                      <a:pt x="1871" y="76"/>
                    </a:cubicBezTo>
                    <a:cubicBezTo>
                      <a:pt x="1904" y="110"/>
                      <a:pt x="1926" y="155"/>
                      <a:pt x="1960" y="216"/>
                    </a:cubicBezTo>
                    <a:cubicBezTo>
                      <a:pt x="1994" y="277"/>
                      <a:pt x="2045" y="385"/>
                      <a:pt x="2072" y="443"/>
                    </a:cubicBezTo>
                    <a:cubicBezTo>
                      <a:pt x="2099" y="501"/>
                      <a:pt x="2100" y="514"/>
                      <a:pt x="2124" y="562"/>
                    </a:cubicBezTo>
                    <a:cubicBezTo>
                      <a:pt x="2148" y="610"/>
                      <a:pt x="2186" y="683"/>
                      <a:pt x="2214" y="730"/>
                    </a:cubicBezTo>
                    <a:lnTo>
                      <a:pt x="2293" y="845"/>
                    </a:lnTo>
                    <a:cubicBezTo>
                      <a:pt x="2315" y="876"/>
                      <a:pt x="2329" y="890"/>
                      <a:pt x="2349" y="911"/>
                    </a:cubicBezTo>
                    <a:cubicBezTo>
                      <a:pt x="2369" y="933"/>
                      <a:pt x="2384" y="949"/>
                      <a:pt x="2414" y="973"/>
                    </a:cubicBezTo>
                    <a:cubicBezTo>
                      <a:pt x="2444" y="998"/>
                      <a:pt x="2492" y="1037"/>
                      <a:pt x="2528" y="1061"/>
                    </a:cubicBezTo>
                    <a:lnTo>
                      <a:pt x="2630" y="1115"/>
                    </a:lnTo>
                    <a:lnTo>
                      <a:pt x="2735" y="1161"/>
                    </a:lnTo>
                    <a:lnTo>
                      <a:pt x="2839" y="1194"/>
                    </a:lnTo>
                    <a:cubicBezTo>
                      <a:pt x="2886" y="1207"/>
                      <a:pt x="2954" y="1229"/>
                      <a:pt x="3014" y="1240"/>
                    </a:cubicBezTo>
                    <a:cubicBezTo>
                      <a:pt x="3075" y="1251"/>
                      <a:pt x="3147" y="1253"/>
                      <a:pt x="3203" y="1257"/>
                    </a:cubicBezTo>
                    <a:lnTo>
                      <a:pt x="3350" y="1266"/>
                    </a:lnTo>
                    <a:lnTo>
                      <a:pt x="0" y="1271"/>
                    </a:lnTo>
                    <a:close/>
                  </a:path>
                </a:pathLst>
              </a:custGeom>
              <a:noFill/>
              <a:ln w="22225">
                <a:solidFill>
                  <a:schemeClr val="tx1"/>
                </a:solidFill>
                <a:round/>
                <a:headEnd/>
                <a:tailEnd/>
              </a:ln>
            </p:spPr>
            <p:txBody>
              <a:bodyPr wrap="none"/>
              <a:lstStyle/>
              <a:p>
                <a:endParaRPr lang="en-US">
                  <a:solidFill>
                    <a:prstClr val="black"/>
                  </a:solidFill>
                </a:endParaRPr>
              </a:p>
            </p:txBody>
          </p:sp>
        </p:grpSp>
      </p:grpSp>
      <p:sp>
        <p:nvSpPr>
          <p:cNvPr id="46" name="Footer Placeholder 45"/>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194988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85059">
                                            <p:bg/>
                                          </p:spTgt>
                                        </p:tgtEl>
                                        <p:attrNameLst>
                                          <p:attrName>style.visibility</p:attrName>
                                        </p:attrNameLst>
                                      </p:cBhvr>
                                      <p:to>
                                        <p:strVal val="visible"/>
                                      </p:to>
                                    </p:set>
                                    <p:animEffect transition="in" filter="wipe(left)">
                                      <p:cBhvr>
                                        <p:cTn id="7" dur="1000"/>
                                        <p:tgtEl>
                                          <p:spTgt spid="685059">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85059">
                                            <p:txEl>
                                              <p:pRg st="1" end="1"/>
                                            </p:txEl>
                                          </p:spTgt>
                                        </p:tgtEl>
                                        <p:attrNameLst>
                                          <p:attrName>style.visibility</p:attrName>
                                        </p:attrNameLst>
                                      </p:cBhvr>
                                      <p:to>
                                        <p:strVal val="visible"/>
                                      </p:to>
                                    </p:set>
                                    <p:animEffect transition="in" filter="wipe(left)">
                                      <p:cBhvr>
                                        <p:cTn id="12" dur="1000"/>
                                        <p:tgtEl>
                                          <p:spTgt spid="685059">
                                            <p:txEl>
                                              <p:pRg st="1" end="1"/>
                                            </p:txEl>
                                          </p:spTgt>
                                        </p:tgtEl>
                                      </p:cBhvr>
                                    </p:animEffect>
                                  </p:childTnLst>
                                </p:cTn>
                              </p:par>
                            </p:childTnLst>
                          </p:cTn>
                        </p:par>
                        <p:par>
                          <p:cTn id="13" fill="hold">
                            <p:stCondLst>
                              <p:cond delay="1000"/>
                            </p:stCondLst>
                            <p:childTnLst>
                              <p:par>
                                <p:cTn id="14" presetID="22" presetClass="entr" presetSubtype="8" fill="hold" nodeType="afterEffect">
                                  <p:stCondLst>
                                    <p:cond delay="50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1000"/>
                                        <p:tgtEl>
                                          <p:spTgt spid="9"/>
                                        </p:tgtEl>
                                      </p:cBhvr>
                                    </p:animEffect>
                                  </p:childTnLst>
                                </p:cTn>
                              </p:par>
                            </p:childTnLst>
                          </p:cTn>
                        </p:par>
                        <p:par>
                          <p:cTn id="17" fill="hold">
                            <p:stCondLst>
                              <p:cond delay="2500"/>
                            </p:stCondLst>
                            <p:childTnLst>
                              <p:par>
                                <p:cTn id="18" presetID="22" presetClass="entr" presetSubtype="8" fill="hold" nodeType="afterEffect">
                                  <p:stCondLst>
                                    <p:cond delay="50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10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685059">
                                            <p:txEl>
                                              <p:pRg st="2" end="2"/>
                                            </p:txEl>
                                          </p:spTgt>
                                        </p:tgtEl>
                                        <p:attrNameLst>
                                          <p:attrName>style.visibility</p:attrName>
                                        </p:attrNameLst>
                                      </p:cBhvr>
                                      <p:to>
                                        <p:strVal val="visible"/>
                                      </p:to>
                                    </p:set>
                                    <p:animEffect transition="in" filter="wipe(left)">
                                      <p:cBhvr>
                                        <p:cTn id="25" dur="1000"/>
                                        <p:tgtEl>
                                          <p:spTgt spid="685059">
                                            <p:txEl>
                                              <p:pRg st="2" end="2"/>
                                            </p:txEl>
                                          </p:spTgt>
                                        </p:tgtEl>
                                      </p:cBhvr>
                                    </p:animEffect>
                                  </p:childTnLst>
                                </p:cTn>
                              </p:par>
                            </p:childTnLst>
                          </p:cTn>
                        </p:par>
                        <p:par>
                          <p:cTn id="26" fill="hold">
                            <p:stCondLst>
                              <p:cond delay="1000"/>
                            </p:stCondLst>
                            <p:childTnLst>
                              <p:par>
                                <p:cTn id="27" presetID="22" presetClass="entr" presetSubtype="8" fill="hold" nodeType="afterEffect">
                                  <p:stCondLst>
                                    <p:cond delay="1500"/>
                                  </p:stCondLst>
                                  <p:childTnLst>
                                    <p:set>
                                      <p:cBhvr>
                                        <p:cTn id="28" dur="1" fill="hold">
                                          <p:stCondLst>
                                            <p:cond delay="0"/>
                                          </p:stCondLst>
                                        </p:cTn>
                                        <p:tgtEl>
                                          <p:spTgt spid="2"/>
                                        </p:tgtEl>
                                        <p:attrNameLst>
                                          <p:attrName>style.visibility</p:attrName>
                                        </p:attrNameLst>
                                      </p:cBhvr>
                                      <p:to>
                                        <p:strVal val="visible"/>
                                      </p:to>
                                    </p:set>
                                    <p:animEffect transition="in" filter="wipe(left)">
                                      <p:cBhvr>
                                        <p:cTn id="29" dur="30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685059">
                                            <p:txEl>
                                              <p:pRg st="3" end="3"/>
                                            </p:txEl>
                                          </p:spTgt>
                                        </p:tgtEl>
                                        <p:attrNameLst>
                                          <p:attrName>style.visibility</p:attrName>
                                        </p:attrNameLst>
                                      </p:cBhvr>
                                      <p:to>
                                        <p:strVal val="visible"/>
                                      </p:to>
                                    </p:set>
                                    <p:animEffect transition="in" filter="wipe(left)">
                                      <p:cBhvr>
                                        <p:cTn id="34" dur="1000"/>
                                        <p:tgtEl>
                                          <p:spTgt spid="685059">
                                            <p:txEl>
                                              <p:pRg st="3" end="3"/>
                                            </p:txEl>
                                          </p:spTgt>
                                        </p:tgtEl>
                                      </p:cBhvr>
                                    </p:animEffect>
                                  </p:childTnLst>
                                </p:cTn>
                              </p:par>
                            </p:childTnLst>
                          </p:cTn>
                        </p:par>
                        <p:par>
                          <p:cTn id="35" fill="hold">
                            <p:stCondLst>
                              <p:cond delay="1000"/>
                            </p:stCondLst>
                            <p:childTnLst>
                              <p:par>
                                <p:cTn id="36" presetID="22" presetClass="entr" presetSubtype="8" fill="hold" nodeType="afterEffect">
                                  <p:stCondLst>
                                    <p:cond delay="1500"/>
                                  </p:stCondLst>
                                  <p:childTnLst>
                                    <p:set>
                                      <p:cBhvr>
                                        <p:cTn id="37" dur="1" fill="hold">
                                          <p:stCondLst>
                                            <p:cond delay="0"/>
                                          </p:stCondLst>
                                        </p:cTn>
                                        <p:tgtEl>
                                          <p:spTgt spid="5"/>
                                        </p:tgtEl>
                                        <p:attrNameLst>
                                          <p:attrName>style.visibility</p:attrName>
                                        </p:attrNameLst>
                                      </p:cBhvr>
                                      <p:to>
                                        <p:strVal val="visible"/>
                                      </p:to>
                                    </p:set>
                                    <p:animEffect transition="in" filter="wipe(left)">
                                      <p:cBhvr>
                                        <p:cTn id="38" dur="10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685059">
                                            <p:txEl>
                                              <p:pRg st="4" end="4"/>
                                            </p:txEl>
                                          </p:spTgt>
                                        </p:tgtEl>
                                        <p:attrNameLst>
                                          <p:attrName>style.visibility</p:attrName>
                                        </p:attrNameLst>
                                      </p:cBhvr>
                                      <p:to>
                                        <p:strVal val="visible"/>
                                      </p:to>
                                    </p:set>
                                    <p:animEffect transition="in" filter="wipe(left)">
                                      <p:cBhvr>
                                        <p:cTn id="43" dur="1000"/>
                                        <p:tgtEl>
                                          <p:spTgt spid="685059">
                                            <p:txEl>
                                              <p:pRg st="4" end="4"/>
                                            </p:txEl>
                                          </p:spTgt>
                                        </p:tgtEl>
                                      </p:cBhvr>
                                    </p:animEffect>
                                  </p:childTnLst>
                                </p:cTn>
                              </p:par>
                            </p:childTnLst>
                          </p:cTn>
                        </p:par>
                        <p:par>
                          <p:cTn id="44" fill="hold">
                            <p:stCondLst>
                              <p:cond delay="1000"/>
                            </p:stCondLst>
                            <p:childTnLst>
                              <p:par>
                                <p:cTn id="45" presetID="22" presetClass="entr" presetSubtype="8" fill="hold" nodeType="afterEffect">
                                  <p:stCondLst>
                                    <p:cond delay="1000"/>
                                  </p:stCondLst>
                                  <p:childTnLst>
                                    <p:set>
                                      <p:cBhvr>
                                        <p:cTn id="46" dur="1" fill="hold">
                                          <p:stCondLst>
                                            <p:cond delay="0"/>
                                          </p:stCondLst>
                                        </p:cTn>
                                        <p:tgtEl>
                                          <p:spTgt spid="7"/>
                                        </p:tgtEl>
                                        <p:attrNameLst>
                                          <p:attrName>style.visibility</p:attrName>
                                        </p:attrNameLst>
                                      </p:cBhvr>
                                      <p:to>
                                        <p:strVal val="visible"/>
                                      </p:to>
                                    </p:set>
                                    <p:animEffect transition="in" filter="wipe(left)">
                                      <p:cBhvr>
                                        <p:cTn id="4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5059" grpId="0" build="p"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0" y="152400"/>
            <a:ext cx="9145588" cy="762000"/>
          </a:xfrm>
          <a:blipFill dpi="0" rotWithShape="1">
            <a:blip r:embed="rId3"/>
            <a:srcRect/>
            <a:tile tx="0" ty="0" sx="100000" sy="100000" flip="none" algn="tl"/>
          </a:blipFill>
        </p:spPr>
        <p:txBody>
          <a:bodyPr/>
          <a:lstStyle/>
          <a:p>
            <a:pPr eaLnBrk="1" hangingPunct="1"/>
            <a:r>
              <a:rPr lang="en-US" altLang="en-US" smtClean="0"/>
              <a:t>The Standard Normal Table</a:t>
            </a:r>
            <a:endParaRPr lang="en-US" smtClean="0"/>
          </a:p>
        </p:txBody>
      </p:sp>
      <p:sp>
        <p:nvSpPr>
          <p:cNvPr id="56323" name="Text Box 3"/>
          <p:cNvSpPr txBox="1">
            <a:spLocks noChangeArrowheads="1"/>
          </p:cNvSpPr>
          <p:nvPr/>
        </p:nvSpPr>
        <p:spPr bwMode="auto">
          <a:xfrm>
            <a:off x="288925" y="1177925"/>
            <a:ext cx="8016875" cy="830997"/>
          </a:xfrm>
          <a:prstGeom prst="rect">
            <a:avLst/>
          </a:prstGeom>
          <a:noFill/>
          <a:ln w="9525">
            <a:noFill/>
            <a:miter lim="800000"/>
            <a:headEnd/>
            <a:tailEnd/>
          </a:ln>
        </p:spPr>
        <p:txBody>
          <a:bodyPr>
            <a:spAutoFit/>
          </a:bodyPr>
          <a:lstStyle/>
          <a:p>
            <a:pPr>
              <a:spcBef>
                <a:spcPct val="0"/>
              </a:spcBef>
            </a:pPr>
            <a:r>
              <a:rPr lang="en-US" sz="2400" b="1" dirty="0">
                <a:solidFill>
                  <a:prstClr val="black"/>
                </a:solidFill>
              </a:rPr>
              <a:t>Example</a:t>
            </a:r>
            <a:r>
              <a:rPr lang="en-US" sz="2400" dirty="0">
                <a:solidFill>
                  <a:prstClr val="black"/>
                </a:solidFill>
                <a:latin typeface="Times New Roman" pitchFamily="18" charset="0"/>
              </a:rPr>
              <a:t>:</a:t>
            </a:r>
          </a:p>
          <a:p>
            <a:pPr>
              <a:spcBef>
                <a:spcPct val="0"/>
              </a:spcBef>
            </a:pPr>
            <a:r>
              <a:rPr lang="en-US" sz="2400" dirty="0">
                <a:solidFill>
                  <a:prstClr val="black"/>
                </a:solidFill>
              </a:rPr>
              <a:t>Find the cumulative area that corresponds to a </a:t>
            </a:r>
            <a:r>
              <a:rPr lang="en-US" sz="2400" i="1" dirty="0">
                <a:solidFill>
                  <a:prstClr val="black"/>
                </a:solidFill>
              </a:rPr>
              <a:t>z</a:t>
            </a:r>
            <a:r>
              <a:rPr lang="en-US" sz="2400" dirty="0">
                <a:solidFill>
                  <a:prstClr val="black"/>
                </a:solidFill>
                <a:latin typeface="Times New Roman" pitchFamily="18" charset="0"/>
              </a:rPr>
              <a:t>-</a:t>
            </a:r>
            <a:r>
              <a:rPr lang="en-US" sz="2400" dirty="0">
                <a:solidFill>
                  <a:prstClr val="black"/>
                </a:solidFill>
              </a:rPr>
              <a:t>score of 2.71.</a:t>
            </a:r>
          </a:p>
        </p:txBody>
      </p:sp>
      <p:graphicFrame>
        <p:nvGraphicFramePr>
          <p:cNvPr id="687230" name="Group 126"/>
          <p:cNvGraphicFramePr>
            <a:graphicFrameLocks noGrp="1"/>
          </p:cNvGraphicFramePr>
          <p:nvPr/>
        </p:nvGraphicFramePr>
        <p:xfrm>
          <a:off x="838200" y="2665413"/>
          <a:ext cx="7391397" cy="1114427"/>
        </p:xfrm>
        <a:graphic>
          <a:graphicData uri="http://schemas.openxmlformats.org/drawingml/2006/table">
            <a:tbl>
              <a:tblPr/>
              <a:tblGrid>
                <a:gridCol w="686377"/>
                <a:gridCol w="670502"/>
                <a:gridCol w="670502"/>
                <a:gridCol w="670502"/>
                <a:gridCol w="670502"/>
                <a:gridCol w="670502"/>
                <a:gridCol w="670502"/>
                <a:gridCol w="670502"/>
                <a:gridCol w="670502"/>
                <a:gridCol w="670502"/>
                <a:gridCol w="670502"/>
              </a:tblGrid>
              <a:tr h="2905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Century" pitchFamily="18" charset="0"/>
                          <a:cs typeface="Times New Roman" pitchFamily="18" charset="0"/>
                        </a:rPr>
                        <a:t>z </a:t>
                      </a:r>
                      <a:endParaRPr kumimoji="0" lang="en-US" sz="2000" b="0" i="0" u="none" strike="noStrike" cap="none" normalizeH="0" baseline="0" dirty="0" smtClean="0">
                        <a:ln>
                          <a:noFill/>
                        </a:ln>
                        <a:solidFill>
                          <a:schemeClr val="tx1"/>
                        </a:solidFill>
                        <a:effectLst/>
                        <a:latin typeface="Century"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Century" pitchFamily="18" charset="0"/>
                          <a:cs typeface="Times New Roman" pitchFamily="18" charset="0"/>
                        </a:rPr>
                        <a:t>.00 </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w="12700" cap="flat" cmpd="sng" algn="ctr">
                      <a:solidFill>
                        <a:schemeClr val="tx1"/>
                      </a:solidFill>
                      <a:prstDash val="solid"/>
                      <a:round/>
                      <a:headEnd type="none" w="med" len="med"/>
                      <a:tailEnd type="none" w="med" len="med"/>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Century" pitchFamily="18" charset="0"/>
                          <a:cs typeface="Times New Roman" pitchFamily="18" charset="0"/>
                        </a:rPr>
                        <a:t>.01 </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Century" pitchFamily="18" charset="0"/>
                          <a:cs typeface="Times New Roman" pitchFamily="18" charset="0"/>
                        </a:rPr>
                        <a:t>.02 </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Century" pitchFamily="18" charset="0"/>
                          <a:cs typeface="Times New Roman" pitchFamily="18" charset="0"/>
                        </a:rPr>
                        <a:t>.03 </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Century" pitchFamily="18" charset="0"/>
                          <a:cs typeface="Times New Roman" pitchFamily="18" charset="0"/>
                        </a:rPr>
                        <a:t>.04 </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Century" pitchFamily="18" charset="0"/>
                          <a:cs typeface="Times New Roman" pitchFamily="18" charset="0"/>
                        </a:rPr>
                        <a:t>.05 </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Century" pitchFamily="18" charset="0"/>
                          <a:cs typeface="Times New Roman" pitchFamily="18" charset="0"/>
                        </a:rPr>
                        <a:t>.06 </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Century" pitchFamily="18" charset="0"/>
                          <a:cs typeface="Times New Roman" pitchFamily="18" charset="0"/>
                        </a:rPr>
                        <a:t>.07 </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Century" pitchFamily="18" charset="0"/>
                          <a:cs typeface="Times New Roman" pitchFamily="18" charset="0"/>
                        </a:rPr>
                        <a:t>.08 </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Century" pitchFamily="18" charset="0"/>
                          <a:cs typeface="Times New Roman" pitchFamily="18" charset="0"/>
                        </a:rPr>
                        <a:t>.09 </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2746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Century" pitchFamily="18" charset="0"/>
                          <a:cs typeface="Times New Roman" pitchFamily="18" charset="0"/>
                        </a:rPr>
                        <a:t>0.0 </a:t>
                      </a:r>
                      <a:endParaRPr kumimoji="0" lang="en-US" sz="2000" b="1" i="0" u="none" strike="noStrike" cap="none" normalizeH="0" baseline="0" dirty="0" smtClean="0">
                        <a:ln>
                          <a:noFill/>
                        </a:ln>
                        <a:solidFill>
                          <a:schemeClr val="tx1"/>
                        </a:solidFill>
                        <a:effectLst/>
                        <a:latin typeface="Century"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99">
                        <a:alpha val="5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Century" pitchFamily="18" charset="0"/>
                          <a:cs typeface="Times New Roman" pitchFamily="18" charset="0"/>
                        </a:rPr>
                        <a:t>.5000 </a:t>
                      </a:r>
                      <a:endParaRPr kumimoji="0" lang="en-US" sz="2000" b="0" i="0" u="none" strike="noStrike" cap="none" normalizeH="0" baseline="0" dirty="0" smtClean="0">
                        <a:ln>
                          <a:noFill/>
                        </a:ln>
                        <a:solidFill>
                          <a:schemeClr val="tx1"/>
                        </a:solidFill>
                        <a:effectLst/>
                        <a:latin typeface="Century" pitchFamily="18" charset="0"/>
                      </a:endParaRPr>
                    </a:p>
                  </a:txBody>
                  <a:tcPr anchor="ctr" horzOverflow="overflow">
                    <a:lnL w="12700" cap="flat" cmpd="sng" algn="ctr">
                      <a:solidFill>
                        <a:schemeClr val="tx1"/>
                      </a:solidFill>
                      <a:prstDash val="solid"/>
                      <a:round/>
                      <a:headEnd type="none" w="med" len="med"/>
                      <a:tailEnd type="none" w="med" len="med"/>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9999">
                        <a:alpha val="5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Century" pitchFamily="18" charset="0"/>
                          <a:cs typeface="Times New Roman" pitchFamily="18" charset="0"/>
                        </a:rPr>
                        <a:t>.5040 </a:t>
                      </a:r>
                      <a:endParaRPr kumimoji="0" lang="en-US" sz="2000" b="0" i="0" u="none" strike="noStrike" cap="none" normalizeH="0" baseline="0" dirty="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9999">
                        <a:alpha val="5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Century" pitchFamily="18" charset="0"/>
                          <a:cs typeface="Times New Roman" pitchFamily="18" charset="0"/>
                        </a:rPr>
                        <a:t>.5080 </a:t>
                      </a:r>
                      <a:endParaRPr kumimoji="0" lang="en-US" sz="2000" b="0" i="0" u="none" strike="noStrike" cap="none" normalizeH="0" baseline="0" dirty="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9999">
                        <a:alpha val="5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Century" pitchFamily="18" charset="0"/>
                          <a:cs typeface="Times New Roman" pitchFamily="18" charset="0"/>
                        </a:rPr>
                        <a:t>.5120 </a:t>
                      </a:r>
                      <a:endParaRPr kumimoji="0" lang="en-US" sz="2000" b="0" i="0" u="none" strike="noStrike" cap="none" normalizeH="0" baseline="0" dirty="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9999">
                        <a:alpha val="5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Century" pitchFamily="18" charset="0"/>
                          <a:cs typeface="Times New Roman" pitchFamily="18" charset="0"/>
                        </a:rPr>
                        <a:t>.5160 </a:t>
                      </a:r>
                      <a:endParaRPr kumimoji="0" lang="en-US" sz="2000" b="0" i="0" u="none" strike="noStrike" cap="none" normalizeH="0" baseline="0" dirty="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9999">
                        <a:alpha val="5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Century" pitchFamily="18" charset="0"/>
                          <a:cs typeface="Times New Roman" pitchFamily="18" charset="0"/>
                        </a:rPr>
                        <a:t>.5199 </a:t>
                      </a:r>
                      <a:endParaRPr kumimoji="0" lang="en-US" sz="2000" b="0" i="0" u="none" strike="noStrike" cap="none" normalizeH="0" baseline="0" dirty="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9999">
                        <a:alpha val="5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Century" pitchFamily="18" charset="0"/>
                          <a:cs typeface="Times New Roman" pitchFamily="18" charset="0"/>
                        </a:rPr>
                        <a:t>.5239 </a:t>
                      </a:r>
                      <a:endParaRPr kumimoji="0" lang="en-US" sz="2000" b="0" i="0" u="none" strike="noStrike" cap="none" normalizeH="0" baseline="0" dirty="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9999">
                        <a:alpha val="5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Century" pitchFamily="18" charset="0"/>
                          <a:cs typeface="Times New Roman" pitchFamily="18" charset="0"/>
                        </a:rPr>
                        <a:t>.5279 </a:t>
                      </a:r>
                      <a:endParaRPr kumimoji="0" lang="en-US" sz="2000" b="0" i="0" u="none" strike="noStrike" cap="none" normalizeH="0" baseline="0" dirty="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9999">
                        <a:alpha val="5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Century" pitchFamily="18" charset="0"/>
                          <a:cs typeface="Times New Roman" pitchFamily="18" charset="0"/>
                        </a:rPr>
                        <a:t>.5319 </a:t>
                      </a:r>
                      <a:endParaRPr kumimoji="0" lang="en-US" sz="2000" b="0" i="0" u="none" strike="noStrike" cap="none" normalizeH="0" baseline="0" dirty="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9999">
                        <a:alpha val="5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Century" pitchFamily="18" charset="0"/>
                          <a:cs typeface="Times New Roman" pitchFamily="18" charset="0"/>
                        </a:rPr>
                        <a:t>.5359 </a:t>
                      </a:r>
                      <a:endParaRPr kumimoji="0" lang="en-US" sz="2000" b="0" i="0" u="none" strike="noStrike" cap="none" normalizeH="0" baseline="0" dirty="0" smtClean="0">
                        <a:ln>
                          <a:noFill/>
                        </a:ln>
                        <a:solidFill>
                          <a:schemeClr val="tx1"/>
                        </a:solidFill>
                        <a:effectLst/>
                        <a:latin typeface="Century" pitchFamily="18" charset="0"/>
                      </a:endParaRPr>
                    </a:p>
                  </a:txBody>
                  <a:tcPr anchor="ctr" horzOverflow="overflow">
                    <a:lnL>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9999">
                        <a:alpha val="50000"/>
                      </a:srgbClr>
                    </a:solidFill>
                  </a:tcPr>
                </a:tc>
              </a:tr>
              <a:tr h="2746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Century" pitchFamily="18" charset="0"/>
                          <a:cs typeface="Times New Roman" pitchFamily="18" charset="0"/>
                        </a:rPr>
                        <a:t>0.1 </a:t>
                      </a:r>
                      <a:endParaRPr kumimoji="0" lang="en-US" sz="2000" b="1" i="0" u="none" strike="noStrike" cap="none" normalizeH="0" baseline="0" dirty="0" smtClean="0">
                        <a:ln>
                          <a:noFill/>
                        </a:ln>
                        <a:solidFill>
                          <a:schemeClr val="tx1"/>
                        </a:solidFill>
                        <a:effectLst/>
                        <a:latin typeface="Century"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.5398 </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w="12700" cap="flat" cmpd="sng" algn="ctr">
                      <a:solidFill>
                        <a:schemeClr val="tx1"/>
                      </a:solidFill>
                      <a:prstDash val="solid"/>
                      <a:round/>
                      <a:headEnd type="none" w="med" len="med"/>
                      <a:tailEnd type="none" w="med" len="med"/>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.5438 </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.5478 </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.5517 </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.5557 </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.5596 </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.5636 </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.5675 </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.5714 </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.5753 </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2746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Century" pitchFamily="18" charset="0"/>
                          <a:cs typeface="Times New Roman" pitchFamily="18" charset="0"/>
                        </a:rPr>
                        <a:t>0.2 </a:t>
                      </a:r>
                      <a:endParaRPr kumimoji="0" lang="en-US" sz="2000" b="1" i="0" u="none" strike="noStrike" cap="none" normalizeH="0" baseline="0" dirty="0" smtClean="0">
                        <a:ln>
                          <a:noFill/>
                        </a:ln>
                        <a:solidFill>
                          <a:schemeClr val="tx1"/>
                        </a:solidFill>
                        <a:effectLst/>
                        <a:latin typeface="Century"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9999">
                        <a:alpha val="5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Century" pitchFamily="18" charset="0"/>
                          <a:cs typeface="Times New Roman" pitchFamily="18" charset="0"/>
                        </a:rPr>
                        <a:t>.5793 </a:t>
                      </a:r>
                      <a:endParaRPr kumimoji="0" lang="en-US" sz="2000" b="0" i="0" u="none" strike="noStrike" cap="none" normalizeH="0" baseline="0" dirty="0" smtClean="0">
                        <a:ln>
                          <a:noFill/>
                        </a:ln>
                        <a:solidFill>
                          <a:schemeClr val="tx1"/>
                        </a:solidFill>
                        <a:effectLst/>
                        <a:latin typeface="Century" pitchFamily="18" charset="0"/>
                      </a:endParaRPr>
                    </a:p>
                  </a:txBody>
                  <a:tcPr anchor="ctr" horzOverflow="overflow">
                    <a:lnL w="12700" cap="flat" cmpd="sng" algn="ctr">
                      <a:solidFill>
                        <a:schemeClr val="tx1"/>
                      </a:solidFill>
                      <a:prstDash val="solid"/>
                      <a:round/>
                      <a:headEnd type="none" w="med" len="med"/>
                      <a:tailEnd type="none" w="med" len="med"/>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9999">
                        <a:alpha val="5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Century" pitchFamily="18" charset="0"/>
                          <a:cs typeface="Times New Roman" pitchFamily="18" charset="0"/>
                        </a:rPr>
                        <a:t>.5832 </a:t>
                      </a:r>
                      <a:endParaRPr kumimoji="0" lang="en-US" sz="2000" b="0" i="0" u="none" strike="noStrike" cap="none" normalizeH="0" baseline="0" dirty="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9999">
                        <a:alpha val="5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Century" pitchFamily="18" charset="0"/>
                          <a:cs typeface="Times New Roman" pitchFamily="18" charset="0"/>
                        </a:rPr>
                        <a:t>.5871 </a:t>
                      </a:r>
                      <a:endParaRPr kumimoji="0" lang="en-US" sz="2000" b="0" i="0" u="none" strike="noStrike" cap="none" normalizeH="0" baseline="0" dirty="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9999">
                        <a:alpha val="5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Century" pitchFamily="18" charset="0"/>
                          <a:cs typeface="Times New Roman" pitchFamily="18" charset="0"/>
                        </a:rPr>
                        <a:t>.5910 </a:t>
                      </a:r>
                      <a:endParaRPr kumimoji="0" lang="en-US" sz="2000" b="0" i="0" u="none" strike="noStrike" cap="none" normalizeH="0" baseline="0" dirty="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9999">
                        <a:alpha val="5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Century" pitchFamily="18" charset="0"/>
                          <a:cs typeface="Times New Roman" pitchFamily="18" charset="0"/>
                        </a:rPr>
                        <a:t>.5948 </a:t>
                      </a:r>
                      <a:endParaRPr kumimoji="0" lang="en-US" sz="2000" b="0" i="0" u="none" strike="noStrike" cap="none" normalizeH="0" baseline="0" dirty="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9999">
                        <a:alpha val="5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Century" pitchFamily="18" charset="0"/>
                          <a:cs typeface="Times New Roman" pitchFamily="18" charset="0"/>
                        </a:rPr>
                        <a:t>.5987 </a:t>
                      </a:r>
                      <a:endParaRPr kumimoji="0" lang="en-US" sz="2000" b="0" i="0" u="none" strike="noStrike" cap="none" normalizeH="0" baseline="0" dirty="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9999">
                        <a:alpha val="5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Century" pitchFamily="18" charset="0"/>
                          <a:cs typeface="Times New Roman" pitchFamily="18" charset="0"/>
                        </a:rPr>
                        <a:t>.6026 </a:t>
                      </a:r>
                      <a:endParaRPr kumimoji="0" lang="en-US" sz="2000" b="0" i="0" u="none" strike="noStrike" cap="none" normalizeH="0" baseline="0" dirty="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9999">
                        <a:alpha val="5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Century" pitchFamily="18" charset="0"/>
                          <a:cs typeface="Times New Roman" pitchFamily="18" charset="0"/>
                        </a:rPr>
                        <a:t>.6064 </a:t>
                      </a:r>
                      <a:endParaRPr kumimoji="0" lang="en-US" sz="2000" b="0" i="0" u="none" strike="noStrike" cap="none" normalizeH="0" baseline="0" dirty="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9999">
                        <a:alpha val="5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Century" pitchFamily="18" charset="0"/>
                          <a:cs typeface="Times New Roman" pitchFamily="18" charset="0"/>
                        </a:rPr>
                        <a:t>.6103 </a:t>
                      </a:r>
                      <a:endParaRPr kumimoji="0" lang="en-US" sz="2000" b="0" i="0" u="none" strike="noStrike" cap="none" normalizeH="0" baseline="0" dirty="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9999">
                        <a:alpha val="5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Century" pitchFamily="18" charset="0"/>
                          <a:cs typeface="Times New Roman" pitchFamily="18" charset="0"/>
                        </a:rPr>
                        <a:t>.6141 </a:t>
                      </a:r>
                      <a:endParaRPr kumimoji="0" lang="en-US" sz="2000" b="0" i="0" u="none" strike="noStrike" cap="none" normalizeH="0" baseline="0" dirty="0" smtClean="0">
                        <a:ln>
                          <a:noFill/>
                        </a:ln>
                        <a:solidFill>
                          <a:schemeClr val="tx1"/>
                        </a:solidFill>
                        <a:effectLst/>
                        <a:latin typeface="Century" pitchFamily="18" charset="0"/>
                      </a:endParaRPr>
                    </a:p>
                  </a:txBody>
                  <a:tcPr anchor="ctr" horzOverflow="overflow">
                    <a:lnL>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9999">
                        <a:alpha val="50000"/>
                      </a:srgbClr>
                    </a:solidFill>
                  </a:tcPr>
                </a:tc>
              </a:tr>
            </a:tbl>
          </a:graphicData>
        </a:graphic>
      </p:graphicFrame>
      <p:graphicFrame>
        <p:nvGraphicFramePr>
          <p:cNvPr id="687232" name="Group 128"/>
          <p:cNvGraphicFramePr>
            <a:graphicFrameLocks noGrp="1"/>
          </p:cNvGraphicFramePr>
          <p:nvPr/>
        </p:nvGraphicFramePr>
        <p:xfrm>
          <a:off x="838200" y="4114800"/>
          <a:ext cx="7391400" cy="823914"/>
        </p:xfrm>
        <a:graphic>
          <a:graphicData uri="http://schemas.openxmlformats.org/drawingml/2006/table">
            <a:tbl>
              <a:tblPr/>
              <a:tblGrid>
                <a:gridCol w="663575"/>
                <a:gridCol w="663575"/>
                <a:gridCol w="663575"/>
                <a:gridCol w="663575"/>
                <a:gridCol w="663575"/>
                <a:gridCol w="663575"/>
                <a:gridCol w="663575"/>
                <a:gridCol w="663575"/>
                <a:gridCol w="663575"/>
                <a:gridCol w="663575"/>
                <a:gridCol w="755650"/>
              </a:tblGrid>
              <a:tr h="2746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Century" pitchFamily="18" charset="0"/>
                          <a:cs typeface="Times New Roman" pitchFamily="18" charset="0"/>
                        </a:rPr>
                        <a:t>2.6 </a:t>
                      </a:r>
                      <a:endParaRPr kumimoji="0" lang="en-US" sz="2000" b="1" i="0" u="none" strike="noStrike" cap="none" normalizeH="0" baseline="0" dirty="0" smtClean="0">
                        <a:ln>
                          <a:noFill/>
                        </a:ln>
                        <a:solidFill>
                          <a:schemeClr val="tx1"/>
                        </a:solidFill>
                        <a:effectLst/>
                        <a:latin typeface="Century"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9999">
                        <a:alpha val="5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Century" pitchFamily="18" charset="0"/>
                          <a:cs typeface="Times New Roman" pitchFamily="18" charset="0"/>
                        </a:rPr>
                        <a:t>.9953 </a:t>
                      </a:r>
                      <a:endParaRPr kumimoji="0" lang="en-US" sz="2000" b="0" i="0" u="none" strike="noStrike" cap="none" normalizeH="0" baseline="0" dirty="0" smtClean="0">
                        <a:ln>
                          <a:noFill/>
                        </a:ln>
                        <a:solidFill>
                          <a:schemeClr val="tx1"/>
                        </a:solidFill>
                        <a:effectLst/>
                        <a:latin typeface="Century"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9999">
                        <a:alpha val="5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Century" pitchFamily="18" charset="0"/>
                          <a:cs typeface="Times New Roman" pitchFamily="18" charset="0"/>
                        </a:rPr>
                        <a:t>.9955 </a:t>
                      </a:r>
                      <a:endParaRPr kumimoji="0" lang="en-US" sz="2000" b="0" i="0" u="none" strike="noStrike" cap="none" normalizeH="0" baseline="0" dirty="0" smtClean="0">
                        <a:ln>
                          <a:noFill/>
                        </a:ln>
                        <a:solidFill>
                          <a:schemeClr val="tx1"/>
                        </a:solidFill>
                        <a:effectLst/>
                        <a:latin typeface="Century"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9999">
                        <a:alpha val="5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Century" pitchFamily="18" charset="0"/>
                          <a:cs typeface="Times New Roman" pitchFamily="18" charset="0"/>
                        </a:rPr>
                        <a:t>.9956 </a:t>
                      </a:r>
                      <a:endParaRPr kumimoji="0" lang="en-US" sz="2000" b="0" i="0" u="none" strike="noStrike" cap="none" normalizeH="0" baseline="0" dirty="0" smtClean="0">
                        <a:ln>
                          <a:noFill/>
                        </a:ln>
                        <a:solidFill>
                          <a:schemeClr val="tx1"/>
                        </a:solidFill>
                        <a:effectLst/>
                        <a:latin typeface="Century"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9999">
                        <a:alpha val="5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Century" pitchFamily="18" charset="0"/>
                          <a:cs typeface="Times New Roman" pitchFamily="18" charset="0"/>
                        </a:rPr>
                        <a:t>.9957 </a:t>
                      </a:r>
                      <a:endParaRPr kumimoji="0" lang="en-US" sz="2000" b="0" i="0" u="none" strike="noStrike" cap="none" normalizeH="0" baseline="0" dirty="0" smtClean="0">
                        <a:ln>
                          <a:noFill/>
                        </a:ln>
                        <a:solidFill>
                          <a:schemeClr val="tx1"/>
                        </a:solidFill>
                        <a:effectLst/>
                        <a:latin typeface="Century"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9999">
                        <a:alpha val="5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Century" pitchFamily="18" charset="0"/>
                          <a:cs typeface="Times New Roman" pitchFamily="18" charset="0"/>
                        </a:rPr>
                        <a:t>.9959 </a:t>
                      </a:r>
                      <a:endParaRPr kumimoji="0" lang="en-US" sz="2000" b="0" i="0" u="none" strike="noStrike" cap="none" normalizeH="0" baseline="0" dirty="0" smtClean="0">
                        <a:ln>
                          <a:noFill/>
                        </a:ln>
                        <a:solidFill>
                          <a:schemeClr val="tx1"/>
                        </a:solidFill>
                        <a:effectLst/>
                        <a:latin typeface="Century"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9999">
                        <a:alpha val="5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Century" pitchFamily="18" charset="0"/>
                          <a:cs typeface="Times New Roman" pitchFamily="18" charset="0"/>
                        </a:rPr>
                        <a:t>.9960 </a:t>
                      </a:r>
                      <a:endParaRPr kumimoji="0" lang="en-US" sz="2000" b="0" i="0" u="none" strike="noStrike" cap="none" normalizeH="0" baseline="0" dirty="0" smtClean="0">
                        <a:ln>
                          <a:noFill/>
                        </a:ln>
                        <a:solidFill>
                          <a:schemeClr val="tx1"/>
                        </a:solidFill>
                        <a:effectLst/>
                        <a:latin typeface="Century"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9999">
                        <a:alpha val="5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Century" pitchFamily="18" charset="0"/>
                          <a:cs typeface="Times New Roman" pitchFamily="18" charset="0"/>
                        </a:rPr>
                        <a:t>.9961 </a:t>
                      </a:r>
                      <a:endParaRPr kumimoji="0" lang="en-US" sz="2000" b="0" i="0" u="none" strike="noStrike" cap="none" normalizeH="0" baseline="0" dirty="0" smtClean="0">
                        <a:ln>
                          <a:noFill/>
                        </a:ln>
                        <a:solidFill>
                          <a:schemeClr val="tx1"/>
                        </a:solidFill>
                        <a:effectLst/>
                        <a:latin typeface="Century"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9999">
                        <a:alpha val="5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Century" pitchFamily="18" charset="0"/>
                          <a:cs typeface="Times New Roman" pitchFamily="18" charset="0"/>
                        </a:rPr>
                        <a:t>.9962 </a:t>
                      </a:r>
                      <a:endParaRPr kumimoji="0" lang="en-US" sz="2000" b="0" i="0" u="none" strike="noStrike" cap="none" normalizeH="0" baseline="0" dirty="0" smtClean="0">
                        <a:ln>
                          <a:noFill/>
                        </a:ln>
                        <a:solidFill>
                          <a:schemeClr val="tx1"/>
                        </a:solidFill>
                        <a:effectLst/>
                        <a:latin typeface="Century"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9999">
                        <a:alpha val="5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Century" pitchFamily="18" charset="0"/>
                          <a:cs typeface="Times New Roman" pitchFamily="18" charset="0"/>
                        </a:rPr>
                        <a:t>.9963 </a:t>
                      </a:r>
                      <a:endParaRPr kumimoji="0" lang="en-US" sz="2000" b="0" i="0" u="none" strike="noStrike" cap="none" normalizeH="0" baseline="0" dirty="0" smtClean="0">
                        <a:ln>
                          <a:noFill/>
                        </a:ln>
                        <a:solidFill>
                          <a:schemeClr val="tx1"/>
                        </a:solidFill>
                        <a:effectLst/>
                        <a:latin typeface="Century"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9999">
                        <a:alpha val="5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Century" pitchFamily="18" charset="0"/>
                          <a:cs typeface="Times New Roman" pitchFamily="18" charset="0"/>
                        </a:rPr>
                        <a:t>.9964 </a:t>
                      </a:r>
                      <a:endParaRPr kumimoji="0" lang="en-US" sz="2000" b="0" i="0" u="none" strike="noStrike" cap="none" normalizeH="0" baseline="0" dirty="0" smtClean="0">
                        <a:ln>
                          <a:noFill/>
                        </a:ln>
                        <a:solidFill>
                          <a:schemeClr val="tx1"/>
                        </a:solidFill>
                        <a:effectLst/>
                        <a:latin typeface="Century"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9999">
                        <a:alpha val="50000"/>
                      </a:srgbClr>
                    </a:solidFill>
                  </a:tcPr>
                </a:tc>
              </a:tr>
              <a:tr h="2746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Century" pitchFamily="18" charset="0"/>
                          <a:cs typeface="Times New Roman" pitchFamily="18" charset="0"/>
                        </a:rPr>
                        <a:t>2.7 </a:t>
                      </a:r>
                      <a:endParaRPr kumimoji="0" lang="en-US" sz="2000" b="1" i="0" u="none" strike="noStrike" cap="none" normalizeH="0" baseline="0" smtClean="0">
                        <a:ln>
                          <a:noFill/>
                        </a:ln>
                        <a:solidFill>
                          <a:schemeClr val="tx1"/>
                        </a:solidFill>
                        <a:effectLst/>
                        <a:latin typeface="Century"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.9965 </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.9966 </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.9967 </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.9968 </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.9969 </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.9970 </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.9971 </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.9972 </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.9973 </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.9974 </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2746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Century" pitchFamily="18" charset="0"/>
                          <a:cs typeface="Times New Roman" pitchFamily="18" charset="0"/>
                        </a:rPr>
                        <a:t>2.8 </a:t>
                      </a:r>
                      <a:endParaRPr kumimoji="0" lang="en-US" sz="2000" b="1" i="0" u="none" strike="noStrike" cap="none" normalizeH="0" baseline="0" dirty="0" smtClean="0">
                        <a:ln>
                          <a:noFill/>
                        </a:ln>
                        <a:solidFill>
                          <a:schemeClr val="tx1"/>
                        </a:solidFill>
                        <a:effectLst/>
                        <a:latin typeface="Century"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9999">
                        <a:alpha val="5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Century" pitchFamily="18" charset="0"/>
                          <a:cs typeface="Times New Roman" pitchFamily="18" charset="0"/>
                        </a:rPr>
                        <a:t>.9974 </a:t>
                      </a:r>
                      <a:endParaRPr kumimoji="0" lang="en-US" sz="2000" b="0" i="0" u="none" strike="noStrike" cap="none" normalizeH="0" baseline="0" dirty="0" smtClean="0">
                        <a:ln>
                          <a:noFill/>
                        </a:ln>
                        <a:solidFill>
                          <a:schemeClr val="tx1"/>
                        </a:solidFill>
                        <a:effectLst/>
                        <a:latin typeface="Century"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9999">
                        <a:alpha val="5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Century" pitchFamily="18" charset="0"/>
                          <a:cs typeface="Times New Roman" pitchFamily="18" charset="0"/>
                        </a:rPr>
                        <a:t>.9975 </a:t>
                      </a:r>
                      <a:endParaRPr kumimoji="0" lang="en-US" sz="2000" b="0" i="0" u="none" strike="noStrike" cap="none" normalizeH="0" baseline="0" dirty="0" smtClean="0">
                        <a:ln>
                          <a:noFill/>
                        </a:ln>
                        <a:solidFill>
                          <a:schemeClr val="tx1"/>
                        </a:solidFill>
                        <a:effectLst/>
                        <a:latin typeface="Century"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9999">
                        <a:alpha val="5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Century" pitchFamily="18" charset="0"/>
                          <a:cs typeface="Times New Roman" pitchFamily="18" charset="0"/>
                        </a:rPr>
                        <a:t>.9976 </a:t>
                      </a:r>
                      <a:endParaRPr kumimoji="0" lang="en-US" sz="2000" b="0" i="0" u="none" strike="noStrike" cap="none" normalizeH="0" baseline="0" dirty="0" smtClean="0">
                        <a:ln>
                          <a:noFill/>
                        </a:ln>
                        <a:solidFill>
                          <a:schemeClr val="tx1"/>
                        </a:solidFill>
                        <a:effectLst/>
                        <a:latin typeface="Century"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9999">
                        <a:alpha val="5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Century" pitchFamily="18" charset="0"/>
                          <a:cs typeface="Times New Roman" pitchFamily="18" charset="0"/>
                        </a:rPr>
                        <a:t>.9977 </a:t>
                      </a:r>
                      <a:endParaRPr kumimoji="0" lang="en-US" sz="2000" b="0" i="0" u="none" strike="noStrike" cap="none" normalizeH="0" baseline="0" dirty="0" smtClean="0">
                        <a:ln>
                          <a:noFill/>
                        </a:ln>
                        <a:solidFill>
                          <a:schemeClr val="tx1"/>
                        </a:solidFill>
                        <a:effectLst/>
                        <a:latin typeface="Century"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9999">
                        <a:alpha val="5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Century" pitchFamily="18" charset="0"/>
                          <a:cs typeface="Times New Roman" pitchFamily="18" charset="0"/>
                        </a:rPr>
                        <a:t>.9977 </a:t>
                      </a:r>
                      <a:endParaRPr kumimoji="0" lang="en-US" sz="2000" b="0" i="0" u="none" strike="noStrike" cap="none" normalizeH="0" baseline="0" dirty="0" smtClean="0">
                        <a:ln>
                          <a:noFill/>
                        </a:ln>
                        <a:solidFill>
                          <a:schemeClr val="tx1"/>
                        </a:solidFill>
                        <a:effectLst/>
                        <a:latin typeface="Century"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9999">
                        <a:alpha val="5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Century" pitchFamily="18" charset="0"/>
                          <a:cs typeface="Times New Roman" pitchFamily="18" charset="0"/>
                        </a:rPr>
                        <a:t>.9978 </a:t>
                      </a:r>
                      <a:endParaRPr kumimoji="0" lang="en-US" sz="2000" b="0" i="0" u="none" strike="noStrike" cap="none" normalizeH="0" baseline="0" dirty="0" smtClean="0">
                        <a:ln>
                          <a:noFill/>
                        </a:ln>
                        <a:solidFill>
                          <a:schemeClr val="tx1"/>
                        </a:solidFill>
                        <a:effectLst/>
                        <a:latin typeface="Century"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9999">
                        <a:alpha val="5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Century" pitchFamily="18" charset="0"/>
                          <a:cs typeface="Times New Roman" pitchFamily="18" charset="0"/>
                        </a:rPr>
                        <a:t>.9979 </a:t>
                      </a:r>
                      <a:endParaRPr kumimoji="0" lang="en-US" sz="2000" b="0" i="0" u="none" strike="noStrike" cap="none" normalizeH="0" baseline="0" dirty="0" smtClean="0">
                        <a:ln>
                          <a:noFill/>
                        </a:ln>
                        <a:solidFill>
                          <a:schemeClr val="tx1"/>
                        </a:solidFill>
                        <a:effectLst/>
                        <a:latin typeface="Century"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9999">
                        <a:alpha val="5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Century" pitchFamily="18" charset="0"/>
                          <a:cs typeface="Times New Roman" pitchFamily="18" charset="0"/>
                        </a:rPr>
                        <a:t>.9979 </a:t>
                      </a:r>
                      <a:endParaRPr kumimoji="0" lang="en-US" sz="2000" b="0" i="0" u="none" strike="noStrike" cap="none" normalizeH="0" baseline="0" dirty="0" smtClean="0">
                        <a:ln>
                          <a:noFill/>
                        </a:ln>
                        <a:solidFill>
                          <a:schemeClr val="tx1"/>
                        </a:solidFill>
                        <a:effectLst/>
                        <a:latin typeface="Century"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9999">
                        <a:alpha val="5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Century" pitchFamily="18" charset="0"/>
                          <a:cs typeface="Times New Roman" pitchFamily="18" charset="0"/>
                        </a:rPr>
                        <a:t>.9980 </a:t>
                      </a:r>
                      <a:endParaRPr kumimoji="0" lang="en-US" sz="2000" b="0" i="0" u="none" strike="noStrike" cap="none" normalizeH="0" baseline="0" dirty="0" smtClean="0">
                        <a:ln>
                          <a:noFill/>
                        </a:ln>
                        <a:solidFill>
                          <a:schemeClr val="tx1"/>
                        </a:solidFill>
                        <a:effectLst/>
                        <a:latin typeface="Century"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9999">
                        <a:alpha val="5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Century" pitchFamily="18" charset="0"/>
                          <a:cs typeface="Times New Roman" pitchFamily="18" charset="0"/>
                        </a:rPr>
                        <a:t>.9981 </a:t>
                      </a:r>
                      <a:endParaRPr kumimoji="0" lang="en-US" sz="2000" b="0" i="0" u="none" strike="noStrike" cap="none" normalizeH="0" baseline="0" dirty="0" smtClean="0">
                        <a:ln>
                          <a:noFill/>
                        </a:ln>
                        <a:solidFill>
                          <a:schemeClr val="tx1"/>
                        </a:solidFill>
                        <a:effectLst/>
                        <a:latin typeface="Century"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9999">
                        <a:alpha val="50000"/>
                      </a:srgbClr>
                    </a:solidFill>
                  </a:tcPr>
                </a:tc>
              </a:tr>
            </a:tbl>
          </a:graphicData>
        </a:graphic>
      </p:graphicFrame>
      <p:sp>
        <p:nvSpPr>
          <p:cNvPr id="687222" name="Oval 118"/>
          <p:cNvSpPr>
            <a:spLocks noChangeArrowheads="1"/>
          </p:cNvSpPr>
          <p:nvPr/>
        </p:nvSpPr>
        <p:spPr bwMode="auto">
          <a:xfrm>
            <a:off x="2209800" y="4419600"/>
            <a:ext cx="596900" cy="258763"/>
          </a:xfrm>
          <a:prstGeom prst="ellipse">
            <a:avLst/>
          </a:prstGeom>
          <a:noFill/>
          <a:ln w="28575">
            <a:solidFill>
              <a:schemeClr val="folHlink"/>
            </a:solidFill>
            <a:round/>
            <a:headEnd/>
            <a:tailEnd/>
          </a:ln>
        </p:spPr>
        <p:txBody>
          <a:bodyPr wrap="none" anchor="ctr"/>
          <a:lstStyle/>
          <a:p>
            <a:endParaRPr lang="en-US">
              <a:solidFill>
                <a:prstClr val="black"/>
              </a:solidFill>
            </a:endParaRPr>
          </a:p>
        </p:txBody>
      </p:sp>
      <p:sp>
        <p:nvSpPr>
          <p:cNvPr id="687223" name="Text Box 119"/>
          <p:cNvSpPr txBox="1">
            <a:spLocks noChangeArrowheads="1"/>
          </p:cNvSpPr>
          <p:nvPr/>
        </p:nvSpPr>
        <p:spPr bwMode="auto">
          <a:xfrm>
            <a:off x="533400" y="5105400"/>
            <a:ext cx="8229600" cy="830997"/>
          </a:xfrm>
          <a:prstGeom prst="rect">
            <a:avLst/>
          </a:prstGeom>
          <a:noFill/>
          <a:ln w="9525">
            <a:noFill/>
            <a:miter lim="800000"/>
            <a:headEnd/>
            <a:tailEnd/>
          </a:ln>
        </p:spPr>
        <p:txBody>
          <a:bodyPr>
            <a:spAutoFit/>
          </a:bodyPr>
          <a:lstStyle/>
          <a:p>
            <a:pPr>
              <a:spcBef>
                <a:spcPct val="0"/>
              </a:spcBef>
            </a:pPr>
            <a:r>
              <a:rPr lang="en-US" sz="2400" dirty="0">
                <a:solidFill>
                  <a:prstClr val="black"/>
                </a:solidFill>
              </a:rPr>
              <a:t>Find the area by finding 2.7 in the left hand column, and then moving across the row to the column under 0.01.</a:t>
            </a:r>
          </a:p>
        </p:txBody>
      </p:sp>
      <p:sp>
        <p:nvSpPr>
          <p:cNvPr id="687224" name="Text Box 120"/>
          <p:cNvSpPr txBox="1">
            <a:spLocks noChangeArrowheads="1"/>
          </p:cNvSpPr>
          <p:nvPr/>
        </p:nvSpPr>
        <p:spPr bwMode="auto">
          <a:xfrm>
            <a:off x="533400" y="6019800"/>
            <a:ext cx="7696200" cy="457200"/>
          </a:xfrm>
          <a:prstGeom prst="rect">
            <a:avLst/>
          </a:prstGeom>
          <a:noFill/>
          <a:ln w="9525">
            <a:noFill/>
            <a:miter lim="800000"/>
            <a:headEnd/>
            <a:tailEnd/>
          </a:ln>
        </p:spPr>
        <p:txBody>
          <a:bodyPr>
            <a:spAutoFit/>
          </a:bodyPr>
          <a:lstStyle/>
          <a:p>
            <a:pPr>
              <a:spcBef>
                <a:spcPct val="0"/>
              </a:spcBef>
            </a:pPr>
            <a:r>
              <a:rPr lang="en-US" sz="2400" dirty="0">
                <a:solidFill>
                  <a:prstClr val="black"/>
                </a:solidFill>
              </a:rPr>
              <a:t>The area to the left of </a:t>
            </a:r>
            <a:r>
              <a:rPr lang="en-US" sz="2400" i="1" dirty="0">
                <a:solidFill>
                  <a:prstClr val="black"/>
                </a:solidFill>
              </a:rPr>
              <a:t>z</a:t>
            </a:r>
            <a:r>
              <a:rPr lang="en-US" sz="2400" dirty="0">
                <a:solidFill>
                  <a:prstClr val="black"/>
                </a:solidFill>
              </a:rPr>
              <a:t> = 2.71 is 0.9966.</a:t>
            </a:r>
          </a:p>
        </p:txBody>
      </p:sp>
      <p:sp>
        <p:nvSpPr>
          <p:cNvPr id="687225" name="Rectangle 121"/>
          <p:cNvSpPr>
            <a:spLocks noChangeArrowheads="1"/>
          </p:cNvSpPr>
          <p:nvPr/>
        </p:nvSpPr>
        <p:spPr bwMode="auto">
          <a:xfrm>
            <a:off x="2857500" y="2300288"/>
            <a:ext cx="2709863" cy="369887"/>
          </a:xfrm>
          <a:prstGeom prst="rect">
            <a:avLst/>
          </a:prstGeom>
          <a:noFill/>
          <a:ln w="9525">
            <a:noFill/>
            <a:miter lim="800000"/>
            <a:headEnd/>
            <a:tailEnd/>
          </a:ln>
        </p:spPr>
        <p:txBody>
          <a:bodyPr wrap="none">
            <a:spAutoFit/>
          </a:bodyPr>
          <a:lstStyle/>
          <a:p>
            <a:pPr>
              <a:spcBef>
                <a:spcPct val="0"/>
              </a:spcBef>
            </a:pPr>
            <a:r>
              <a:rPr lang="en-US" dirty="0">
                <a:solidFill>
                  <a:prstClr val="black"/>
                </a:solidFill>
              </a:rPr>
              <a:t>Standard Normal Table</a:t>
            </a:r>
          </a:p>
        </p:txBody>
      </p:sp>
      <p:sp>
        <p:nvSpPr>
          <p:cNvPr id="687226" name="Line 122"/>
          <p:cNvSpPr>
            <a:spLocks noChangeShapeType="1"/>
          </p:cNvSpPr>
          <p:nvPr/>
        </p:nvSpPr>
        <p:spPr bwMode="auto">
          <a:xfrm>
            <a:off x="457200" y="4495800"/>
            <a:ext cx="342900" cy="0"/>
          </a:xfrm>
          <a:prstGeom prst="line">
            <a:avLst/>
          </a:prstGeom>
          <a:noFill/>
          <a:ln w="38100" cmpd="dbl">
            <a:solidFill>
              <a:schemeClr val="folHlink"/>
            </a:solidFill>
            <a:round/>
            <a:headEnd/>
            <a:tailEnd type="triangle" w="med" len="med"/>
          </a:ln>
        </p:spPr>
        <p:txBody>
          <a:bodyPr wrap="none"/>
          <a:lstStyle/>
          <a:p>
            <a:endParaRPr lang="en-US">
              <a:solidFill>
                <a:prstClr val="black"/>
              </a:solidFill>
            </a:endParaRPr>
          </a:p>
        </p:txBody>
      </p:sp>
      <p:sp>
        <p:nvSpPr>
          <p:cNvPr id="687227" name="Line 123"/>
          <p:cNvSpPr>
            <a:spLocks noChangeShapeType="1"/>
          </p:cNvSpPr>
          <p:nvPr/>
        </p:nvSpPr>
        <p:spPr bwMode="auto">
          <a:xfrm rot="5400000">
            <a:off x="2361406" y="2499519"/>
            <a:ext cx="280988" cy="0"/>
          </a:xfrm>
          <a:prstGeom prst="line">
            <a:avLst/>
          </a:prstGeom>
          <a:noFill/>
          <a:ln w="38100" cmpd="dbl">
            <a:solidFill>
              <a:schemeClr val="folHlink"/>
            </a:solidFill>
            <a:round/>
            <a:headEnd/>
            <a:tailEnd type="triangle" w="med" len="med"/>
          </a:ln>
        </p:spPr>
        <p:txBody>
          <a:bodyPr wrap="none"/>
          <a:lstStyle/>
          <a:p>
            <a:endParaRPr lang="en-US">
              <a:solidFill>
                <a:prstClr val="black"/>
              </a:solidFill>
            </a:endParaRPr>
          </a:p>
        </p:txBody>
      </p:sp>
      <p:sp>
        <p:nvSpPr>
          <p:cNvPr id="15" name="Footer Placeholder 14"/>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1955000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7225"/>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nodeType="afterEffect">
                                  <p:stCondLst>
                                    <p:cond delay="0"/>
                                  </p:stCondLst>
                                  <p:childTnLst>
                                    <p:set>
                                      <p:cBhvr>
                                        <p:cTn id="9" dur="1" fill="hold">
                                          <p:stCondLst>
                                            <p:cond delay="0"/>
                                          </p:stCondLst>
                                        </p:cTn>
                                        <p:tgtEl>
                                          <p:spTgt spid="687230"/>
                                        </p:tgtEl>
                                        <p:attrNameLst>
                                          <p:attrName>style.visibility</p:attrName>
                                        </p:attrNameLst>
                                      </p:cBhvr>
                                      <p:to>
                                        <p:strVal val="visible"/>
                                      </p:to>
                                    </p:set>
                                    <p:animEffect transition="in" filter="wipe(up)">
                                      <p:cBhvr>
                                        <p:cTn id="10" dur="1000"/>
                                        <p:tgtEl>
                                          <p:spTgt spid="687230"/>
                                        </p:tgtEl>
                                      </p:cBhvr>
                                    </p:animEffect>
                                  </p:childTnLst>
                                </p:cTn>
                              </p:par>
                            </p:childTnLst>
                          </p:cTn>
                        </p:par>
                        <p:par>
                          <p:cTn id="11" fill="hold">
                            <p:stCondLst>
                              <p:cond delay="1000"/>
                            </p:stCondLst>
                            <p:childTnLst>
                              <p:par>
                                <p:cTn id="12" presetID="22" presetClass="entr" presetSubtype="1" fill="hold" nodeType="afterEffect">
                                  <p:stCondLst>
                                    <p:cond delay="0"/>
                                  </p:stCondLst>
                                  <p:childTnLst>
                                    <p:set>
                                      <p:cBhvr>
                                        <p:cTn id="13" dur="1" fill="hold">
                                          <p:stCondLst>
                                            <p:cond delay="0"/>
                                          </p:stCondLst>
                                        </p:cTn>
                                        <p:tgtEl>
                                          <p:spTgt spid="687232"/>
                                        </p:tgtEl>
                                        <p:attrNameLst>
                                          <p:attrName>style.visibility</p:attrName>
                                        </p:attrNameLst>
                                      </p:cBhvr>
                                      <p:to>
                                        <p:strVal val="visible"/>
                                      </p:to>
                                    </p:set>
                                    <p:animEffect transition="in" filter="wipe(up)">
                                      <p:cBhvr>
                                        <p:cTn id="14" dur="1000"/>
                                        <p:tgtEl>
                                          <p:spTgt spid="68723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72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7" presetClass="entr" presetSubtype="0" fill="hold" grpId="0" nodeType="clickEffect">
                                  <p:stCondLst>
                                    <p:cond delay="0"/>
                                  </p:stCondLst>
                                  <p:childTnLst>
                                    <p:set>
                                      <p:cBhvr>
                                        <p:cTn id="22" dur="1" fill="hold">
                                          <p:stCondLst>
                                            <p:cond delay="0"/>
                                          </p:stCondLst>
                                        </p:cTn>
                                        <p:tgtEl>
                                          <p:spTgt spid="687226"/>
                                        </p:tgtEl>
                                        <p:attrNameLst>
                                          <p:attrName>style.visibility</p:attrName>
                                        </p:attrNameLst>
                                      </p:cBhvr>
                                      <p:to>
                                        <p:strVal val="visible"/>
                                      </p:to>
                                    </p:set>
                                    <p:animEffect transition="in" filter="fade">
                                      <p:cBhvr>
                                        <p:cTn id="23" dur="1000"/>
                                        <p:tgtEl>
                                          <p:spTgt spid="687226"/>
                                        </p:tgtEl>
                                      </p:cBhvr>
                                    </p:animEffect>
                                    <p:anim calcmode="lin" valueType="num">
                                      <p:cBhvr>
                                        <p:cTn id="24" dur="1000" fill="hold"/>
                                        <p:tgtEl>
                                          <p:spTgt spid="687226"/>
                                        </p:tgtEl>
                                        <p:attrNameLst>
                                          <p:attrName>ppt_x</p:attrName>
                                        </p:attrNameLst>
                                      </p:cBhvr>
                                      <p:tavLst>
                                        <p:tav tm="0">
                                          <p:val>
                                            <p:strVal val="#ppt_x"/>
                                          </p:val>
                                        </p:tav>
                                        <p:tav tm="100000">
                                          <p:val>
                                            <p:strVal val="#ppt_x"/>
                                          </p:val>
                                        </p:tav>
                                      </p:tavLst>
                                    </p:anim>
                                    <p:anim calcmode="lin" valueType="num">
                                      <p:cBhvr>
                                        <p:cTn id="25" dur="1000" fill="hold"/>
                                        <p:tgtEl>
                                          <p:spTgt spid="687226"/>
                                        </p:tgtEl>
                                        <p:attrNameLst>
                                          <p:attrName>ppt_y</p:attrName>
                                        </p:attrNameLst>
                                      </p:cBhvr>
                                      <p:tavLst>
                                        <p:tav tm="0">
                                          <p:val>
                                            <p:strVal val="#ppt_y-.1"/>
                                          </p:val>
                                        </p:tav>
                                        <p:tav tm="100000">
                                          <p:val>
                                            <p:strVal val="#ppt_y"/>
                                          </p:val>
                                        </p:tav>
                                      </p:tavLst>
                                    </p:anim>
                                  </p:childTnLst>
                                </p:cTn>
                              </p:par>
                              <p:par>
                                <p:cTn id="26" presetID="64" presetClass="path" presetSubtype="0" accel="50000" decel="50000" fill="hold" grpId="1" nodeType="withEffect">
                                  <p:stCondLst>
                                    <p:cond delay="0"/>
                                  </p:stCondLst>
                                  <p:childTnLst>
                                    <p:animMotion origin="layout" path="M -0.00347 0.00185 L -0.00347 -0.24259 " pathEditMode="relative" rAng="0" ptsTypes="AA">
                                      <p:cBhvr>
                                        <p:cTn id="27" dur="2000" spd="-100000" fill="hold"/>
                                        <p:tgtEl>
                                          <p:spTgt spid="687226"/>
                                        </p:tgtEl>
                                        <p:attrNameLst>
                                          <p:attrName>ppt_x</p:attrName>
                                          <p:attrName>ppt_y</p:attrName>
                                        </p:attrNameLst>
                                      </p:cBhvr>
                                      <p:rCtr x="0" y="-122"/>
                                    </p:animMotion>
                                  </p:childTnLst>
                                </p:cTn>
                              </p:par>
                            </p:childTnLst>
                          </p:cTn>
                        </p:par>
                        <p:par>
                          <p:cTn id="28" fill="hold">
                            <p:stCondLst>
                              <p:cond delay="2000"/>
                            </p:stCondLst>
                            <p:childTnLst>
                              <p:par>
                                <p:cTn id="29" presetID="2" presetClass="entr" presetSubtype="2" fill="hold" grpId="0" nodeType="afterEffect">
                                  <p:stCondLst>
                                    <p:cond delay="0"/>
                                  </p:stCondLst>
                                  <p:childTnLst>
                                    <p:set>
                                      <p:cBhvr>
                                        <p:cTn id="30" dur="1" fill="hold">
                                          <p:stCondLst>
                                            <p:cond delay="0"/>
                                          </p:stCondLst>
                                        </p:cTn>
                                        <p:tgtEl>
                                          <p:spTgt spid="687227"/>
                                        </p:tgtEl>
                                        <p:attrNameLst>
                                          <p:attrName>style.visibility</p:attrName>
                                        </p:attrNameLst>
                                      </p:cBhvr>
                                      <p:to>
                                        <p:strVal val="visible"/>
                                      </p:to>
                                    </p:set>
                                    <p:anim calcmode="lin" valueType="num">
                                      <p:cBhvr additive="base">
                                        <p:cTn id="31" dur="1000" fill="hold"/>
                                        <p:tgtEl>
                                          <p:spTgt spid="687227"/>
                                        </p:tgtEl>
                                        <p:attrNameLst>
                                          <p:attrName>ppt_x</p:attrName>
                                        </p:attrNameLst>
                                      </p:cBhvr>
                                      <p:tavLst>
                                        <p:tav tm="0">
                                          <p:val>
                                            <p:strVal val="1+#ppt_w/2"/>
                                          </p:val>
                                        </p:tav>
                                        <p:tav tm="100000">
                                          <p:val>
                                            <p:strVal val="#ppt_x"/>
                                          </p:val>
                                        </p:tav>
                                      </p:tavLst>
                                    </p:anim>
                                    <p:anim calcmode="lin" valueType="num">
                                      <p:cBhvr additive="base">
                                        <p:cTn id="32" dur="1000" fill="hold"/>
                                        <p:tgtEl>
                                          <p:spTgt spid="687227"/>
                                        </p:tgtEl>
                                        <p:attrNameLst>
                                          <p:attrName>ppt_y</p:attrName>
                                        </p:attrNameLst>
                                      </p:cBhvr>
                                      <p:tavLst>
                                        <p:tav tm="0">
                                          <p:val>
                                            <p:strVal val="#ppt_y"/>
                                          </p:val>
                                        </p:tav>
                                        <p:tav tm="100000">
                                          <p:val>
                                            <p:strVal val="#ppt_y"/>
                                          </p:val>
                                        </p:tav>
                                      </p:tavLst>
                                    </p:anim>
                                  </p:childTnLst>
                                </p:cTn>
                              </p:par>
                              <p:par>
                                <p:cTn id="33" presetID="63" presetClass="path" presetSubtype="0" accel="50000" decel="50000" fill="hold" grpId="1" nodeType="withEffect">
                                  <p:stCondLst>
                                    <p:cond delay="0"/>
                                  </p:stCondLst>
                                  <p:childTnLst>
                                    <p:animMotion origin="layout" path="M -0.14167 0.00185 L 3.33333E-6 -1.85185E-6 " pathEditMode="relative" rAng="0" ptsTypes="AA">
                                      <p:cBhvr>
                                        <p:cTn id="34" dur="2000" fill="hold"/>
                                        <p:tgtEl>
                                          <p:spTgt spid="687227"/>
                                        </p:tgtEl>
                                        <p:attrNameLst>
                                          <p:attrName>ppt_x</p:attrName>
                                          <p:attrName>ppt_y</p:attrName>
                                        </p:attrNameLst>
                                      </p:cBhvr>
                                      <p:rCtr x="71" y="-1"/>
                                    </p:animMotion>
                                  </p:childTnLst>
                                </p:cTn>
                              </p:par>
                            </p:childTnLst>
                          </p:cTn>
                        </p:par>
                        <p:par>
                          <p:cTn id="35" fill="hold">
                            <p:stCondLst>
                              <p:cond delay="4000"/>
                            </p:stCondLst>
                            <p:childTnLst>
                              <p:par>
                                <p:cTn id="36" presetID="22" presetClass="entr" presetSubtype="8" fill="hold" grpId="0" nodeType="afterEffect">
                                  <p:stCondLst>
                                    <p:cond delay="0"/>
                                  </p:stCondLst>
                                  <p:childTnLst>
                                    <p:set>
                                      <p:cBhvr>
                                        <p:cTn id="37" dur="1" fill="hold">
                                          <p:stCondLst>
                                            <p:cond delay="0"/>
                                          </p:stCondLst>
                                        </p:cTn>
                                        <p:tgtEl>
                                          <p:spTgt spid="687222"/>
                                        </p:tgtEl>
                                        <p:attrNameLst>
                                          <p:attrName>style.visibility</p:attrName>
                                        </p:attrNameLst>
                                      </p:cBhvr>
                                      <p:to>
                                        <p:strVal val="visible"/>
                                      </p:to>
                                    </p:set>
                                    <p:animEffect transition="in" filter="wipe(left)">
                                      <p:cBhvr>
                                        <p:cTn id="38" dur="1000"/>
                                        <p:tgtEl>
                                          <p:spTgt spid="687222"/>
                                        </p:tgtEl>
                                      </p:cBhvr>
                                    </p:animEffect>
                                  </p:childTnLst>
                                </p:cTn>
                              </p:par>
                            </p:childTnLst>
                          </p:cTn>
                        </p:par>
                        <p:par>
                          <p:cTn id="39" fill="hold">
                            <p:stCondLst>
                              <p:cond delay="5000"/>
                            </p:stCondLst>
                            <p:childTnLst>
                              <p:par>
                                <p:cTn id="40" presetID="22" presetClass="entr" presetSubtype="8" fill="hold" grpId="0" nodeType="afterEffect">
                                  <p:stCondLst>
                                    <p:cond delay="1000"/>
                                  </p:stCondLst>
                                  <p:childTnLst>
                                    <p:set>
                                      <p:cBhvr>
                                        <p:cTn id="41" dur="1" fill="hold">
                                          <p:stCondLst>
                                            <p:cond delay="0"/>
                                          </p:stCondLst>
                                        </p:cTn>
                                        <p:tgtEl>
                                          <p:spTgt spid="687224"/>
                                        </p:tgtEl>
                                        <p:attrNameLst>
                                          <p:attrName>style.visibility</p:attrName>
                                        </p:attrNameLst>
                                      </p:cBhvr>
                                      <p:to>
                                        <p:strVal val="visible"/>
                                      </p:to>
                                    </p:set>
                                    <p:animEffect transition="in" filter="wipe(left)">
                                      <p:cBhvr>
                                        <p:cTn id="42" dur="1000"/>
                                        <p:tgtEl>
                                          <p:spTgt spid="687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7222" grpId="0" animBg="1"/>
      <p:bldP spid="687223" grpId="0"/>
      <p:bldP spid="687224" grpId="0"/>
      <p:bldP spid="687225" grpId="0"/>
      <p:bldP spid="687226" grpId="0" animBg="1"/>
      <p:bldP spid="687226" grpId="1" animBg="1"/>
      <p:bldP spid="687227" grpId="0" animBg="1"/>
      <p:bldP spid="687227" grpId="1"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76200" y="152400"/>
            <a:ext cx="9144000" cy="762000"/>
          </a:xfrm>
          <a:blipFill dpi="0" rotWithShape="1">
            <a:blip r:embed="rId3"/>
            <a:srcRect/>
            <a:tile tx="0" ty="0" sx="100000" sy="100000" flip="none" algn="tl"/>
          </a:blipFill>
        </p:spPr>
        <p:txBody>
          <a:bodyPr/>
          <a:lstStyle/>
          <a:p>
            <a:pPr eaLnBrk="1" hangingPunct="1"/>
            <a:r>
              <a:rPr lang="en-US" altLang="en-US" smtClean="0"/>
              <a:t>The Standard Normal Table</a:t>
            </a:r>
            <a:endParaRPr lang="en-US" smtClean="0"/>
          </a:p>
        </p:txBody>
      </p:sp>
      <p:sp>
        <p:nvSpPr>
          <p:cNvPr id="57347" name="Text Box 3"/>
          <p:cNvSpPr txBox="1">
            <a:spLocks noChangeArrowheads="1"/>
          </p:cNvSpPr>
          <p:nvPr/>
        </p:nvSpPr>
        <p:spPr bwMode="auto">
          <a:xfrm>
            <a:off x="457200" y="1133475"/>
            <a:ext cx="8077200" cy="1200329"/>
          </a:xfrm>
          <a:prstGeom prst="rect">
            <a:avLst/>
          </a:prstGeom>
          <a:noFill/>
          <a:ln w="9525">
            <a:noFill/>
            <a:miter lim="800000"/>
            <a:headEnd/>
            <a:tailEnd/>
          </a:ln>
        </p:spPr>
        <p:txBody>
          <a:bodyPr>
            <a:spAutoFit/>
          </a:bodyPr>
          <a:lstStyle/>
          <a:p>
            <a:pPr>
              <a:spcBef>
                <a:spcPct val="0"/>
              </a:spcBef>
            </a:pPr>
            <a:r>
              <a:rPr lang="en-US" sz="2400" b="1" dirty="0">
                <a:solidFill>
                  <a:prstClr val="black"/>
                </a:solidFill>
              </a:rPr>
              <a:t>Example</a:t>
            </a:r>
            <a:r>
              <a:rPr lang="en-US" sz="2400" dirty="0">
                <a:solidFill>
                  <a:prstClr val="black"/>
                </a:solidFill>
                <a:latin typeface="Times New Roman" pitchFamily="18" charset="0"/>
              </a:rPr>
              <a:t>:</a:t>
            </a:r>
          </a:p>
          <a:p>
            <a:pPr>
              <a:spcBef>
                <a:spcPct val="0"/>
              </a:spcBef>
            </a:pPr>
            <a:r>
              <a:rPr lang="en-US" sz="2400" dirty="0">
                <a:solidFill>
                  <a:prstClr val="black"/>
                </a:solidFill>
              </a:rPr>
              <a:t>Find the cumulative area that corresponds to a </a:t>
            </a:r>
            <a:r>
              <a:rPr lang="en-US" sz="2400" i="1" dirty="0">
                <a:solidFill>
                  <a:prstClr val="black"/>
                </a:solidFill>
              </a:rPr>
              <a:t>z</a:t>
            </a:r>
            <a:r>
              <a:rPr lang="en-US" sz="2400" dirty="0">
                <a:solidFill>
                  <a:prstClr val="black"/>
                </a:solidFill>
                <a:latin typeface="Times New Roman" pitchFamily="18" charset="0"/>
              </a:rPr>
              <a:t>-</a:t>
            </a:r>
            <a:r>
              <a:rPr lang="en-US" sz="2400" dirty="0">
                <a:solidFill>
                  <a:prstClr val="black"/>
                </a:solidFill>
              </a:rPr>
              <a:t>score of </a:t>
            </a:r>
            <a:r>
              <a:rPr lang="en-US" sz="2400" dirty="0">
                <a:solidFill>
                  <a:prstClr val="black"/>
                </a:solidFill>
                <a:sym typeface="Symbol" pitchFamily="18" charset="2"/>
              </a:rPr>
              <a:t>0</a:t>
            </a:r>
            <a:r>
              <a:rPr lang="en-US" sz="2400" dirty="0">
                <a:solidFill>
                  <a:prstClr val="black"/>
                </a:solidFill>
              </a:rPr>
              <a:t>.25.</a:t>
            </a:r>
          </a:p>
        </p:txBody>
      </p:sp>
      <p:graphicFrame>
        <p:nvGraphicFramePr>
          <p:cNvPr id="689276" name="Group 124"/>
          <p:cNvGraphicFramePr>
            <a:graphicFrameLocks noGrp="1"/>
          </p:cNvGraphicFramePr>
          <p:nvPr/>
        </p:nvGraphicFramePr>
        <p:xfrm>
          <a:off x="762000" y="2578100"/>
          <a:ext cx="7299325" cy="849314"/>
        </p:xfrm>
        <a:graphic>
          <a:graphicData uri="http://schemas.openxmlformats.org/drawingml/2006/table">
            <a:tbl>
              <a:tblPr/>
              <a:tblGrid>
                <a:gridCol w="663575"/>
                <a:gridCol w="663575"/>
                <a:gridCol w="663575"/>
                <a:gridCol w="663575"/>
                <a:gridCol w="663575"/>
                <a:gridCol w="663575"/>
                <a:gridCol w="663575"/>
                <a:gridCol w="663575"/>
                <a:gridCol w="663575"/>
                <a:gridCol w="663575"/>
                <a:gridCol w="663575"/>
              </a:tblGrid>
              <a:tr h="3000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Century" pitchFamily="18" charset="0"/>
                          <a:cs typeface="Times New Roman" pitchFamily="18" charset="0"/>
                        </a:rPr>
                        <a:t>z </a:t>
                      </a:r>
                      <a:endParaRPr kumimoji="0" lang="en-US" sz="1000" b="1" i="0" u="none" strike="noStrike" cap="none" normalizeH="0" baseline="0" smtClean="0">
                        <a:ln>
                          <a:noFill/>
                        </a:ln>
                        <a:solidFill>
                          <a:schemeClr val="tx1"/>
                        </a:solidFill>
                        <a:effectLst/>
                        <a:latin typeface="Century"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Century" pitchFamily="18" charset="0"/>
                          <a:cs typeface="Times New Roman" pitchFamily="18" charset="0"/>
                        </a:rPr>
                        <a:t>.09 </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w="12700" cap="flat" cmpd="sng" algn="ctr">
                      <a:solidFill>
                        <a:schemeClr val="tx1"/>
                      </a:solidFill>
                      <a:prstDash val="solid"/>
                      <a:round/>
                      <a:headEnd type="none" w="med" len="med"/>
                      <a:tailEnd type="none" w="med" len="med"/>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Century" pitchFamily="18" charset="0"/>
                          <a:cs typeface="Times New Roman" pitchFamily="18" charset="0"/>
                        </a:rPr>
                        <a:t>.08 </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Century" pitchFamily="18" charset="0"/>
                          <a:cs typeface="Times New Roman" pitchFamily="18" charset="0"/>
                        </a:rPr>
                        <a:t>.07</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Century" pitchFamily="18" charset="0"/>
                          <a:cs typeface="Times New Roman" pitchFamily="18" charset="0"/>
                        </a:rPr>
                        <a:t>.06</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Century" pitchFamily="18" charset="0"/>
                          <a:cs typeface="Times New Roman" pitchFamily="18" charset="0"/>
                        </a:rPr>
                        <a:t>.05</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Century" pitchFamily="18" charset="0"/>
                          <a:cs typeface="Times New Roman" pitchFamily="18" charset="0"/>
                        </a:rPr>
                        <a:t>.04</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Century" pitchFamily="18" charset="0"/>
                          <a:cs typeface="Times New Roman" pitchFamily="18" charset="0"/>
                        </a:rPr>
                        <a:t>.03</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Century" pitchFamily="18" charset="0"/>
                          <a:cs typeface="Times New Roman" pitchFamily="18" charset="0"/>
                        </a:rPr>
                        <a:t>.02</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Century" pitchFamily="18" charset="0"/>
                          <a:cs typeface="Times New Roman" pitchFamily="18" charset="0"/>
                        </a:rPr>
                        <a:t>.01</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Century" pitchFamily="18" charset="0"/>
                          <a:cs typeface="Times New Roman" pitchFamily="18" charset="0"/>
                        </a:rPr>
                        <a:t>.00</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2746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Century" pitchFamily="18" charset="0"/>
                          <a:sym typeface="Symbol" pitchFamily="18" charset="2"/>
                        </a:rPr>
                        <a:t></a:t>
                      </a:r>
                      <a:r>
                        <a:rPr kumimoji="0" lang="en-US" sz="1000" b="1" i="0" u="none" strike="noStrike" cap="none" normalizeH="0" baseline="0" smtClean="0">
                          <a:ln>
                            <a:noFill/>
                          </a:ln>
                          <a:solidFill>
                            <a:schemeClr val="tx1"/>
                          </a:solidFill>
                          <a:effectLst/>
                          <a:latin typeface="Century" pitchFamily="18" charset="0"/>
                          <a:cs typeface="Times New Roman" pitchFamily="18" charset="0"/>
                        </a:rPr>
                        <a:t>3.4</a:t>
                      </a:r>
                    </a:p>
                  </a:txBody>
                  <a:tcPr anchor="ctr" horzOverflow="overflow">
                    <a:lnL w="952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alpha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.0002</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w="12700" cap="flat" cmpd="sng" algn="ctr">
                      <a:solidFill>
                        <a:schemeClr val="tx1"/>
                      </a:solidFill>
                      <a:prstDash val="solid"/>
                      <a:round/>
                      <a:headEnd type="none" w="med" len="med"/>
                      <a:tailEnd type="none" w="med" len="med"/>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alpha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.0003</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alpha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.0003</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alpha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.0003</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alpha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.0003</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alpha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.0003</a:t>
                      </a: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alpha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.0003</a:t>
                      </a: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alpha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.0003</a:t>
                      </a: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alpha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.0003</a:t>
                      </a: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alpha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.0003</a:t>
                      </a:r>
                    </a:p>
                  </a:txBody>
                  <a:tcPr anchor="ctr" horzOverflow="overflow">
                    <a:lnL>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alpha val="50000"/>
                      </a:schemeClr>
                    </a:solidFill>
                  </a:tcPr>
                </a:tc>
              </a:tr>
              <a:tr h="2746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Century" pitchFamily="18" charset="0"/>
                          <a:sym typeface="Symbol" pitchFamily="18" charset="2"/>
                        </a:rPr>
                        <a:t></a:t>
                      </a:r>
                      <a:r>
                        <a:rPr kumimoji="0" lang="en-US" sz="1000" b="1" i="0" u="none" strike="noStrike" cap="none" normalizeH="0" baseline="0" smtClean="0">
                          <a:ln>
                            <a:noFill/>
                          </a:ln>
                          <a:solidFill>
                            <a:schemeClr val="tx1"/>
                          </a:solidFill>
                          <a:effectLst/>
                          <a:latin typeface="Century" pitchFamily="18" charset="0"/>
                          <a:cs typeface="Times New Roman" pitchFamily="18" charset="0"/>
                        </a:rPr>
                        <a:t>3.3</a:t>
                      </a:r>
                    </a:p>
                  </a:txBody>
                  <a:tcPr anchor="ctr" horzOverflow="overflow">
                    <a:lnL w="952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.0003</a:t>
                      </a:r>
                    </a:p>
                  </a:txBody>
                  <a:tcPr anchor="ctr" horzOverflow="overflow">
                    <a:lnL w="12700" cap="flat" cmpd="sng" algn="ctr">
                      <a:solidFill>
                        <a:schemeClr val="tx1"/>
                      </a:solidFill>
                      <a:prstDash val="solid"/>
                      <a:round/>
                      <a:headEnd type="none" w="med" len="med"/>
                      <a:tailEnd type="none" w="med" len="med"/>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.0004</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.0004</a:t>
                      </a: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.0004</a:t>
                      </a: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.0004</a:t>
                      </a: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.0004</a:t>
                      </a: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.0004</a:t>
                      </a: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.0005</a:t>
                      </a: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.0005</a:t>
                      </a: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Century" pitchFamily="18" charset="0"/>
                          <a:cs typeface="Times New Roman" pitchFamily="18" charset="0"/>
                        </a:rPr>
                        <a:t>.0005</a:t>
                      </a:r>
                    </a:p>
                  </a:txBody>
                  <a:tcPr anchor="ctr" horzOverflow="overflow">
                    <a:lnL>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89201" name="Line 49"/>
          <p:cNvSpPr>
            <a:spLocks noChangeShapeType="1"/>
          </p:cNvSpPr>
          <p:nvPr/>
        </p:nvSpPr>
        <p:spPr bwMode="auto">
          <a:xfrm>
            <a:off x="393700" y="4330700"/>
            <a:ext cx="342900" cy="0"/>
          </a:xfrm>
          <a:prstGeom prst="line">
            <a:avLst/>
          </a:prstGeom>
          <a:noFill/>
          <a:ln w="38100" cmpd="dbl">
            <a:solidFill>
              <a:schemeClr val="folHlink"/>
            </a:solidFill>
            <a:round/>
            <a:headEnd/>
            <a:tailEnd type="triangle" w="med" len="med"/>
          </a:ln>
        </p:spPr>
        <p:txBody>
          <a:bodyPr wrap="none"/>
          <a:lstStyle/>
          <a:p>
            <a:endParaRPr lang="en-US">
              <a:solidFill>
                <a:prstClr val="black"/>
              </a:solidFill>
            </a:endParaRPr>
          </a:p>
        </p:txBody>
      </p:sp>
      <p:sp>
        <p:nvSpPr>
          <p:cNvPr id="689202" name="Line 50"/>
          <p:cNvSpPr>
            <a:spLocks noChangeShapeType="1"/>
          </p:cNvSpPr>
          <p:nvPr/>
        </p:nvSpPr>
        <p:spPr bwMode="auto">
          <a:xfrm rot="5400000">
            <a:off x="4279106" y="2413794"/>
            <a:ext cx="280988" cy="0"/>
          </a:xfrm>
          <a:prstGeom prst="line">
            <a:avLst/>
          </a:prstGeom>
          <a:noFill/>
          <a:ln w="38100" cmpd="dbl">
            <a:solidFill>
              <a:schemeClr val="folHlink"/>
            </a:solidFill>
            <a:round/>
            <a:headEnd/>
            <a:tailEnd type="triangle" w="med" len="med"/>
          </a:ln>
        </p:spPr>
        <p:txBody>
          <a:bodyPr wrap="none"/>
          <a:lstStyle/>
          <a:p>
            <a:endParaRPr lang="en-US">
              <a:solidFill>
                <a:prstClr val="black"/>
              </a:solidFill>
            </a:endParaRPr>
          </a:p>
        </p:txBody>
      </p:sp>
      <p:sp>
        <p:nvSpPr>
          <p:cNvPr id="689203" name="Text Box 51"/>
          <p:cNvSpPr txBox="1">
            <a:spLocks noChangeArrowheads="1"/>
          </p:cNvSpPr>
          <p:nvPr/>
        </p:nvSpPr>
        <p:spPr bwMode="auto">
          <a:xfrm>
            <a:off x="457200" y="5121275"/>
            <a:ext cx="8534400" cy="830997"/>
          </a:xfrm>
          <a:prstGeom prst="rect">
            <a:avLst/>
          </a:prstGeom>
          <a:noFill/>
          <a:ln w="9525">
            <a:noFill/>
            <a:miter lim="800000"/>
            <a:headEnd/>
            <a:tailEnd/>
          </a:ln>
        </p:spPr>
        <p:txBody>
          <a:bodyPr>
            <a:spAutoFit/>
          </a:bodyPr>
          <a:lstStyle/>
          <a:p>
            <a:pPr>
              <a:spcBef>
                <a:spcPct val="0"/>
              </a:spcBef>
            </a:pPr>
            <a:r>
              <a:rPr lang="en-US" sz="2400" dirty="0">
                <a:solidFill>
                  <a:prstClr val="black"/>
                </a:solidFill>
              </a:rPr>
              <a:t>Find the area by finding </a:t>
            </a:r>
            <a:r>
              <a:rPr lang="en-US" sz="2400" dirty="0">
                <a:solidFill>
                  <a:prstClr val="black"/>
                </a:solidFill>
                <a:sym typeface="Symbol" pitchFamily="18" charset="2"/>
              </a:rPr>
              <a:t>0</a:t>
            </a:r>
            <a:r>
              <a:rPr lang="en-US" sz="2400" dirty="0">
                <a:solidFill>
                  <a:prstClr val="black"/>
                </a:solidFill>
              </a:rPr>
              <a:t>.2 in the left hand column, and then moving across the row to the column under 0.05.</a:t>
            </a:r>
          </a:p>
        </p:txBody>
      </p:sp>
      <p:sp>
        <p:nvSpPr>
          <p:cNvPr id="689204" name="Text Box 52"/>
          <p:cNvSpPr txBox="1">
            <a:spLocks noChangeArrowheads="1"/>
          </p:cNvSpPr>
          <p:nvPr/>
        </p:nvSpPr>
        <p:spPr bwMode="auto">
          <a:xfrm>
            <a:off x="457200" y="5943600"/>
            <a:ext cx="7696200" cy="457200"/>
          </a:xfrm>
          <a:prstGeom prst="rect">
            <a:avLst/>
          </a:prstGeom>
          <a:noFill/>
          <a:ln w="9525">
            <a:noFill/>
            <a:miter lim="800000"/>
            <a:headEnd/>
            <a:tailEnd/>
          </a:ln>
        </p:spPr>
        <p:txBody>
          <a:bodyPr>
            <a:spAutoFit/>
          </a:bodyPr>
          <a:lstStyle/>
          <a:p>
            <a:pPr>
              <a:spcBef>
                <a:spcPct val="0"/>
              </a:spcBef>
            </a:pPr>
            <a:r>
              <a:rPr lang="en-US" sz="2400" dirty="0">
                <a:solidFill>
                  <a:prstClr val="black"/>
                </a:solidFill>
              </a:rPr>
              <a:t>The area to the left of </a:t>
            </a:r>
            <a:r>
              <a:rPr lang="en-US" sz="2400" i="1" dirty="0">
                <a:solidFill>
                  <a:prstClr val="black"/>
                </a:solidFill>
              </a:rPr>
              <a:t>z</a:t>
            </a:r>
            <a:r>
              <a:rPr lang="en-US" sz="2400" dirty="0">
                <a:solidFill>
                  <a:prstClr val="black"/>
                </a:solidFill>
              </a:rPr>
              <a:t> = </a:t>
            </a:r>
            <a:r>
              <a:rPr lang="en-US" sz="2400" dirty="0">
                <a:solidFill>
                  <a:prstClr val="black"/>
                </a:solidFill>
                <a:sym typeface="Symbol" pitchFamily="18" charset="2"/>
              </a:rPr>
              <a:t>0</a:t>
            </a:r>
            <a:r>
              <a:rPr lang="en-US" sz="2400" dirty="0">
                <a:solidFill>
                  <a:prstClr val="black"/>
                </a:solidFill>
              </a:rPr>
              <a:t>.25 is 0.4013 </a:t>
            </a:r>
          </a:p>
        </p:txBody>
      </p:sp>
      <p:graphicFrame>
        <p:nvGraphicFramePr>
          <p:cNvPr id="689278" name="Group 126"/>
          <p:cNvGraphicFramePr>
            <a:graphicFrameLocks noGrp="1"/>
          </p:cNvGraphicFramePr>
          <p:nvPr/>
        </p:nvGraphicFramePr>
        <p:xfrm>
          <a:off x="762000" y="3895725"/>
          <a:ext cx="7299325" cy="1053466"/>
        </p:xfrm>
        <a:graphic>
          <a:graphicData uri="http://schemas.openxmlformats.org/drawingml/2006/table">
            <a:tbl>
              <a:tblPr/>
              <a:tblGrid>
                <a:gridCol w="663575"/>
                <a:gridCol w="663575"/>
                <a:gridCol w="663575"/>
                <a:gridCol w="663575"/>
                <a:gridCol w="663575"/>
                <a:gridCol w="663575"/>
                <a:gridCol w="666750"/>
                <a:gridCol w="660400"/>
                <a:gridCol w="663575"/>
                <a:gridCol w="663575"/>
                <a:gridCol w="663575"/>
              </a:tblGrid>
              <a:tr h="2746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Century" pitchFamily="18" charset="0"/>
                          <a:sym typeface="Symbol" pitchFamily="18" charset="2"/>
                        </a:rPr>
                        <a:t></a:t>
                      </a:r>
                      <a:r>
                        <a:rPr kumimoji="0" lang="en-US" sz="1000" b="1" i="0" u="none" strike="noStrike" cap="none" normalizeH="0" baseline="0" dirty="0" smtClean="0">
                          <a:ln>
                            <a:noFill/>
                          </a:ln>
                          <a:solidFill>
                            <a:schemeClr val="tx1"/>
                          </a:solidFill>
                          <a:effectLst/>
                          <a:latin typeface="Century" pitchFamily="18" charset="0"/>
                          <a:cs typeface="Times New Roman" pitchFamily="18" charset="0"/>
                        </a:rPr>
                        <a:t>0.3 </a:t>
                      </a:r>
                    </a:p>
                  </a:txBody>
                  <a:tcPr anchor="ctr" horzOverflow="overflow">
                    <a:lnL w="952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alpha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.3483 </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w="12700" cap="flat" cmpd="sng" algn="ctr">
                      <a:solidFill>
                        <a:schemeClr val="tx1"/>
                      </a:solidFill>
                      <a:prstDash val="solid"/>
                      <a:round/>
                      <a:headEnd type="none" w="med" len="med"/>
                      <a:tailEnd type="none" w="med" len="med"/>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alpha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Century" pitchFamily="18" charset="0"/>
                          <a:cs typeface="Times New Roman" pitchFamily="18" charset="0"/>
                        </a:rPr>
                        <a:t>.3520</a:t>
                      </a:r>
                      <a:endParaRPr kumimoji="0" lang="en-US" sz="2000" b="0" i="0" u="none" strike="noStrike" cap="none" normalizeH="0" baseline="0" dirty="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alpha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.3557</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alpha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.3594</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alpha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.3632</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alpha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.3669</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alpha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.3707</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alpha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.3745</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alpha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.3783</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alpha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Century" pitchFamily="18" charset="0"/>
                          <a:cs typeface="Times New Roman" pitchFamily="18" charset="0"/>
                        </a:rPr>
                        <a:t>.3821</a:t>
                      </a:r>
                      <a:endParaRPr kumimoji="0" lang="en-US" sz="2000" b="0" i="0" u="none" strike="noStrike" cap="none" normalizeH="0" baseline="0" dirty="0" smtClean="0">
                        <a:ln>
                          <a:noFill/>
                        </a:ln>
                        <a:solidFill>
                          <a:schemeClr val="tx1"/>
                        </a:solidFill>
                        <a:effectLst/>
                        <a:latin typeface="Century" pitchFamily="18" charset="0"/>
                      </a:endParaRPr>
                    </a:p>
                  </a:txBody>
                  <a:tcPr anchor="ctr" horzOverflow="overflow">
                    <a:lnL>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alpha val="50000"/>
                      </a:schemeClr>
                    </a:solidFill>
                  </a:tcPr>
                </a:tc>
              </a:tr>
              <a:tr h="2746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Century" pitchFamily="18" charset="0"/>
                          <a:sym typeface="Symbol" pitchFamily="18" charset="2"/>
                        </a:rPr>
                        <a:t></a:t>
                      </a:r>
                      <a:r>
                        <a:rPr kumimoji="0" lang="en-US" sz="1000" b="1" i="0" u="none" strike="noStrike" cap="none" normalizeH="0" baseline="0" smtClean="0">
                          <a:ln>
                            <a:noFill/>
                          </a:ln>
                          <a:solidFill>
                            <a:schemeClr val="tx1"/>
                          </a:solidFill>
                          <a:effectLst/>
                          <a:latin typeface="Century" pitchFamily="18" charset="0"/>
                          <a:cs typeface="Times New Roman" pitchFamily="18" charset="0"/>
                        </a:rPr>
                        <a:t>0.2</a:t>
                      </a:r>
                    </a:p>
                  </a:txBody>
                  <a:tcPr anchor="ctr" horzOverflow="overflow">
                    <a:lnL w="952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.3859</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w="12700" cap="flat" cmpd="sng" algn="ctr">
                      <a:solidFill>
                        <a:schemeClr val="tx1"/>
                      </a:solidFill>
                      <a:prstDash val="solid"/>
                      <a:round/>
                      <a:headEnd type="none" w="med" len="med"/>
                      <a:tailEnd type="none" w="med" len="med"/>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.3897</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.3936</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.3974</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.4013</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.4052</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.4090</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.4129</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.4168</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.4207</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1809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Century" pitchFamily="18" charset="0"/>
                          <a:sym typeface="Symbol" pitchFamily="18" charset="2"/>
                        </a:rPr>
                        <a:t></a:t>
                      </a:r>
                      <a:r>
                        <a:rPr kumimoji="0" lang="en-US" sz="1000" b="1" i="0" u="none" strike="noStrike" cap="none" normalizeH="0" baseline="0" smtClean="0">
                          <a:ln>
                            <a:noFill/>
                          </a:ln>
                          <a:solidFill>
                            <a:schemeClr val="tx1"/>
                          </a:solidFill>
                          <a:effectLst/>
                          <a:latin typeface="Century" pitchFamily="18" charset="0"/>
                        </a:rPr>
                        <a:t>0.1</a:t>
                      </a:r>
                    </a:p>
                  </a:txBody>
                  <a:tcPr anchor="ctr" horzOverflow="overflow">
                    <a:lnL w="952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alpha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.4247 </a:t>
                      </a:r>
                      <a:endParaRPr kumimoji="0" lang="en-US" sz="1000" b="0" i="0" u="none" strike="noStrike" cap="none" normalizeH="0" baseline="0" smtClean="0">
                        <a:ln>
                          <a:noFill/>
                        </a:ln>
                        <a:solidFill>
                          <a:schemeClr val="tx1"/>
                        </a:solidFill>
                        <a:effectLst/>
                        <a:latin typeface="Century" pitchFamily="18" charset="0"/>
                      </a:endParaRPr>
                    </a:p>
                  </a:txBody>
                  <a:tcPr anchor="ctr" horzOverflow="overflow">
                    <a:lnL w="12700" cap="flat" cmpd="sng" algn="ctr">
                      <a:solidFill>
                        <a:schemeClr val="tx1"/>
                      </a:solidFill>
                      <a:prstDash val="solid"/>
                      <a:round/>
                      <a:headEnd type="none" w="med" len="med"/>
                      <a:tailEnd type="none" w="med" len="med"/>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alpha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.4286</a:t>
                      </a:r>
                      <a:endParaRPr kumimoji="0" lang="en-US" sz="1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alpha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.4325</a:t>
                      </a:r>
                      <a:endParaRPr kumimoji="0" lang="en-US" sz="1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alpha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.4364</a:t>
                      </a:r>
                      <a:endParaRPr kumimoji="0" lang="en-US" sz="1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alpha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.4404</a:t>
                      </a:r>
                      <a:endParaRPr kumimoji="0" lang="en-US" sz="1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alpha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.4443</a:t>
                      </a:r>
                      <a:endParaRPr kumimoji="0" lang="en-US" sz="1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alpha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.4483</a:t>
                      </a:r>
                      <a:endParaRPr kumimoji="0" lang="en-US" sz="1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alpha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.4522</a:t>
                      </a:r>
                      <a:endParaRPr kumimoji="0" lang="en-US" sz="1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alpha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.4562</a:t>
                      </a:r>
                      <a:endParaRPr kumimoji="0" lang="en-US" sz="1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alpha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.4602</a:t>
                      </a:r>
                      <a:endParaRPr kumimoji="0" lang="en-US" sz="1000" b="0" i="0" u="none" strike="noStrike" cap="none" normalizeH="0" baseline="0" smtClean="0">
                        <a:ln>
                          <a:noFill/>
                        </a:ln>
                        <a:solidFill>
                          <a:schemeClr val="tx1"/>
                        </a:solidFill>
                        <a:effectLst/>
                        <a:latin typeface="Century" pitchFamily="18" charset="0"/>
                      </a:endParaRPr>
                    </a:p>
                  </a:txBody>
                  <a:tcPr anchor="ctr" horzOverflow="overflow">
                    <a:lnL>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alpha val="50000"/>
                      </a:schemeClr>
                    </a:solidFill>
                  </a:tcPr>
                </a:tc>
              </a:tr>
              <a:tr h="2603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Century" pitchFamily="18" charset="0"/>
                          <a:sym typeface="Symbol" pitchFamily="18" charset="2"/>
                        </a:rPr>
                        <a:t></a:t>
                      </a:r>
                      <a:r>
                        <a:rPr kumimoji="0" lang="en-US" sz="1000" b="1" i="0" u="none" strike="noStrike" cap="none" normalizeH="0" baseline="0" smtClean="0">
                          <a:ln>
                            <a:noFill/>
                          </a:ln>
                          <a:solidFill>
                            <a:schemeClr val="tx1"/>
                          </a:solidFill>
                          <a:effectLst/>
                          <a:latin typeface="Century" pitchFamily="18" charset="0"/>
                        </a:rPr>
                        <a:t>0.0</a:t>
                      </a:r>
                    </a:p>
                  </a:txBody>
                  <a:tcPr anchor="ctr" horzOverflow="overflow">
                    <a:lnL w="952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.4641</a:t>
                      </a:r>
                      <a:endParaRPr kumimoji="0" lang="en-US" sz="1000" b="0" i="0" u="none" strike="noStrike" cap="none" normalizeH="0" baseline="0" smtClean="0">
                        <a:ln>
                          <a:noFill/>
                        </a:ln>
                        <a:solidFill>
                          <a:schemeClr val="tx1"/>
                        </a:solidFill>
                        <a:effectLst/>
                        <a:latin typeface="Century" pitchFamily="18" charset="0"/>
                      </a:endParaRPr>
                    </a:p>
                  </a:txBody>
                  <a:tcPr anchor="ctr" horzOverflow="overflow">
                    <a:lnL w="12700" cap="flat" cmpd="sng" algn="ctr">
                      <a:solidFill>
                        <a:schemeClr val="tx1"/>
                      </a:solidFill>
                      <a:prstDash val="solid"/>
                      <a:round/>
                      <a:headEnd type="none" w="med" len="med"/>
                      <a:tailEnd type="none" w="med" len="med"/>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.4681</a:t>
                      </a:r>
                      <a:endParaRPr kumimoji="0" lang="en-US" sz="1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.4724</a:t>
                      </a:r>
                      <a:endParaRPr kumimoji="0" lang="en-US" sz="1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.4761</a:t>
                      </a:r>
                      <a:endParaRPr kumimoji="0" lang="en-US" sz="1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.4801</a:t>
                      </a:r>
                      <a:endParaRPr kumimoji="0" lang="en-US" sz="1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.4840</a:t>
                      </a:r>
                      <a:endParaRPr kumimoji="0" lang="en-US" sz="1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.4880</a:t>
                      </a:r>
                      <a:endParaRPr kumimoji="0" lang="en-US" sz="1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.4920</a:t>
                      </a:r>
                      <a:endParaRPr kumimoji="0" lang="en-US" sz="1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.4960</a:t>
                      </a:r>
                      <a:endParaRPr kumimoji="0" lang="en-US" sz="1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Century" pitchFamily="18" charset="0"/>
                          <a:cs typeface="Times New Roman" pitchFamily="18" charset="0"/>
                        </a:rPr>
                        <a:t>.5000</a:t>
                      </a:r>
                      <a:endParaRPr kumimoji="0" lang="en-US" sz="1000" b="0" i="0" u="none" strike="noStrike" cap="none" normalizeH="0" baseline="0" dirty="0" smtClean="0">
                        <a:ln>
                          <a:noFill/>
                        </a:ln>
                        <a:solidFill>
                          <a:schemeClr val="tx1"/>
                        </a:solidFill>
                        <a:effectLst/>
                        <a:latin typeface="Century" pitchFamily="18" charset="0"/>
                      </a:endParaRPr>
                    </a:p>
                  </a:txBody>
                  <a:tcPr anchor="ctr" horzOverflow="overflow">
                    <a:lnL>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bl>
          </a:graphicData>
        </a:graphic>
      </p:graphicFrame>
      <p:grpSp>
        <p:nvGrpSpPr>
          <p:cNvPr id="2" name="Group 115"/>
          <p:cNvGrpSpPr>
            <a:grpSpLocks/>
          </p:cNvGrpSpPr>
          <p:nvPr/>
        </p:nvGrpSpPr>
        <p:grpSpPr bwMode="auto">
          <a:xfrm>
            <a:off x="1270000" y="3565525"/>
            <a:ext cx="6248400" cy="228600"/>
            <a:chOff x="624" y="2976"/>
            <a:chExt cx="3936" cy="144"/>
          </a:xfrm>
        </p:grpSpPr>
        <p:sp>
          <p:nvSpPr>
            <p:cNvPr id="57457" name="Line 116"/>
            <p:cNvSpPr>
              <a:spLocks noChangeShapeType="1"/>
            </p:cNvSpPr>
            <p:nvPr/>
          </p:nvSpPr>
          <p:spPr bwMode="auto">
            <a:xfrm>
              <a:off x="624" y="3024"/>
              <a:ext cx="3936" cy="0"/>
            </a:xfrm>
            <a:prstGeom prst="line">
              <a:avLst/>
            </a:prstGeom>
            <a:noFill/>
            <a:ln w="9525">
              <a:solidFill>
                <a:schemeClr val="tx1"/>
              </a:solidFill>
              <a:round/>
              <a:headEnd/>
              <a:tailEnd/>
            </a:ln>
          </p:spPr>
          <p:txBody>
            <a:bodyPr wrap="none"/>
            <a:lstStyle/>
            <a:p>
              <a:endParaRPr lang="en-US">
                <a:solidFill>
                  <a:prstClr val="black"/>
                </a:solidFill>
              </a:endParaRPr>
            </a:p>
          </p:txBody>
        </p:sp>
        <p:sp>
          <p:nvSpPr>
            <p:cNvPr id="57458" name="Line 117"/>
            <p:cNvSpPr>
              <a:spLocks noChangeShapeType="1"/>
            </p:cNvSpPr>
            <p:nvPr/>
          </p:nvSpPr>
          <p:spPr bwMode="auto">
            <a:xfrm flipH="1">
              <a:off x="960" y="2976"/>
              <a:ext cx="144" cy="144"/>
            </a:xfrm>
            <a:prstGeom prst="line">
              <a:avLst/>
            </a:prstGeom>
            <a:noFill/>
            <a:ln w="9525">
              <a:solidFill>
                <a:schemeClr val="tx1"/>
              </a:solidFill>
              <a:round/>
              <a:headEnd/>
              <a:tailEnd/>
            </a:ln>
          </p:spPr>
          <p:txBody>
            <a:bodyPr wrap="none"/>
            <a:lstStyle/>
            <a:p>
              <a:endParaRPr lang="en-US">
                <a:solidFill>
                  <a:prstClr val="black"/>
                </a:solidFill>
              </a:endParaRPr>
            </a:p>
          </p:txBody>
        </p:sp>
        <p:sp>
          <p:nvSpPr>
            <p:cNvPr id="57459" name="Line 118"/>
            <p:cNvSpPr>
              <a:spLocks noChangeShapeType="1"/>
            </p:cNvSpPr>
            <p:nvPr/>
          </p:nvSpPr>
          <p:spPr bwMode="auto">
            <a:xfrm flipH="1">
              <a:off x="1104" y="2976"/>
              <a:ext cx="144" cy="144"/>
            </a:xfrm>
            <a:prstGeom prst="line">
              <a:avLst/>
            </a:prstGeom>
            <a:noFill/>
            <a:ln w="9525">
              <a:solidFill>
                <a:schemeClr val="tx1"/>
              </a:solidFill>
              <a:round/>
              <a:headEnd/>
              <a:tailEnd/>
            </a:ln>
          </p:spPr>
          <p:txBody>
            <a:bodyPr wrap="none"/>
            <a:lstStyle/>
            <a:p>
              <a:endParaRPr lang="en-US">
                <a:solidFill>
                  <a:prstClr val="black"/>
                </a:solidFill>
              </a:endParaRPr>
            </a:p>
          </p:txBody>
        </p:sp>
        <p:sp>
          <p:nvSpPr>
            <p:cNvPr id="57460" name="Line 119"/>
            <p:cNvSpPr>
              <a:spLocks noChangeShapeType="1"/>
            </p:cNvSpPr>
            <p:nvPr/>
          </p:nvSpPr>
          <p:spPr bwMode="auto">
            <a:xfrm flipH="1">
              <a:off x="3792" y="2976"/>
              <a:ext cx="144" cy="144"/>
            </a:xfrm>
            <a:prstGeom prst="line">
              <a:avLst/>
            </a:prstGeom>
            <a:noFill/>
            <a:ln w="9525">
              <a:solidFill>
                <a:schemeClr val="tx1"/>
              </a:solidFill>
              <a:round/>
              <a:headEnd/>
              <a:tailEnd/>
            </a:ln>
          </p:spPr>
          <p:txBody>
            <a:bodyPr wrap="none"/>
            <a:lstStyle/>
            <a:p>
              <a:endParaRPr lang="en-US">
                <a:solidFill>
                  <a:prstClr val="black"/>
                </a:solidFill>
              </a:endParaRPr>
            </a:p>
          </p:txBody>
        </p:sp>
        <p:sp>
          <p:nvSpPr>
            <p:cNvPr id="57461" name="Line 120"/>
            <p:cNvSpPr>
              <a:spLocks noChangeShapeType="1"/>
            </p:cNvSpPr>
            <p:nvPr/>
          </p:nvSpPr>
          <p:spPr bwMode="auto">
            <a:xfrm flipH="1">
              <a:off x="3936" y="2976"/>
              <a:ext cx="144" cy="144"/>
            </a:xfrm>
            <a:prstGeom prst="line">
              <a:avLst/>
            </a:prstGeom>
            <a:noFill/>
            <a:ln w="9525">
              <a:solidFill>
                <a:schemeClr val="tx1"/>
              </a:solidFill>
              <a:round/>
              <a:headEnd/>
              <a:tailEnd/>
            </a:ln>
          </p:spPr>
          <p:txBody>
            <a:bodyPr wrap="none"/>
            <a:lstStyle/>
            <a:p>
              <a:endParaRPr lang="en-US">
                <a:solidFill>
                  <a:prstClr val="black"/>
                </a:solidFill>
              </a:endParaRPr>
            </a:p>
          </p:txBody>
        </p:sp>
      </p:grpSp>
      <p:sp>
        <p:nvSpPr>
          <p:cNvPr id="689273" name="Oval 121"/>
          <p:cNvSpPr>
            <a:spLocks noChangeArrowheads="1"/>
          </p:cNvSpPr>
          <p:nvPr/>
        </p:nvSpPr>
        <p:spPr bwMode="auto">
          <a:xfrm>
            <a:off x="4140200" y="4178300"/>
            <a:ext cx="596900" cy="258763"/>
          </a:xfrm>
          <a:prstGeom prst="ellipse">
            <a:avLst/>
          </a:prstGeom>
          <a:noFill/>
          <a:ln w="28575">
            <a:solidFill>
              <a:schemeClr val="folHlink"/>
            </a:solidFill>
            <a:round/>
            <a:headEnd/>
            <a:tailEnd/>
          </a:ln>
        </p:spPr>
        <p:txBody>
          <a:bodyPr wrap="none" anchor="ctr"/>
          <a:lstStyle/>
          <a:p>
            <a:endParaRPr lang="en-US">
              <a:solidFill>
                <a:prstClr val="black"/>
              </a:solidFill>
            </a:endParaRPr>
          </a:p>
        </p:txBody>
      </p:sp>
      <p:sp>
        <p:nvSpPr>
          <p:cNvPr id="689274" name="Rectangle 122"/>
          <p:cNvSpPr>
            <a:spLocks noChangeArrowheads="1"/>
          </p:cNvSpPr>
          <p:nvPr/>
        </p:nvSpPr>
        <p:spPr bwMode="auto">
          <a:xfrm>
            <a:off x="673100" y="2230438"/>
            <a:ext cx="2430463" cy="338137"/>
          </a:xfrm>
          <a:prstGeom prst="rect">
            <a:avLst/>
          </a:prstGeom>
          <a:noFill/>
          <a:ln w="9525">
            <a:noFill/>
            <a:miter lim="800000"/>
            <a:headEnd/>
            <a:tailEnd/>
          </a:ln>
        </p:spPr>
        <p:txBody>
          <a:bodyPr wrap="none">
            <a:spAutoFit/>
          </a:bodyPr>
          <a:lstStyle/>
          <a:p>
            <a:pPr>
              <a:spcBef>
                <a:spcPct val="0"/>
              </a:spcBef>
            </a:pPr>
            <a:r>
              <a:rPr lang="en-US" sz="1600">
                <a:solidFill>
                  <a:prstClr val="black"/>
                </a:solidFill>
              </a:rPr>
              <a:t>Standard Normal Table</a:t>
            </a:r>
          </a:p>
        </p:txBody>
      </p:sp>
      <p:sp>
        <p:nvSpPr>
          <p:cNvPr id="21" name="Footer Placeholder 20"/>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3759915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9274"/>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nodeType="afterEffect">
                                  <p:stCondLst>
                                    <p:cond delay="0"/>
                                  </p:stCondLst>
                                  <p:childTnLst>
                                    <p:set>
                                      <p:cBhvr>
                                        <p:cTn id="9" dur="1" fill="hold">
                                          <p:stCondLst>
                                            <p:cond delay="0"/>
                                          </p:stCondLst>
                                        </p:cTn>
                                        <p:tgtEl>
                                          <p:spTgt spid="689276"/>
                                        </p:tgtEl>
                                        <p:attrNameLst>
                                          <p:attrName>style.visibility</p:attrName>
                                        </p:attrNameLst>
                                      </p:cBhvr>
                                      <p:to>
                                        <p:strVal val="visible"/>
                                      </p:to>
                                    </p:set>
                                    <p:animEffect transition="in" filter="wipe(up)">
                                      <p:cBhvr>
                                        <p:cTn id="10" dur="1000"/>
                                        <p:tgtEl>
                                          <p:spTgt spid="689276"/>
                                        </p:tgtEl>
                                      </p:cBhvr>
                                    </p:animEffect>
                                  </p:childTnLst>
                                </p:cTn>
                              </p:par>
                            </p:childTnLst>
                          </p:cTn>
                        </p:par>
                        <p:par>
                          <p:cTn id="11" fill="hold">
                            <p:stCondLst>
                              <p:cond delay="1000"/>
                            </p:stCondLst>
                            <p:childTnLst>
                              <p:par>
                                <p:cTn id="12" presetID="22" presetClass="entr" presetSubtype="1"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up)">
                                      <p:cBhvr>
                                        <p:cTn id="14" dur="1000"/>
                                        <p:tgtEl>
                                          <p:spTgt spid="2"/>
                                        </p:tgtEl>
                                      </p:cBhvr>
                                    </p:animEffect>
                                  </p:childTnLst>
                                </p:cTn>
                              </p:par>
                            </p:childTnLst>
                          </p:cTn>
                        </p:par>
                        <p:par>
                          <p:cTn id="15" fill="hold">
                            <p:stCondLst>
                              <p:cond delay="2000"/>
                            </p:stCondLst>
                            <p:childTnLst>
                              <p:par>
                                <p:cTn id="16" presetID="22" presetClass="entr" presetSubtype="1" fill="hold" nodeType="afterEffect">
                                  <p:stCondLst>
                                    <p:cond delay="0"/>
                                  </p:stCondLst>
                                  <p:childTnLst>
                                    <p:set>
                                      <p:cBhvr>
                                        <p:cTn id="17" dur="1" fill="hold">
                                          <p:stCondLst>
                                            <p:cond delay="0"/>
                                          </p:stCondLst>
                                        </p:cTn>
                                        <p:tgtEl>
                                          <p:spTgt spid="689278"/>
                                        </p:tgtEl>
                                        <p:attrNameLst>
                                          <p:attrName>style.visibility</p:attrName>
                                        </p:attrNameLst>
                                      </p:cBhvr>
                                      <p:to>
                                        <p:strVal val="visible"/>
                                      </p:to>
                                    </p:set>
                                    <p:animEffect transition="in" filter="wipe(up)">
                                      <p:cBhvr>
                                        <p:cTn id="18" dur="1000"/>
                                        <p:tgtEl>
                                          <p:spTgt spid="689278"/>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8920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7" presetClass="entr" presetSubtype="0" fill="hold" grpId="0" nodeType="clickEffect">
                                  <p:stCondLst>
                                    <p:cond delay="0"/>
                                  </p:stCondLst>
                                  <p:childTnLst>
                                    <p:set>
                                      <p:cBhvr>
                                        <p:cTn id="26" dur="1" fill="hold">
                                          <p:stCondLst>
                                            <p:cond delay="0"/>
                                          </p:stCondLst>
                                        </p:cTn>
                                        <p:tgtEl>
                                          <p:spTgt spid="689201"/>
                                        </p:tgtEl>
                                        <p:attrNameLst>
                                          <p:attrName>style.visibility</p:attrName>
                                        </p:attrNameLst>
                                      </p:cBhvr>
                                      <p:to>
                                        <p:strVal val="visible"/>
                                      </p:to>
                                    </p:set>
                                    <p:animEffect transition="in" filter="fade">
                                      <p:cBhvr>
                                        <p:cTn id="27" dur="1000"/>
                                        <p:tgtEl>
                                          <p:spTgt spid="689201"/>
                                        </p:tgtEl>
                                      </p:cBhvr>
                                    </p:animEffect>
                                    <p:anim calcmode="lin" valueType="num">
                                      <p:cBhvr>
                                        <p:cTn id="28" dur="1000" fill="hold"/>
                                        <p:tgtEl>
                                          <p:spTgt spid="689201"/>
                                        </p:tgtEl>
                                        <p:attrNameLst>
                                          <p:attrName>ppt_x</p:attrName>
                                        </p:attrNameLst>
                                      </p:cBhvr>
                                      <p:tavLst>
                                        <p:tav tm="0">
                                          <p:val>
                                            <p:strVal val="#ppt_x"/>
                                          </p:val>
                                        </p:tav>
                                        <p:tav tm="100000">
                                          <p:val>
                                            <p:strVal val="#ppt_x"/>
                                          </p:val>
                                        </p:tav>
                                      </p:tavLst>
                                    </p:anim>
                                    <p:anim calcmode="lin" valueType="num">
                                      <p:cBhvr>
                                        <p:cTn id="29" dur="1000" fill="hold"/>
                                        <p:tgtEl>
                                          <p:spTgt spid="689201"/>
                                        </p:tgtEl>
                                        <p:attrNameLst>
                                          <p:attrName>ppt_y</p:attrName>
                                        </p:attrNameLst>
                                      </p:cBhvr>
                                      <p:tavLst>
                                        <p:tav tm="0">
                                          <p:val>
                                            <p:strVal val="#ppt_y-.1"/>
                                          </p:val>
                                        </p:tav>
                                        <p:tav tm="100000">
                                          <p:val>
                                            <p:strVal val="#ppt_y"/>
                                          </p:val>
                                        </p:tav>
                                      </p:tavLst>
                                    </p:anim>
                                  </p:childTnLst>
                                </p:cTn>
                              </p:par>
                              <p:par>
                                <p:cTn id="30" presetID="64" presetClass="path" presetSubtype="0" accel="50000" decel="50000" fill="hold" grpId="1" nodeType="withEffect">
                                  <p:stCondLst>
                                    <p:cond delay="0"/>
                                  </p:stCondLst>
                                  <p:childTnLst>
                                    <p:animMotion origin="layout" path="M -0.00347 0.00185 L -0.00347 -0.24259 " pathEditMode="relative" rAng="0" ptsTypes="AA">
                                      <p:cBhvr>
                                        <p:cTn id="31" dur="2000" spd="-100000" fill="hold"/>
                                        <p:tgtEl>
                                          <p:spTgt spid="689201"/>
                                        </p:tgtEl>
                                        <p:attrNameLst>
                                          <p:attrName>ppt_x</p:attrName>
                                          <p:attrName>ppt_y</p:attrName>
                                        </p:attrNameLst>
                                      </p:cBhvr>
                                      <p:rCtr x="0" y="-122"/>
                                    </p:animMotion>
                                  </p:childTnLst>
                                </p:cTn>
                              </p:par>
                            </p:childTnLst>
                          </p:cTn>
                        </p:par>
                        <p:par>
                          <p:cTn id="32" fill="hold">
                            <p:stCondLst>
                              <p:cond delay="2000"/>
                            </p:stCondLst>
                            <p:childTnLst>
                              <p:par>
                                <p:cTn id="33" presetID="2" presetClass="entr" presetSubtype="2" fill="hold" grpId="0" nodeType="afterEffect">
                                  <p:stCondLst>
                                    <p:cond delay="0"/>
                                  </p:stCondLst>
                                  <p:childTnLst>
                                    <p:set>
                                      <p:cBhvr>
                                        <p:cTn id="34" dur="1" fill="hold">
                                          <p:stCondLst>
                                            <p:cond delay="0"/>
                                          </p:stCondLst>
                                        </p:cTn>
                                        <p:tgtEl>
                                          <p:spTgt spid="689202"/>
                                        </p:tgtEl>
                                        <p:attrNameLst>
                                          <p:attrName>style.visibility</p:attrName>
                                        </p:attrNameLst>
                                      </p:cBhvr>
                                      <p:to>
                                        <p:strVal val="visible"/>
                                      </p:to>
                                    </p:set>
                                    <p:anim calcmode="lin" valueType="num">
                                      <p:cBhvr additive="base">
                                        <p:cTn id="35" dur="1000" fill="hold"/>
                                        <p:tgtEl>
                                          <p:spTgt spid="689202"/>
                                        </p:tgtEl>
                                        <p:attrNameLst>
                                          <p:attrName>ppt_x</p:attrName>
                                        </p:attrNameLst>
                                      </p:cBhvr>
                                      <p:tavLst>
                                        <p:tav tm="0">
                                          <p:val>
                                            <p:strVal val="1+#ppt_w/2"/>
                                          </p:val>
                                        </p:tav>
                                        <p:tav tm="100000">
                                          <p:val>
                                            <p:strVal val="#ppt_x"/>
                                          </p:val>
                                        </p:tav>
                                      </p:tavLst>
                                    </p:anim>
                                    <p:anim calcmode="lin" valueType="num">
                                      <p:cBhvr additive="base">
                                        <p:cTn id="36" dur="1000" fill="hold"/>
                                        <p:tgtEl>
                                          <p:spTgt spid="689202"/>
                                        </p:tgtEl>
                                        <p:attrNameLst>
                                          <p:attrName>ppt_y</p:attrName>
                                        </p:attrNameLst>
                                      </p:cBhvr>
                                      <p:tavLst>
                                        <p:tav tm="0">
                                          <p:val>
                                            <p:strVal val="#ppt_y"/>
                                          </p:val>
                                        </p:tav>
                                        <p:tav tm="100000">
                                          <p:val>
                                            <p:strVal val="#ppt_y"/>
                                          </p:val>
                                        </p:tav>
                                      </p:tavLst>
                                    </p:anim>
                                  </p:childTnLst>
                                </p:cTn>
                              </p:par>
                              <p:par>
                                <p:cTn id="37" presetID="63" presetClass="path" presetSubtype="0" accel="50000" decel="50000" fill="hold" grpId="1" nodeType="withEffect">
                                  <p:stCondLst>
                                    <p:cond delay="0"/>
                                  </p:stCondLst>
                                  <p:childTnLst>
                                    <p:animMotion origin="layout" path="M 3.33333E-6 -1.85185E-6 L 0.36527 -1.85185E-6 " pathEditMode="relative" rAng="0" ptsTypes="AA">
                                      <p:cBhvr>
                                        <p:cTn id="38" dur="2000" spd="-100000" fill="hold"/>
                                        <p:tgtEl>
                                          <p:spTgt spid="689202"/>
                                        </p:tgtEl>
                                        <p:attrNameLst>
                                          <p:attrName>ppt_x</p:attrName>
                                          <p:attrName>ppt_y</p:attrName>
                                        </p:attrNameLst>
                                      </p:cBhvr>
                                      <p:rCtr x="183" y="0"/>
                                    </p:animMotion>
                                  </p:childTnLst>
                                </p:cTn>
                              </p:par>
                            </p:childTnLst>
                          </p:cTn>
                        </p:par>
                        <p:par>
                          <p:cTn id="39" fill="hold">
                            <p:stCondLst>
                              <p:cond delay="4000"/>
                            </p:stCondLst>
                            <p:childTnLst>
                              <p:par>
                                <p:cTn id="40" presetID="22" presetClass="entr" presetSubtype="8" fill="hold" grpId="0" nodeType="afterEffect">
                                  <p:stCondLst>
                                    <p:cond delay="0"/>
                                  </p:stCondLst>
                                  <p:childTnLst>
                                    <p:set>
                                      <p:cBhvr>
                                        <p:cTn id="41" dur="1" fill="hold">
                                          <p:stCondLst>
                                            <p:cond delay="0"/>
                                          </p:stCondLst>
                                        </p:cTn>
                                        <p:tgtEl>
                                          <p:spTgt spid="689273"/>
                                        </p:tgtEl>
                                        <p:attrNameLst>
                                          <p:attrName>style.visibility</p:attrName>
                                        </p:attrNameLst>
                                      </p:cBhvr>
                                      <p:to>
                                        <p:strVal val="visible"/>
                                      </p:to>
                                    </p:set>
                                    <p:animEffect transition="in" filter="wipe(left)">
                                      <p:cBhvr>
                                        <p:cTn id="42" dur="1000"/>
                                        <p:tgtEl>
                                          <p:spTgt spid="689273"/>
                                        </p:tgtEl>
                                      </p:cBhvr>
                                    </p:animEffect>
                                  </p:childTnLst>
                                </p:cTn>
                              </p:par>
                            </p:childTnLst>
                          </p:cTn>
                        </p:par>
                        <p:par>
                          <p:cTn id="43" fill="hold">
                            <p:stCondLst>
                              <p:cond delay="5000"/>
                            </p:stCondLst>
                            <p:childTnLst>
                              <p:par>
                                <p:cTn id="44" presetID="22" presetClass="entr" presetSubtype="8" fill="hold" grpId="0" nodeType="afterEffect">
                                  <p:stCondLst>
                                    <p:cond delay="1500"/>
                                  </p:stCondLst>
                                  <p:childTnLst>
                                    <p:set>
                                      <p:cBhvr>
                                        <p:cTn id="45" dur="1" fill="hold">
                                          <p:stCondLst>
                                            <p:cond delay="0"/>
                                          </p:stCondLst>
                                        </p:cTn>
                                        <p:tgtEl>
                                          <p:spTgt spid="689204"/>
                                        </p:tgtEl>
                                        <p:attrNameLst>
                                          <p:attrName>style.visibility</p:attrName>
                                        </p:attrNameLst>
                                      </p:cBhvr>
                                      <p:to>
                                        <p:strVal val="visible"/>
                                      </p:to>
                                    </p:set>
                                    <p:animEffect transition="in" filter="wipe(left)">
                                      <p:cBhvr>
                                        <p:cTn id="46" dur="1000"/>
                                        <p:tgtEl>
                                          <p:spTgt spid="689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201" grpId="0" animBg="1"/>
      <p:bldP spid="689201" grpId="1" animBg="1"/>
      <p:bldP spid="689202" grpId="0" animBg="1"/>
      <p:bldP spid="689202" grpId="1" animBg="1"/>
      <p:bldP spid="689203" grpId="0"/>
      <p:bldP spid="689204" grpId="0"/>
      <p:bldP spid="689273" grpId="0" animBg="1"/>
      <p:bldP spid="689274"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0" y="152400"/>
            <a:ext cx="9145588" cy="757238"/>
          </a:xfrm>
          <a:blipFill dpi="0" rotWithShape="1">
            <a:blip r:embed="rId3"/>
            <a:srcRect/>
            <a:tile tx="0" ty="0" sx="100000" sy="100000" flip="none" algn="tl"/>
          </a:blipFill>
        </p:spPr>
        <p:txBody>
          <a:bodyPr>
            <a:normAutofit fontScale="90000"/>
          </a:bodyPr>
          <a:lstStyle/>
          <a:p>
            <a:pPr eaLnBrk="1" hangingPunct="1"/>
            <a:r>
              <a:rPr lang="en-US" smtClean="0"/>
              <a:t>Guidelines for Finding Areas</a:t>
            </a:r>
          </a:p>
        </p:txBody>
      </p:sp>
      <p:sp>
        <p:nvSpPr>
          <p:cNvPr id="691203" name="Text Box 3"/>
          <p:cNvSpPr txBox="1">
            <a:spLocks noChangeArrowheads="1"/>
          </p:cNvSpPr>
          <p:nvPr/>
        </p:nvSpPr>
        <p:spPr bwMode="auto">
          <a:xfrm>
            <a:off x="304800" y="1219200"/>
            <a:ext cx="8458200" cy="4992688"/>
          </a:xfrm>
          <a:prstGeom prst="rect">
            <a:avLst/>
          </a:prstGeom>
          <a:blipFill dpi="0" rotWithShape="1">
            <a:blip r:embed="rId4"/>
            <a:srcRect/>
            <a:tile tx="0" ty="0" sx="100000" sy="100000" flip="none" algn="tl"/>
          </a:blipFill>
          <a:ln w="9525">
            <a:solidFill>
              <a:schemeClr val="tx1"/>
            </a:solidFill>
            <a:miter lim="800000"/>
            <a:headEnd/>
            <a:tailEnd/>
          </a:ln>
        </p:spPr>
        <p:txBody>
          <a:bodyPr/>
          <a:lstStyle/>
          <a:p>
            <a:pPr marL="457200" indent="-457200">
              <a:lnSpc>
                <a:spcPct val="95000"/>
              </a:lnSpc>
              <a:spcBef>
                <a:spcPct val="15000"/>
              </a:spcBef>
            </a:pPr>
            <a:r>
              <a:rPr lang="en-US" sz="2800" b="1" dirty="0">
                <a:solidFill>
                  <a:prstClr val="black"/>
                </a:solidFill>
              </a:rPr>
              <a:t>Finding Areas Under the Standard Normal Curve</a:t>
            </a:r>
          </a:p>
          <a:p>
            <a:pPr marL="457200" indent="-457200">
              <a:lnSpc>
                <a:spcPct val="95000"/>
              </a:lnSpc>
              <a:spcBef>
                <a:spcPct val="15000"/>
              </a:spcBef>
              <a:buFontTx/>
              <a:buAutoNum type="arabicPeriod"/>
            </a:pPr>
            <a:r>
              <a:rPr lang="en-US" sz="2400" dirty="0">
                <a:solidFill>
                  <a:prstClr val="black"/>
                </a:solidFill>
              </a:rPr>
              <a:t>Sketch the standard normal curve and shade the appropriate area under the curve.</a:t>
            </a:r>
          </a:p>
          <a:p>
            <a:pPr marL="457200" indent="-457200">
              <a:lnSpc>
                <a:spcPct val="95000"/>
              </a:lnSpc>
              <a:spcBef>
                <a:spcPct val="15000"/>
              </a:spcBef>
              <a:buFontTx/>
              <a:buAutoNum type="arabicPeriod"/>
            </a:pPr>
            <a:r>
              <a:rPr lang="en-US" sz="2400" dirty="0">
                <a:solidFill>
                  <a:prstClr val="black"/>
                </a:solidFill>
              </a:rPr>
              <a:t>Find the area by following the directions for each case shown.</a:t>
            </a:r>
          </a:p>
          <a:p>
            <a:pPr marL="914400" lvl="1" indent="-457200">
              <a:lnSpc>
                <a:spcPct val="95000"/>
              </a:lnSpc>
              <a:spcBef>
                <a:spcPct val="15000"/>
              </a:spcBef>
              <a:buFontTx/>
              <a:buAutoNum type="alphaLcPeriod"/>
            </a:pPr>
            <a:r>
              <a:rPr lang="en-US" sz="2400" dirty="0">
                <a:solidFill>
                  <a:prstClr val="black"/>
                </a:solidFill>
              </a:rPr>
              <a:t>To find the area to the </a:t>
            </a:r>
            <a:r>
              <a:rPr lang="en-US" sz="2400" i="1" dirty="0">
                <a:solidFill>
                  <a:prstClr val="black"/>
                </a:solidFill>
              </a:rPr>
              <a:t>left</a:t>
            </a:r>
            <a:r>
              <a:rPr lang="en-US" sz="2400" dirty="0">
                <a:solidFill>
                  <a:prstClr val="black"/>
                </a:solidFill>
              </a:rPr>
              <a:t> of </a:t>
            </a:r>
            <a:r>
              <a:rPr lang="en-US" sz="2400" i="1" dirty="0">
                <a:solidFill>
                  <a:prstClr val="black"/>
                </a:solidFill>
              </a:rPr>
              <a:t>z</a:t>
            </a:r>
            <a:r>
              <a:rPr lang="en-US" sz="2400" dirty="0">
                <a:solidFill>
                  <a:prstClr val="black"/>
                </a:solidFill>
              </a:rPr>
              <a:t>, find the area that corresponds to </a:t>
            </a:r>
            <a:r>
              <a:rPr lang="en-US" sz="2400" i="1" dirty="0">
                <a:solidFill>
                  <a:prstClr val="black"/>
                </a:solidFill>
              </a:rPr>
              <a:t>z</a:t>
            </a:r>
            <a:r>
              <a:rPr lang="en-US" sz="2400" dirty="0">
                <a:solidFill>
                  <a:prstClr val="black"/>
                </a:solidFill>
              </a:rPr>
              <a:t> in the Standard Normal Table</a:t>
            </a:r>
            <a:r>
              <a:rPr lang="en-US" dirty="0">
                <a:solidFill>
                  <a:prstClr val="black"/>
                </a:solidFill>
              </a:rPr>
              <a:t>.</a:t>
            </a:r>
          </a:p>
          <a:p>
            <a:pPr marL="914400" lvl="1" indent="-457200">
              <a:lnSpc>
                <a:spcPct val="95000"/>
              </a:lnSpc>
              <a:spcBef>
                <a:spcPct val="15000"/>
              </a:spcBef>
              <a:buFontTx/>
              <a:buAutoNum type="alphaLcPeriod"/>
            </a:pPr>
            <a:endParaRPr lang="en-US" dirty="0">
              <a:solidFill>
                <a:prstClr val="black"/>
              </a:solidFill>
            </a:endParaRPr>
          </a:p>
          <a:p>
            <a:pPr marL="914400" lvl="1" indent="-457200">
              <a:lnSpc>
                <a:spcPct val="95000"/>
              </a:lnSpc>
              <a:spcBef>
                <a:spcPct val="15000"/>
              </a:spcBef>
            </a:pPr>
            <a:endParaRPr lang="en-US" dirty="0">
              <a:solidFill>
                <a:prstClr val="black"/>
              </a:solidFill>
            </a:endParaRPr>
          </a:p>
          <a:p>
            <a:pPr marL="914400" lvl="1" indent="-457200">
              <a:lnSpc>
                <a:spcPct val="95000"/>
              </a:lnSpc>
              <a:spcBef>
                <a:spcPct val="15000"/>
              </a:spcBef>
              <a:buFontTx/>
              <a:buAutoNum type="alphaLcPeriod"/>
            </a:pPr>
            <a:endParaRPr lang="en-US" dirty="0">
              <a:solidFill>
                <a:prstClr val="black"/>
              </a:solidFill>
            </a:endParaRPr>
          </a:p>
          <a:p>
            <a:pPr marL="914400" lvl="1" indent="-457200">
              <a:lnSpc>
                <a:spcPct val="95000"/>
              </a:lnSpc>
              <a:spcBef>
                <a:spcPct val="15000"/>
              </a:spcBef>
            </a:pPr>
            <a:endParaRPr lang="en-US" dirty="0">
              <a:solidFill>
                <a:prstClr val="black"/>
              </a:solidFill>
            </a:endParaRPr>
          </a:p>
        </p:txBody>
      </p:sp>
      <p:grpSp>
        <p:nvGrpSpPr>
          <p:cNvPr id="2" name="Group 4"/>
          <p:cNvGrpSpPr>
            <a:grpSpLocks/>
          </p:cNvGrpSpPr>
          <p:nvPr/>
        </p:nvGrpSpPr>
        <p:grpSpPr bwMode="auto">
          <a:xfrm>
            <a:off x="2590800" y="5715000"/>
            <a:ext cx="2743200" cy="517525"/>
            <a:chOff x="1517" y="3459"/>
            <a:chExt cx="1728" cy="326"/>
          </a:xfrm>
        </p:grpSpPr>
        <p:sp>
          <p:nvSpPr>
            <p:cNvPr id="58387" name="Text Box 5"/>
            <p:cNvSpPr txBox="1">
              <a:spLocks noChangeArrowheads="1"/>
            </p:cNvSpPr>
            <p:nvPr/>
          </p:nvSpPr>
          <p:spPr bwMode="auto">
            <a:xfrm>
              <a:off x="1517" y="3459"/>
              <a:ext cx="1728" cy="326"/>
            </a:xfrm>
            <a:prstGeom prst="rect">
              <a:avLst/>
            </a:prstGeom>
            <a:noFill/>
            <a:ln w="9525">
              <a:noFill/>
              <a:miter lim="800000"/>
              <a:headEnd/>
              <a:tailEnd/>
            </a:ln>
          </p:spPr>
          <p:txBody>
            <a:bodyPr>
              <a:spAutoFit/>
            </a:bodyPr>
            <a:lstStyle/>
            <a:p>
              <a:pPr marL="166688" indent="-166688"/>
              <a:r>
                <a:rPr lang="en-US" sz="1400">
                  <a:solidFill>
                    <a:prstClr val="black"/>
                  </a:solidFill>
                </a:rPr>
                <a:t>1. Use the table to find           the area for the </a:t>
              </a:r>
              <a:r>
                <a:rPr lang="en-US" sz="1400" i="1">
                  <a:solidFill>
                    <a:prstClr val="black"/>
                  </a:solidFill>
                </a:rPr>
                <a:t>z</a:t>
              </a:r>
              <a:r>
                <a:rPr lang="en-US" sz="1400">
                  <a:solidFill>
                    <a:prstClr val="black"/>
                  </a:solidFill>
                </a:rPr>
                <a:t>-score.</a:t>
              </a:r>
            </a:p>
          </p:txBody>
        </p:sp>
        <p:sp>
          <p:nvSpPr>
            <p:cNvPr id="58388" name="Line 6"/>
            <p:cNvSpPr>
              <a:spLocks noChangeShapeType="1"/>
            </p:cNvSpPr>
            <p:nvPr/>
          </p:nvSpPr>
          <p:spPr bwMode="auto">
            <a:xfrm flipV="1">
              <a:off x="2928" y="3648"/>
              <a:ext cx="192" cy="96"/>
            </a:xfrm>
            <a:prstGeom prst="line">
              <a:avLst/>
            </a:prstGeom>
            <a:noFill/>
            <a:ln w="9525">
              <a:solidFill>
                <a:schemeClr val="tx1"/>
              </a:solidFill>
              <a:round/>
              <a:headEnd/>
              <a:tailEnd/>
            </a:ln>
          </p:spPr>
          <p:txBody>
            <a:bodyPr wrap="none"/>
            <a:lstStyle/>
            <a:p>
              <a:endParaRPr lang="en-US">
                <a:solidFill>
                  <a:prstClr val="black"/>
                </a:solidFill>
              </a:endParaRPr>
            </a:p>
          </p:txBody>
        </p:sp>
      </p:grpSp>
      <p:sp>
        <p:nvSpPr>
          <p:cNvPr id="691207" name="Freeform 7"/>
          <p:cNvSpPr>
            <a:spLocks/>
          </p:cNvSpPr>
          <p:nvPr/>
        </p:nvSpPr>
        <p:spPr bwMode="auto">
          <a:xfrm>
            <a:off x="2373313" y="4095750"/>
            <a:ext cx="2743200" cy="1501775"/>
          </a:xfrm>
          <a:custGeom>
            <a:avLst/>
            <a:gdLst>
              <a:gd name="T0" fmla="*/ 0 w 1728"/>
              <a:gd name="T1" fmla="*/ 2147483647 h 946"/>
              <a:gd name="T2" fmla="*/ 2147483647 w 1728"/>
              <a:gd name="T3" fmla="*/ 2147483647 h 946"/>
              <a:gd name="T4" fmla="*/ 2147483647 w 1728"/>
              <a:gd name="T5" fmla="*/ 2147483647 h 946"/>
              <a:gd name="T6" fmla="*/ 2147483647 w 1728"/>
              <a:gd name="T7" fmla="*/ 2147483647 h 946"/>
              <a:gd name="T8" fmla="*/ 2147483647 w 1728"/>
              <a:gd name="T9" fmla="*/ 2147483647 h 946"/>
              <a:gd name="T10" fmla="*/ 2147483647 w 1728"/>
              <a:gd name="T11" fmla="*/ 2147483647 h 946"/>
              <a:gd name="T12" fmla="*/ 2147483647 w 1728"/>
              <a:gd name="T13" fmla="*/ 2147483647 h 946"/>
              <a:gd name="T14" fmla="*/ 2147483647 w 1728"/>
              <a:gd name="T15" fmla="*/ 2147483647 h 946"/>
              <a:gd name="T16" fmla="*/ 2147483647 w 1728"/>
              <a:gd name="T17" fmla="*/ 2147483647 h 946"/>
              <a:gd name="T18" fmla="*/ 2147483647 w 1728"/>
              <a:gd name="T19" fmla="*/ 2147483647 h 946"/>
              <a:gd name="T20" fmla="*/ 2147483647 w 1728"/>
              <a:gd name="T21" fmla="*/ 2147483647 h 946"/>
              <a:gd name="T22" fmla="*/ 2147483647 w 1728"/>
              <a:gd name="T23" fmla="*/ 2147483647 h 946"/>
              <a:gd name="T24" fmla="*/ 2147483647 w 1728"/>
              <a:gd name="T25" fmla="*/ 2147483647 h 946"/>
              <a:gd name="T26" fmla="*/ 2147483647 w 1728"/>
              <a:gd name="T27" fmla="*/ 2147483647 h 946"/>
              <a:gd name="T28" fmla="*/ 2147483647 w 1728"/>
              <a:gd name="T29" fmla="*/ 2147483647 h 946"/>
              <a:gd name="T30" fmla="*/ 2147483647 w 1728"/>
              <a:gd name="T31" fmla="*/ 2147483647 h 946"/>
              <a:gd name="T32" fmla="*/ 2147483647 w 1728"/>
              <a:gd name="T33" fmla="*/ 2147483647 h 946"/>
              <a:gd name="T34" fmla="*/ 2147483647 w 1728"/>
              <a:gd name="T35" fmla="*/ 2147483647 h 946"/>
              <a:gd name="T36" fmla="*/ 2147483647 w 1728"/>
              <a:gd name="T37" fmla="*/ 0 h 946"/>
              <a:gd name="T38" fmla="*/ 2147483647 w 1728"/>
              <a:gd name="T39" fmla="*/ 0 h 946"/>
              <a:gd name="T40" fmla="*/ 2147483647 w 1728"/>
              <a:gd name="T41" fmla="*/ 2147483647 h 946"/>
              <a:gd name="T42" fmla="*/ 2147483647 w 1728"/>
              <a:gd name="T43" fmla="*/ 2147483647 h 946"/>
              <a:gd name="T44" fmla="*/ 2147483647 w 1728"/>
              <a:gd name="T45" fmla="*/ 2147483647 h 946"/>
              <a:gd name="T46" fmla="*/ 2147483647 w 1728"/>
              <a:gd name="T47" fmla="*/ 2147483647 h 946"/>
              <a:gd name="T48" fmla="*/ 2147483647 w 1728"/>
              <a:gd name="T49" fmla="*/ 2147483647 h 946"/>
              <a:gd name="T50" fmla="*/ 2147483647 w 1728"/>
              <a:gd name="T51" fmla="*/ 2147483647 h 946"/>
              <a:gd name="T52" fmla="*/ 2147483647 w 1728"/>
              <a:gd name="T53" fmla="*/ 2147483647 h 946"/>
              <a:gd name="T54" fmla="*/ 2147483647 w 1728"/>
              <a:gd name="T55" fmla="*/ 2147483647 h 946"/>
              <a:gd name="T56" fmla="*/ 2147483647 w 1728"/>
              <a:gd name="T57" fmla="*/ 2147483647 h 946"/>
              <a:gd name="T58" fmla="*/ 0 w 1728"/>
              <a:gd name="T59" fmla="*/ 2147483647 h 94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728"/>
              <a:gd name="T91" fmla="*/ 0 h 946"/>
              <a:gd name="T92" fmla="*/ 1728 w 1728"/>
              <a:gd name="T93" fmla="*/ 946 h 94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728" h="946">
                <a:moveTo>
                  <a:pt x="0" y="944"/>
                </a:moveTo>
                <a:lnTo>
                  <a:pt x="52" y="937"/>
                </a:lnTo>
                <a:lnTo>
                  <a:pt x="98" y="934"/>
                </a:lnTo>
                <a:lnTo>
                  <a:pt x="301" y="913"/>
                </a:lnTo>
                <a:lnTo>
                  <a:pt x="448" y="868"/>
                </a:lnTo>
                <a:lnTo>
                  <a:pt x="611" y="785"/>
                </a:lnTo>
                <a:lnTo>
                  <a:pt x="707" y="714"/>
                </a:lnTo>
                <a:lnTo>
                  <a:pt x="776" y="645"/>
                </a:lnTo>
                <a:lnTo>
                  <a:pt x="817" y="591"/>
                </a:lnTo>
                <a:lnTo>
                  <a:pt x="874" y="508"/>
                </a:lnTo>
                <a:lnTo>
                  <a:pt x="884" y="488"/>
                </a:lnTo>
                <a:lnTo>
                  <a:pt x="924" y="411"/>
                </a:lnTo>
                <a:lnTo>
                  <a:pt x="964" y="328"/>
                </a:lnTo>
                <a:lnTo>
                  <a:pt x="1003" y="246"/>
                </a:lnTo>
                <a:lnTo>
                  <a:pt x="1052" y="152"/>
                </a:lnTo>
                <a:lnTo>
                  <a:pt x="1091" y="90"/>
                </a:lnTo>
                <a:lnTo>
                  <a:pt x="1127" y="48"/>
                </a:lnTo>
                <a:lnTo>
                  <a:pt x="1169" y="24"/>
                </a:lnTo>
                <a:lnTo>
                  <a:pt x="1238" y="0"/>
                </a:lnTo>
                <a:lnTo>
                  <a:pt x="1287" y="0"/>
                </a:lnTo>
                <a:lnTo>
                  <a:pt x="1352" y="24"/>
                </a:lnTo>
                <a:lnTo>
                  <a:pt x="1441" y="74"/>
                </a:lnTo>
                <a:lnTo>
                  <a:pt x="1497" y="194"/>
                </a:lnTo>
                <a:lnTo>
                  <a:pt x="1561" y="318"/>
                </a:lnTo>
                <a:lnTo>
                  <a:pt x="1601" y="408"/>
                </a:lnTo>
                <a:lnTo>
                  <a:pt x="1637" y="488"/>
                </a:lnTo>
                <a:lnTo>
                  <a:pt x="1669" y="536"/>
                </a:lnTo>
                <a:lnTo>
                  <a:pt x="1728" y="622"/>
                </a:lnTo>
                <a:lnTo>
                  <a:pt x="1725" y="946"/>
                </a:lnTo>
                <a:lnTo>
                  <a:pt x="0" y="944"/>
                </a:lnTo>
                <a:close/>
              </a:path>
            </a:pathLst>
          </a:custGeom>
          <a:blipFill dpi="0" rotWithShape="1">
            <a:blip r:embed="rId5"/>
            <a:srcRect/>
            <a:tile tx="0" ty="0" sx="100000" sy="100000" flip="none" algn="tl"/>
          </a:blipFill>
          <a:ln w="9525">
            <a:solidFill>
              <a:schemeClr val="tx1"/>
            </a:solidFill>
            <a:round/>
            <a:headEnd/>
            <a:tailEnd/>
          </a:ln>
        </p:spPr>
        <p:txBody>
          <a:bodyPr wrap="none"/>
          <a:lstStyle/>
          <a:p>
            <a:endParaRPr lang="en-US">
              <a:solidFill>
                <a:prstClr val="black"/>
              </a:solidFill>
            </a:endParaRPr>
          </a:p>
        </p:txBody>
      </p:sp>
      <p:grpSp>
        <p:nvGrpSpPr>
          <p:cNvPr id="3" name="Group 8"/>
          <p:cNvGrpSpPr>
            <a:grpSpLocks/>
          </p:cNvGrpSpPr>
          <p:nvPr/>
        </p:nvGrpSpPr>
        <p:grpSpPr bwMode="auto">
          <a:xfrm>
            <a:off x="1828800" y="4213225"/>
            <a:ext cx="2089150" cy="1066800"/>
            <a:chOff x="1344" y="2592"/>
            <a:chExt cx="1056" cy="672"/>
          </a:xfrm>
        </p:grpSpPr>
        <p:sp>
          <p:nvSpPr>
            <p:cNvPr id="58385" name="Text Box 9"/>
            <p:cNvSpPr txBox="1">
              <a:spLocks noChangeArrowheads="1"/>
            </p:cNvSpPr>
            <p:nvPr/>
          </p:nvSpPr>
          <p:spPr bwMode="auto">
            <a:xfrm>
              <a:off x="1344" y="2592"/>
              <a:ext cx="912" cy="460"/>
            </a:xfrm>
            <a:prstGeom prst="rect">
              <a:avLst/>
            </a:prstGeom>
            <a:noFill/>
            <a:ln w="9525">
              <a:noFill/>
              <a:miter lim="800000"/>
              <a:headEnd/>
              <a:tailEnd/>
            </a:ln>
          </p:spPr>
          <p:txBody>
            <a:bodyPr>
              <a:spAutoFit/>
            </a:bodyPr>
            <a:lstStyle/>
            <a:p>
              <a:pPr marL="166688" indent="-166688"/>
              <a:r>
                <a:rPr lang="en-US" sz="1400">
                  <a:solidFill>
                    <a:prstClr val="black"/>
                  </a:solidFill>
                </a:rPr>
                <a:t>2. The area to the left of </a:t>
              </a:r>
              <a:r>
                <a:rPr lang="en-US" sz="1400" i="1">
                  <a:solidFill>
                    <a:prstClr val="black"/>
                  </a:solidFill>
                </a:rPr>
                <a:t>z</a:t>
              </a:r>
              <a:r>
                <a:rPr lang="en-US" sz="1400">
                  <a:solidFill>
                    <a:prstClr val="black"/>
                  </a:solidFill>
                </a:rPr>
                <a:t> = 1.23     is 0.8907.</a:t>
              </a:r>
            </a:p>
          </p:txBody>
        </p:sp>
        <p:sp>
          <p:nvSpPr>
            <p:cNvPr id="58386" name="Line 10"/>
            <p:cNvSpPr>
              <a:spLocks noChangeShapeType="1"/>
            </p:cNvSpPr>
            <p:nvPr/>
          </p:nvSpPr>
          <p:spPr bwMode="auto">
            <a:xfrm>
              <a:off x="1968" y="2928"/>
              <a:ext cx="432" cy="336"/>
            </a:xfrm>
            <a:prstGeom prst="line">
              <a:avLst/>
            </a:prstGeom>
            <a:noFill/>
            <a:ln w="9525">
              <a:solidFill>
                <a:schemeClr val="tx1"/>
              </a:solidFill>
              <a:round/>
              <a:headEnd/>
              <a:tailEnd/>
            </a:ln>
          </p:spPr>
          <p:txBody>
            <a:bodyPr wrap="none"/>
            <a:lstStyle/>
            <a:p>
              <a:endParaRPr lang="en-US">
                <a:solidFill>
                  <a:prstClr val="black"/>
                </a:solidFill>
              </a:endParaRPr>
            </a:p>
          </p:txBody>
        </p:sp>
      </p:grpSp>
      <p:grpSp>
        <p:nvGrpSpPr>
          <p:cNvPr id="4" name="Group 11"/>
          <p:cNvGrpSpPr>
            <a:grpSpLocks/>
          </p:cNvGrpSpPr>
          <p:nvPr/>
        </p:nvGrpSpPr>
        <p:grpSpPr bwMode="auto">
          <a:xfrm>
            <a:off x="2286000" y="4086225"/>
            <a:ext cx="4572000" cy="1851025"/>
            <a:chOff x="1372" y="2512"/>
            <a:chExt cx="2880" cy="1166"/>
          </a:xfrm>
        </p:grpSpPr>
        <p:grpSp>
          <p:nvGrpSpPr>
            <p:cNvPr id="5" name="Group 12"/>
            <p:cNvGrpSpPr>
              <a:grpSpLocks/>
            </p:cNvGrpSpPr>
            <p:nvPr/>
          </p:nvGrpSpPr>
          <p:grpSpPr bwMode="auto">
            <a:xfrm>
              <a:off x="1372" y="3344"/>
              <a:ext cx="2880" cy="334"/>
              <a:chOff x="1372" y="3344"/>
              <a:chExt cx="2880" cy="334"/>
            </a:xfrm>
          </p:grpSpPr>
          <p:sp>
            <p:nvSpPr>
              <p:cNvPr id="58379" name="Line 13"/>
              <p:cNvSpPr>
                <a:spLocks noChangeShapeType="1"/>
              </p:cNvSpPr>
              <p:nvPr/>
            </p:nvSpPr>
            <p:spPr bwMode="auto">
              <a:xfrm>
                <a:off x="1372" y="3465"/>
                <a:ext cx="2663" cy="1"/>
              </a:xfrm>
              <a:prstGeom prst="line">
                <a:avLst/>
              </a:prstGeom>
              <a:noFill/>
              <a:ln w="9525">
                <a:solidFill>
                  <a:schemeClr val="tx1"/>
                </a:solidFill>
                <a:round/>
                <a:headEnd type="triangle" w="med" len="med"/>
                <a:tailEnd type="triangle" w="med" len="med"/>
              </a:ln>
            </p:spPr>
            <p:txBody>
              <a:bodyPr wrap="none"/>
              <a:lstStyle/>
              <a:p>
                <a:endParaRPr lang="en-US">
                  <a:solidFill>
                    <a:prstClr val="black"/>
                  </a:solidFill>
                </a:endParaRPr>
              </a:p>
            </p:txBody>
          </p:sp>
          <p:sp>
            <p:nvSpPr>
              <p:cNvPr id="58380" name="Rectangle 14"/>
              <p:cNvSpPr>
                <a:spLocks noChangeArrowheads="1"/>
              </p:cNvSpPr>
              <p:nvPr/>
            </p:nvSpPr>
            <p:spPr bwMode="auto">
              <a:xfrm>
                <a:off x="3068" y="3505"/>
                <a:ext cx="302" cy="173"/>
              </a:xfrm>
              <a:prstGeom prst="rect">
                <a:avLst/>
              </a:prstGeom>
              <a:noFill/>
              <a:ln w="9525">
                <a:noFill/>
                <a:miter lim="800000"/>
                <a:headEnd/>
                <a:tailEnd/>
              </a:ln>
            </p:spPr>
            <p:txBody>
              <a:bodyPr wrap="none">
                <a:spAutoFit/>
              </a:bodyPr>
              <a:lstStyle/>
              <a:p>
                <a:pPr>
                  <a:spcBef>
                    <a:spcPct val="0"/>
                  </a:spcBef>
                </a:pPr>
                <a:r>
                  <a:rPr lang="en-US" sz="1200">
                    <a:solidFill>
                      <a:prstClr val="black"/>
                    </a:solidFill>
                  </a:rPr>
                  <a:t>1.23</a:t>
                </a:r>
              </a:p>
            </p:txBody>
          </p:sp>
          <p:sp>
            <p:nvSpPr>
              <p:cNvPr id="58381" name="Rectangle 15"/>
              <p:cNvSpPr>
                <a:spLocks noChangeArrowheads="1"/>
              </p:cNvSpPr>
              <p:nvPr/>
            </p:nvSpPr>
            <p:spPr bwMode="auto">
              <a:xfrm>
                <a:off x="2612" y="3505"/>
                <a:ext cx="169" cy="173"/>
              </a:xfrm>
              <a:prstGeom prst="rect">
                <a:avLst/>
              </a:prstGeom>
              <a:noFill/>
              <a:ln w="9525">
                <a:noFill/>
                <a:miter lim="800000"/>
                <a:headEnd/>
                <a:tailEnd/>
              </a:ln>
            </p:spPr>
            <p:txBody>
              <a:bodyPr wrap="none">
                <a:spAutoFit/>
              </a:bodyPr>
              <a:lstStyle/>
              <a:p>
                <a:pPr>
                  <a:spcBef>
                    <a:spcPct val="0"/>
                  </a:spcBef>
                </a:pPr>
                <a:r>
                  <a:rPr lang="en-US" sz="1200">
                    <a:solidFill>
                      <a:prstClr val="black"/>
                    </a:solidFill>
                  </a:rPr>
                  <a:t>0</a:t>
                </a:r>
              </a:p>
            </p:txBody>
          </p:sp>
          <p:sp>
            <p:nvSpPr>
              <p:cNvPr id="58382" name="Line 16"/>
              <p:cNvSpPr>
                <a:spLocks noChangeShapeType="1"/>
              </p:cNvSpPr>
              <p:nvPr/>
            </p:nvSpPr>
            <p:spPr bwMode="auto">
              <a:xfrm>
                <a:off x="3148" y="3435"/>
                <a:ext cx="0" cy="89"/>
              </a:xfrm>
              <a:prstGeom prst="line">
                <a:avLst/>
              </a:prstGeom>
              <a:noFill/>
              <a:ln w="9525">
                <a:solidFill>
                  <a:schemeClr val="tx1"/>
                </a:solidFill>
                <a:round/>
                <a:headEnd/>
                <a:tailEnd/>
              </a:ln>
            </p:spPr>
            <p:txBody>
              <a:bodyPr wrap="none"/>
              <a:lstStyle/>
              <a:p>
                <a:endParaRPr lang="en-US">
                  <a:solidFill>
                    <a:prstClr val="black"/>
                  </a:solidFill>
                </a:endParaRPr>
              </a:p>
            </p:txBody>
          </p:sp>
          <p:sp>
            <p:nvSpPr>
              <p:cNvPr id="58383" name="Line 17"/>
              <p:cNvSpPr>
                <a:spLocks noChangeShapeType="1"/>
              </p:cNvSpPr>
              <p:nvPr/>
            </p:nvSpPr>
            <p:spPr bwMode="auto">
              <a:xfrm>
                <a:off x="2692" y="3435"/>
                <a:ext cx="0" cy="89"/>
              </a:xfrm>
              <a:prstGeom prst="line">
                <a:avLst/>
              </a:prstGeom>
              <a:noFill/>
              <a:ln w="9525">
                <a:solidFill>
                  <a:schemeClr val="tx1"/>
                </a:solidFill>
                <a:round/>
                <a:headEnd/>
                <a:tailEnd/>
              </a:ln>
            </p:spPr>
            <p:txBody>
              <a:bodyPr wrap="none"/>
              <a:lstStyle/>
              <a:p>
                <a:endParaRPr lang="en-US">
                  <a:solidFill>
                    <a:prstClr val="black"/>
                  </a:solidFill>
                </a:endParaRPr>
              </a:p>
            </p:txBody>
          </p:sp>
          <p:sp>
            <p:nvSpPr>
              <p:cNvPr id="58384" name="Text Box 18"/>
              <p:cNvSpPr txBox="1">
                <a:spLocks noChangeArrowheads="1"/>
              </p:cNvSpPr>
              <p:nvPr/>
            </p:nvSpPr>
            <p:spPr bwMode="auto">
              <a:xfrm>
                <a:off x="4030" y="3344"/>
                <a:ext cx="222" cy="173"/>
              </a:xfrm>
              <a:prstGeom prst="rect">
                <a:avLst/>
              </a:prstGeom>
              <a:noFill/>
              <a:ln w="9525">
                <a:noFill/>
                <a:miter lim="800000"/>
                <a:headEnd/>
                <a:tailEnd/>
              </a:ln>
            </p:spPr>
            <p:txBody>
              <a:bodyPr>
                <a:spAutoFit/>
              </a:bodyPr>
              <a:lstStyle/>
              <a:p>
                <a:r>
                  <a:rPr lang="en-US" sz="1200" i="1">
                    <a:solidFill>
                      <a:prstClr val="black"/>
                    </a:solidFill>
                  </a:rPr>
                  <a:t>z</a:t>
                </a:r>
              </a:p>
            </p:txBody>
          </p:sp>
        </p:grpSp>
        <p:sp>
          <p:nvSpPr>
            <p:cNvPr id="58378" name="Freeform 19"/>
            <p:cNvSpPr>
              <a:spLocks/>
            </p:cNvSpPr>
            <p:nvPr/>
          </p:nvSpPr>
          <p:spPr bwMode="auto">
            <a:xfrm>
              <a:off x="1408" y="2512"/>
              <a:ext cx="2560" cy="966"/>
            </a:xfrm>
            <a:custGeom>
              <a:avLst/>
              <a:gdLst>
                <a:gd name="T0" fmla="*/ 0 w 3350"/>
                <a:gd name="T1" fmla="*/ 2 h 1271"/>
                <a:gd name="T2" fmla="*/ 2 w 3350"/>
                <a:gd name="T3" fmla="*/ 2 h 1271"/>
                <a:gd name="T4" fmla="*/ 2 w 3350"/>
                <a:gd name="T5" fmla="*/ 2 h 1271"/>
                <a:gd name="T6" fmla="*/ 2 w 3350"/>
                <a:gd name="T7" fmla="*/ 2 h 1271"/>
                <a:gd name="T8" fmla="*/ 2 w 3350"/>
                <a:gd name="T9" fmla="*/ 2 h 1271"/>
                <a:gd name="T10" fmla="*/ 2 w 3350"/>
                <a:gd name="T11" fmla="*/ 2 h 1271"/>
                <a:gd name="T12" fmla="*/ 2 w 3350"/>
                <a:gd name="T13" fmla="*/ 2 h 1271"/>
                <a:gd name="T14" fmla="*/ 2 w 3350"/>
                <a:gd name="T15" fmla="*/ 2 h 1271"/>
                <a:gd name="T16" fmla="*/ 2 w 3350"/>
                <a:gd name="T17" fmla="*/ 2 h 1271"/>
                <a:gd name="T18" fmla="*/ 2 w 3350"/>
                <a:gd name="T19" fmla="*/ 2 h 1271"/>
                <a:gd name="T20" fmla="*/ 2 w 3350"/>
                <a:gd name="T21" fmla="*/ 2 h 1271"/>
                <a:gd name="T22" fmla="*/ 2 w 3350"/>
                <a:gd name="T23" fmla="*/ 2 h 1271"/>
                <a:gd name="T24" fmla="*/ 2 w 3350"/>
                <a:gd name="T25" fmla="*/ 2 h 1271"/>
                <a:gd name="T26" fmla="*/ 2 w 3350"/>
                <a:gd name="T27" fmla="*/ 2 h 1271"/>
                <a:gd name="T28" fmla="*/ 2 w 3350"/>
                <a:gd name="T29" fmla="*/ 2 h 1271"/>
                <a:gd name="T30" fmla="*/ 2 w 3350"/>
                <a:gd name="T31" fmla="*/ 2 h 1271"/>
                <a:gd name="T32" fmla="*/ 2 w 3350"/>
                <a:gd name="T33" fmla="*/ 2 h 1271"/>
                <a:gd name="T34" fmla="*/ 2 w 3350"/>
                <a:gd name="T35" fmla="*/ 2 h 1271"/>
                <a:gd name="T36" fmla="*/ 2 w 3350"/>
                <a:gd name="T37" fmla="*/ 2 h 1271"/>
                <a:gd name="T38" fmla="*/ 2 w 3350"/>
                <a:gd name="T39" fmla="*/ 2 h 1271"/>
                <a:gd name="T40" fmla="*/ 2 w 3350"/>
                <a:gd name="T41" fmla="*/ 2 h 1271"/>
                <a:gd name="T42" fmla="*/ 2 w 3350"/>
                <a:gd name="T43" fmla="*/ 2 h 1271"/>
                <a:gd name="T44" fmla="*/ 2 w 3350"/>
                <a:gd name="T45" fmla="*/ 2 h 1271"/>
                <a:gd name="T46" fmla="*/ 2 w 3350"/>
                <a:gd name="T47" fmla="*/ 2 h 1271"/>
                <a:gd name="T48" fmla="*/ 2 w 3350"/>
                <a:gd name="T49" fmla="*/ 2 h 1271"/>
                <a:gd name="T50" fmla="*/ 2 w 3350"/>
                <a:gd name="T51" fmla="*/ 2 h 1271"/>
                <a:gd name="T52" fmla="*/ 2 w 3350"/>
                <a:gd name="T53" fmla="*/ 2 h 1271"/>
                <a:gd name="T54" fmla="*/ 2 w 3350"/>
                <a:gd name="T55" fmla="*/ 2 h 1271"/>
                <a:gd name="T56" fmla="*/ 2 w 3350"/>
                <a:gd name="T57" fmla="*/ 2 h 1271"/>
                <a:gd name="T58" fmla="*/ 2 w 3350"/>
                <a:gd name="T59" fmla="*/ 2 h 1271"/>
                <a:gd name="T60" fmla="*/ 2 w 3350"/>
                <a:gd name="T61" fmla="*/ 2 h 1271"/>
                <a:gd name="T62" fmla="*/ 2 w 3350"/>
                <a:gd name="T63" fmla="*/ 2 h 1271"/>
                <a:gd name="T64" fmla="*/ 2 w 3350"/>
                <a:gd name="T65" fmla="*/ 2 h 1271"/>
                <a:gd name="T66" fmla="*/ 0 w 3350"/>
                <a:gd name="T67" fmla="*/ 2 h 127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350"/>
                <a:gd name="T103" fmla="*/ 0 h 1271"/>
                <a:gd name="T104" fmla="*/ 3350 w 3350"/>
                <a:gd name="T105" fmla="*/ 1271 h 127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350" h="1271">
                  <a:moveTo>
                    <a:pt x="0" y="1271"/>
                  </a:moveTo>
                  <a:lnTo>
                    <a:pt x="69" y="1262"/>
                  </a:lnTo>
                  <a:lnTo>
                    <a:pt x="130" y="1257"/>
                  </a:lnTo>
                  <a:cubicBezTo>
                    <a:pt x="185" y="1251"/>
                    <a:pt x="321" y="1244"/>
                    <a:pt x="399" y="1229"/>
                  </a:cubicBezTo>
                  <a:cubicBezTo>
                    <a:pt x="476" y="1215"/>
                    <a:pt x="525" y="1198"/>
                    <a:pt x="594" y="1170"/>
                  </a:cubicBezTo>
                  <a:cubicBezTo>
                    <a:pt x="662" y="1142"/>
                    <a:pt x="753" y="1094"/>
                    <a:pt x="810" y="1061"/>
                  </a:cubicBezTo>
                  <a:cubicBezTo>
                    <a:pt x="868" y="1027"/>
                    <a:pt x="902" y="998"/>
                    <a:pt x="938" y="967"/>
                  </a:cubicBezTo>
                  <a:cubicBezTo>
                    <a:pt x="975" y="936"/>
                    <a:pt x="1005" y="902"/>
                    <a:pt x="1029" y="875"/>
                  </a:cubicBezTo>
                  <a:cubicBezTo>
                    <a:pt x="1053" y="848"/>
                    <a:pt x="1060" y="838"/>
                    <a:pt x="1083" y="804"/>
                  </a:cubicBezTo>
                  <a:lnTo>
                    <a:pt x="1172" y="667"/>
                  </a:lnTo>
                  <a:lnTo>
                    <a:pt x="1226" y="566"/>
                  </a:lnTo>
                  <a:lnTo>
                    <a:pt x="1278" y="456"/>
                  </a:lnTo>
                  <a:lnTo>
                    <a:pt x="1330" y="346"/>
                  </a:lnTo>
                  <a:lnTo>
                    <a:pt x="1395" y="223"/>
                  </a:lnTo>
                  <a:cubicBezTo>
                    <a:pt x="1421" y="181"/>
                    <a:pt x="1452" y="129"/>
                    <a:pt x="1483" y="95"/>
                  </a:cubicBezTo>
                  <a:cubicBezTo>
                    <a:pt x="1514" y="62"/>
                    <a:pt x="1550" y="38"/>
                    <a:pt x="1581" y="22"/>
                  </a:cubicBezTo>
                  <a:cubicBezTo>
                    <a:pt x="1612" y="7"/>
                    <a:pt x="1640" y="4"/>
                    <a:pt x="1671" y="2"/>
                  </a:cubicBezTo>
                  <a:cubicBezTo>
                    <a:pt x="1701" y="1"/>
                    <a:pt x="1731" y="0"/>
                    <a:pt x="1764" y="12"/>
                  </a:cubicBezTo>
                  <a:cubicBezTo>
                    <a:pt x="1798" y="24"/>
                    <a:pt x="1838" y="42"/>
                    <a:pt x="1871" y="76"/>
                  </a:cubicBezTo>
                  <a:cubicBezTo>
                    <a:pt x="1904" y="110"/>
                    <a:pt x="1926" y="155"/>
                    <a:pt x="1960" y="216"/>
                  </a:cubicBezTo>
                  <a:cubicBezTo>
                    <a:pt x="1994" y="277"/>
                    <a:pt x="2045" y="385"/>
                    <a:pt x="2072" y="443"/>
                  </a:cubicBezTo>
                  <a:cubicBezTo>
                    <a:pt x="2099" y="501"/>
                    <a:pt x="2100" y="514"/>
                    <a:pt x="2124" y="562"/>
                  </a:cubicBezTo>
                  <a:cubicBezTo>
                    <a:pt x="2148" y="610"/>
                    <a:pt x="2186" y="683"/>
                    <a:pt x="2214" y="730"/>
                  </a:cubicBezTo>
                  <a:lnTo>
                    <a:pt x="2293" y="845"/>
                  </a:lnTo>
                  <a:cubicBezTo>
                    <a:pt x="2315" y="876"/>
                    <a:pt x="2329" y="890"/>
                    <a:pt x="2349" y="911"/>
                  </a:cubicBezTo>
                  <a:cubicBezTo>
                    <a:pt x="2369" y="933"/>
                    <a:pt x="2384" y="949"/>
                    <a:pt x="2414" y="973"/>
                  </a:cubicBezTo>
                  <a:cubicBezTo>
                    <a:pt x="2444" y="998"/>
                    <a:pt x="2492" y="1037"/>
                    <a:pt x="2528" y="1061"/>
                  </a:cubicBezTo>
                  <a:lnTo>
                    <a:pt x="2630" y="1115"/>
                  </a:lnTo>
                  <a:lnTo>
                    <a:pt x="2735" y="1161"/>
                  </a:lnTo>
                  <a:lnTo>
                    <a:pt x="2839" y="1194"/>
                  </a:lnTo>
                  <a:cubicBezTo>
                    <a:pt x="2886" y="1207"/>
                    <a:pt x="2954" y="1229"/>
                    <a:pt x="3014" y="1240"/>
                  </a:cubicBezTo>
                  <a:cubicBezTo>
                    <a:pt x="3075" y="1251"/>
                    <a:pt x="3147" y="1253"/>
                    <a:pt x="3203" y="1257"/>
                  </a:cubicBezTo>
                  <a:lnTo>
                    <a:pt x="3350" y="1266"/>
                  </a:lnTo>
                  <a:lnTo>
                    <a:pt x="0" y="1271"/>
                  </a:lnTo>
                  <a:close/>
                </a:path>
              </a:pathLst>
            </a:custGeom>
            <a:noFill/>
            <a:ln w="28575">
              <a:solidFill>
                <a:schemeClr val="tx1"/>
              </a:solidFill>
              <a:round/>
              <a:headEnd/>
              <a:tailEnd/>
            </a:ln>
          </p:spPr>
          <p:txBody>
            <a:bodyPr wrap="none"/>
            <a:lstStyle/>
            <a:p>
              <a:endParaRPr lang="en-US">
                <a:solidFill>
                  <a:prstClr val="black"/>
                </a:solidFill>
              </a:endParaRPr>
            </a:p>
          </p:txBody>
        </p:sp>
      </p:grpSp>
      <p:sp>
        <p:nvSpPr>
          <p:cNvPr id="23" name="Footer Placeholder 22"/>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146991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91203">
                                            <p:bg/>
                                          </p:spTgt>
                                        </p:tgtEl>
                                        <p:attrNameLst>
                                          <p:attrName>style.visibility</p:attrName>
                                        </p:attrNameLst>
                                      </p:cBhvr>
                                      <p:to>
                                        <p:strVal val="visible"/>
                                      </p:to>
                                    </p:set>
                                    <p:animEffect transition="in" filter="wipe(left)">
                                      <p:cBhvr>
                                        <p:cTn id="7" dur="1000"/>
                                        <p:tgtEl>
                                          <p:spTgt spid="691203">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91203">
                                            <p:txEl>
                                              <p:pRg st="0" end="0"/>
                                            </p:txEl>
                                          </p:spTgt>
                                        </p:tgtEl>
                                        <p:attrNameLst>
                                          <p:attrName>style.visibility</p:attrName>
                                        </p:attrNameLst>
                                      </p:cBhvr>
                                      <p:to>
                                        <p:strVal val="visible"/>
                                      </p:to>
                                    </p:set>
                                    <p:animEffect transition="in" filter="wipe(left)">
                                      <p:cBhvr>
                                        <p:cTn id="12" dur="1000"/>
                                        <p:tgtEl>
                                          <p:spTgt spid="69120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91203">
                                            <p:txEl>
                                              <p:pRg st="1" end="1"/>
                                            </p:txEl>
                                          </p:spTgt>
                                        </p:tgtEl>
                                        <p:attrNameLst>
                                          <p:attrName>style.visibility</p:attrName>
                                        </p:attrNameLst>
                                      </p:cBhvr>
                                      <p:to>
                                        <p:strVal val="visible"/>
                                      </p:to>
                                    </p:set>
                                    <p:animEffect transition="in" filter="wipe(left)">
                                      <p:cBhvr>
                                        <p:cTn id="17" dur="1000"/>
                                        <p:tgtEl>
                                          <p:spTgt spid="69120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91203">
                                            <p:txEl>
                                              <p:pRg st="2" end="2"/>
                                            </p:txEl>
                                          </p:spTgt>
                                        </p:tgtEl>
                                        <p:attrNameLst>
                                          <p:attrName>style.visibility</p:attrName>
                                        </p:attrNameLst>
                                      </p:cBhvr>
                                      <p:to>
                                        <p:strVal val="visible"/>
                                      </p:to>
                                    </p:set>
                                    <p:animEffect transition="in" filter="wipe(left)">
                                      <p:cBhvr>
                                        <p:cTn id="22" dur="1000"/>
                                        <p:tgtEl>
                                          <p:spTgt spid="691203">
                                            <p:txEl>
                                              <p:pRg st="2" end="2"/>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691203">
                                            <p:txEl>
                                              <p:pRg st="3" end="3"/>
                                            </p:txEl>
                                          </p:spTgt>
                                        </p:tgtEl>
                                        <p:attrNameLst>
                                          <p:attrName>style.visibility</p:attrName>
                                        </p:attrNameLst>
                                      </p:cBhvr>
                                      <p:to>
                                        <p:strVal val="visible"/>
                                      </p:to>
                                    </p:set>
                                    <p:animEffect transition="in" filter="wipe(left)">
                                      <p:cBhvr>
                                        <p:cTn id="25" dur="1000"/>
                                        <p:tgtEl>
                                          <p:spTgt spid="69120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childTnLst>
                                </p:cTn>
                              </p:par>
                            </p:childTnLst>
                          </p:cTn>
                        </p:par>
                        <p:par>
                          <p:cTn id="30" fill="hold">
                            <p:stCondLst>
                              <p:cond delay="0"/>
                            </p:stCondLst>
                            <p:childTnLst>
                              <p:par>
                                <p:cTn id="31" presetID="22" presetClass="entr" presetSubtype="8" fill="hold" nodeType="afterEffect">
                                  <p:stCondLst>
                                    <p:cond delay="500"/>
                                  </p:stCondLst>
                                  <p:childTnLst>
                                    <p:set>
                                      <p:cBhvr>
                                        <p:cTn id="32" dur="1" fill="hold">
                                          <p:stCondLst>
                                            <p:cond delay="0"/>
                                          </p:stCondLst>
                                        </p:cTn>
                                        <p:tgtEl>
                                          <p:spTgt spid="2"/>
                                        </p:tgtEl>
                                        <p:attrNameLst>
                                          <p:attrName>style.visibility</p:attrName>
                                        </p:attrNameLst>
                                      </p:cBhvr>
                                      <p:to>
                                        <p:strVal val="visible"/>
                                      </p:to>
                                    </p:set>
                                    <p:animEffect transition="in" filter="wipe(left)">
                                      <p:cBhvr>
                                        <p:cTn id="33" dur="1000"/>
                                        <p:tgtEl>
                                          <p:spTgt spid="2"/>
                                        </p:tgtEl>
                                      </p:cBhvr>
                                    </p:animEffect>
                                  </p:childTnLst>
                                </p:cTn>
                              </p:par>
                            </p:childTnLst>
                          </p:cTn>
                        </p:par>
                        <p:par>
                          <p:cTn id="34" fill="hold">
                            <p:stCondLst>
                              <p:cond delay="1500"/>
                            </p:stCondLst>
                            <p:childTnLst>
                              <p:par>
                                <p:cTn id="35" presetID="22" presetClass="entr" presetSubtype="8" fill="hold" grpId="0" nodeType="afterEffect">
                                  <p:stCondLst>
                                    <p:cond delay="1000"/>
                                  </p:stCondLst>
                                  <p:childTnLst>
                                    <p:set>
                                      <p:cBhvr>
                                        <p:cTn id="36" dur="1" fill="hold">
                                          <p:stCondLst>
                                            <p:cond delay="0"/>
                                          </p:stCondLst>
                                        </p:cTn>
                                        <p:tgtEl>
                                          <p:spTgt spid="691207"/>
                                        </p:tgtEl>
                                        <p:attrNameLst>
                                          <p:attrName>style.visibility</p:attrName>
                                        </p:attrNameLst>
                                      </p:cBhvr>
                                      <p:to>
                                        <p:strVal val="visible"/>
                                      </p:to>
                                    </p:set>
                                    <p:animEffect transition="in" filter="wipe(left)">
                                      <p:cBhvr>
                                        <p:cTn id="37" dur="1000"/>
                                        <p:tgtEl>
                                          <p:spTgt spid="691207"/>
                                        </p:tgtEl>
                                      </p:cBhvr>
                                    </p:animEffect>
                                  </p:childTnLst>
                                </p:cTn>
                              </p:par>
                            </p:childTnLst>
                          </p:cTn>
                        </p:par>
                        <p:par>
                          <p:cTn id="38" fill="hold">
                            <p:stCondLst>
                              <p:cond delay="3500"/>
                            </p:stCondLst>
                            <p:childTnLst>
                              <p:par>
                                <p:cTn id="39" presetID="22" presetClass="entr" presetSubtype="8" fill="hold" nodeType="afterEffect">
                                  <p:stCondLst>
                                    <p:cond delay="500"/>
                                  </p:stCondLst>
                                  <p:childTnLst>
                                    <p:set>
                                      <p:cBhvr>
                                        <p:cTn id="40" dur="1" fill="hold">
                                          <p:stCondLst>
                                            <p:cond delay="0"/>
                                          </p:stCondLst>
                                        </p:cTn>
                                        <p:tgtEl>
                                          <p:spTgt spid="3"/>
                                        </p:tgtEl>
                                        <p:attrNameLst>
                                          <p:attrName>style.visibility</p:attrName>
                                        </p:attrNameLst>
                                      </p:cBhvr>
                                      <p:to>
                                        <p:strVal val="visible"/>
                                      </p:to>
                                    </p:set>
                                    <p:animEffect transition="in" filter="wipe(left)">
                                      <p:cBhvr>
                                        <p:cTn id="41"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1203" grpId="0" build="p" animBg="1"/>
      <p:bldP spid="691207"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0" y="185738"/>
            <a:ext cx="9145588" cy="723900"/>
          </a:xfrm>
          <a:blipFill dpi="0" rotWithShape="1">
            <a:blip r:embed="rId3"/>
            <a:srcRect/>
            <a:tile tx="0" ty="0" sx="100000" sy="100000" flip="none" algn="tl"/>
          </a:blipFill>
        </p:spPr>
        <p:txBody>
          <a:bodyPr>
            <a:normAutofit fontScale="90000"/>
          </a:bodyPr>
          <a:lstStyle/>
          <a:p>
            <a:pPr eaLnBrk="1" hangingPunct="1"/>
            <a:r>
              <a:rPr lang="en-US" smtClean="0"/>
              <a:t>Guidelines for Finding Areas</a:t>
            </a:r>
          </a:p>
        </p:txBody>
      </p:sp>
      <p:sp>
        <p:nvSpPr>
          <p:cNvPr id="59395" name="Text Box 3"/>
          <p:cNvSpPr txBox="1">
            <a:spLocks noChangeArrowheads="1"/>
          </p:cNvSpPr>
          <p:nvPr/>
        </p:nvSpPr>
        <p:spPr bwMode="auto">
          <a:xfrm>
            <a:off x="304800" y="1331913"/>
            <a:ext cx="8458200" cy="4147289"/>
          </a:xfrm>
          <a:prstGeom prst="rect">
            <a:avLst/>
          </a:prstGeom>
          <a:blipFill dpi="0" rotWithShape="1">
            <a:blip r:embed="rId4"/>
            <a:srcRect/>
            <a:tile tx="0" ty="0" sx="100000" sy="100000" flip="none" algn="tl"/>
          </a:blipFill>
          <a:ln w="9525">
            <a:solidFill>
              <a:schemeClr val="tx1"/>
            </a:solidFill>
            <a:miter lim="800000"/>
            <a:headEnd/>
            <a:tailEnd/>
          </a:ln>
        </p:spPr>
        <p:txBody>
          <a:bodyPr>
            <a:spAutoFit/>
          </a:bodyPr>
          <a:lstStyle/>
          <a:p>
            <a:pPr marL="457200" indent="-457200">
              <a:spcBef>
                <a:spcPct val="25000"/>
              </a:spcBef>
            </a:pPr>
            <a:r>
              <a:rPr lang="en-US" sz="2800" b="1" dirty="0">
                <a:solidFill>
                  <a:prstClr val="black"/>
                </a:solidFill>
              </a:rPr>
              <a:t>Finding Areas Under the Standard Normal Curve</a:t>
            </a:r>
          </a:p>
          <a:p>
            <a:pPr marL="914400" lvl="1" indent="-457200">
              <a:spcBef>
                <a:spcPct val="25000"/>
              </a:spcBef>
              <a:buFontTx/>
              <a:buAutoNum type="alphaLcPeriod" startAt="2"/>
            </a:pPr>
            <a:r>
              <a:rPr lang="en-US" sz="2400" dirty="0">
                <a:solidFill>
                  <a:prstClr val="black"/>
                </a:solidFill>
              </a:rPr>
              <a:t>To find the area to the </a:t>
            </a:r>
            <a:r>
              <a:rPr lang="en-US" sz="2400" i="1" dirty="0">
                <a:solidFill>
                  <a:prstClr val="black"/>
                </a:solidFill>
              </a:rPr>
              <a:t>right</a:t>
            </a:r>
            <a:r>
              <a:rPr lang="en-US" sz="2400" dirty="0">
                <a:solidFill>
                  <a:prstClr val="black"/>
                </a:solidFill>
              </a:rPr>
              <a:t> of </a:t>
            </a:r>
            <a:r>
              <a:rPr lang="en-US" sz="2400" i="1" dirty="0">
                <a:solidFill>
                  <a:prstClr val="black"/>
                </a:solidFill>
              </a:rPr>
              <a:t>z</a:t>
            </a:r>
            <a:r>
              <a:rPr lang="en-US" sz="2400" dirty="0">
                <a:solidFill>
                  <a:prstClr val="black"/>
                </a:solidFill>
              </a:rPr>
              <a:t>, use the Standard Normal Table to find the area that corresponds to </a:t>
            </a:r>
            <a:r>
              <a:rPr lang="en-US" sz="2400" i="1" dirty="0">
                <a:solidFill>
                  <a:prstClr val="black"/>
                </a:solidFill>
              </a:rPr>
              <a:t>z</a:t>
            </a:r>
            <a:r>
              <a:rPr lang="en-US" sz="2400" dirty="0">
                <a:solidFill>
                  <a:prstClr val="black"/>
                </a:solidFill>
              </a:rPr>
              <a:t>.  Then subtract the area from 1</a:t>
            </a:r>
            <a:r>
              <a:rPr lang="en-US" dirty="0">
                <a:solidFill>
                  <a:prstClr val="black"/>
                </a:solidFill>
              </a:rPr>
              <a:t>.</a:t>
            </a:r>
          </a:p>
          <a:p>
            <a:pPr marL="914400" lvl="1" indent="-457200">
              <a:spcBef>
                <a:spcPct val="25000"/>
              </a:spcBef>
              <a:buFontTx/>
              <a:buAutoNum type="alphaLcPeriod" startAt="2"/>
            </a:pPr>
            <a:endParaRPr lang="en-US" dirty="0">
              <a:solidFill>
                <a:prstClr val="black"/>
              </a:solidFill>
            </a:endParaRPr>
          </a:p>
          <a:p>
            <a:pPr marL="914400" lvl="1" indent="-457200">
              <a:spcBef>
                <a:spcPct val="25000"/>
              </a:spcBef>
              <a:buFontTx/>
              <a:buAutoNum type="alphaLcPeriod" startAt="2"/>
            </a:pPr>
            <a:endParaRPr lang="en-US" dirty="0">
              <a:solidFill>
                <a:prstClr val="black"/>
              </a:solidFill>
            </a:endParaRPr>
          </a:p>
          <a:p>
            <a:pPr marL="914400" lvl="1" indent="-457200">
              <a:spcBef>
                <a:spcPct val="25000"/>
              </a:spcBef>
              <a:buFontTx/>
              <a:buAutoNum type="alphaLcPeriod" startAt="2"/>
            </a:pPr>
            <a:endParaRPr lang="en-US" dirty="0">
              <a:solidFill>
                <a:prstClr val="black"/>
              </a:solidFill>
            </a:endParaRPr>
          </a:p>
          <a:p>
            <a:pPr marL="914400" lvl="1" indent="-457200">
              <a:spcBef>
                <a:spcPct val="25000"/>
              </a:spcBef>
              <a:buFontTx/>
              <a:buAutoNum type="alphaLcPeriod" startAt="2"/>
            </a:pPr>
            <a:endParaRPr lang="en-US" dirty="0">
              <a:solidFill>
                <a:prstClr val="black"/>
              </a:solidFill>
            </a:endParaRPr>
          </a:p>
          <a:p>
            <a:pPr marL="914400" lvl="1" indent="-457200">
              <a:spcBef>
                <a:spcPct val="25000"/>
              </a:spcBef>
              <a:buFontTx/>
              <a:buAutoNum type="alphaLcPeriod" startAt="2"/>
            </a:pPr>
            <a:endParaRPr lang="en-US" dirty="0">
              <a:solidFill>
                <a:prstClr val="black"/>
              </a:solidFill>
            </a:endParaRPr>
          </a:p>
          <a:p>
            <a:pPr marL="914400" lvl="1" indent="-457200">
              <a:spcBef>
                <a:spcPct val="25000"/>
              </a:spcBef>
              <a:buFontTx/>
              <a:buAutoNum type="alphaLcPeriod" startAt="2"/>
            </a:pPr>
            <a:endParaRPr lang="en-US" dirty="0">
              <a:solidFill>
                <a:prstClr val="black"/>
              </a:solidFill>
            </a:endParaRPr>
          </a:p>
          <a:p>
            <a:pPr marL="914400" lvl="1" indent="-457200">
              <a:spcBef>
                <a:spcPct val="25000"/>
              </a:spcBef>
              <a:buFontTx/>
              <a:buAutoNum type="alphaLcPeriod" startAt="2"/>
            </a:pPr>
            <a:endParaRPr lang="en-US" dirty="0">
              <a:solidFill>
                <a:prstClr val="black"/>
              </a:solidFill>
            </a:endParaRPr>
          </a:p>
        </p:txBody>
      </p:sp>
      <p:sp>
        <p:nvSpPr>
          <p:cNvPr id="693252" name="Freeform 4"/>
          <p:cNvSpPr>
            <a:spLocks/>
          </p:cNvSpPr>
          <p:nvPr/>
        </p:nvSpPr>
        <p:spPr bwMode="auto">
          <a:xfrm>
            <a:off x="2101850" y="3602038"/>
            <a:ext cx="2946400" cy="1517650"/>
          </a:xfrm>
          <a:custGeom>
            <a:avLst/>
            <a:gdLst>
              <a:gd name="T0" fmla="*/ 0 w 1856"/>
              <a:gd name="T1" fmla="*/ 2147483647 h 956"/>
              <a:gd name="T2" fmla="*/ 2147483647 w 1856"/>
              <a:gd name="T3" fmla="*/ 2147483647 h 956"/>
              <a:gd name="T4" fmla="*/ 2147483647 w 1856"/>
              <a:gd name="T5" fmla="*/ 2147483647 h 956"/>
              <a:gd name="T6" fmla="*/ 2147483647 w 1856"/>
              <a:gd name="T7" fmla="*/ 2147483647 h 956"/>
              <a:gd name="T8" fmla="*/ 2147483647 w 1856"/>
              <a:gd name="T9" fmla="*/ 2147483647 h 956"/>
              <a:gd name="T10" fmla="*/ 2147483647 w 1856"/>
              <a:gd name="T11" fmla="*/ 2147483647 h 956"/>
              <a:gd name="T12" fmla="*/ 2147483647 w 1856"/>
              <a:gd name="T13" fmla="*/ 2147483647 h 956"/>
              <a:gd name="T14" fmla="*/ 2147483647 w 1856"/>
              <a:gd name="T15" fmla="*/ 2147483647 h 956"/>
              <a:gd name="T16" fmla="*/ 2147483647 w 1856"/>
              <a:gd name="T17" fmla="*/ 2147483647 h 956"/>
              <a:gd name="T18" fmla="*/ 2147483647 w 1856"/>
              <a:gd name="T19" fmla="*/ 2147483647 h 956"/>
              <a:gd name="T20" fmla="*/ 2147483647 w 1856"/>
              <a:gd name="T21" fmla="*/ 2147483647 h 956"/>
              <a:gd name="T22" fmla="*/ 2147483647 w 1856"/>
              <a:gd name="T23" fmla="*/ 2147483647 h 956"/>
              <a:gd name="T24" fmla="*/ 2147483647 w 1856"/>
              <a:gd name="T25" fmla="*/ 2147483647 h 956"/>
              <a:gd name="T26" fmla="*/ 2147483647 w 1856"/>
              <a:gd name="T27" fmla="*/ 2147483647 h 956"/>
              <a:gd name="T28" fmla="*/ 2147483647 w 1856"/>
              <a:gd name="T29" fmla="*/ 2147483647 h 956"/>
              <a:gd name="T30" fmla="*/ 2147483647 w 1856"/>
              <a:gd name="T31" fmla="*/ 2147483647 h 956"/>
              <a:gd name="T32" fmla="*/ 2147483647 w 1856"/>
              <a:gd name="T33" fmla="*/ 2147483647 h 956"/>
              <a:gd name="T34" fmla="*/ 2147483647 w 1856"/>
              <a:gd name="T35" fmla="*/ 2147483647 h 956"/>
              <a:gd name="T36" fmla="*/ 2147483647 w 1856"/>
              <a:gd name="T37" fmla="*/ 2147483647 h 956"/>
              <a:gd name="T38" fmla="*/ 2147483647 w 1856"/>
              <a:gd name="T39" fmla="*/ 2147483647 h 956"/>
              <a:gd name="T40" fmla="*/ 2147483647 w 1856"/>
              <a:gd name="T41" fmla="*/ 2147483647 h 956"/>
              <a:gd name="T42" fmla="*/ 2147483647 w 1856"/>
              <a:gd name="T43" fmla="*/ 2147483647 h 956"/>
              <a:gd name="T44" fmla="*/ 2147483647 w 1856"/>
              <a:gd name="T45" fmla="*/ 0 h 956"/>
              <a:gd name="T46" fmla="*/ 2147483647 w 1856"/>
              <a:gd name="T47" fmla="*/ 2147483647 h 956"/>
              <a:gd name="T48" fmla="*/ 2147483647 w 1856"/>
              <a:gd name="T49" fmla="*/ 2147483647 h 956"/>
              <a:gd name="T50" fmla="*/ 2147483647 w 1856"/>
              <a:gd name="T51" fmla="*/ 2147483647 h 956"/>
              <a:gd name="T52" fmla="*/ 2147483647 w 1856"/>
              <a:gd name="T53" fmla="*/ 2147483647 h 956"/>
              <a:gd name="T54" fmla="*/ 2147483647 w 1856"/>
              <a:gd name="T55" fmla="*/ 2147483647 h 956"/>
              <a:gd name="T56" fmla="*/ 2147483647 w 1856"/>
              <a:gd name="T57" fmla="*/ 2147483647 h 956"/>
              <a:gd name="T58" fmla="*/ 2147483647 w 1856"/>
              <a:gd name="T59" fmla="*/ 2147483647 h 956"/>
              <a:gd name="T60" fmla="*/ 2147483647 w 1856"/>
              <a:gd name="T61" fmla="*/ 2147483647 h 956"/>
              <a:gd name="T62" fmla="*/ 2147483647 w 1856"/>
              <a:gd name="T63" fmla="*/ 2147483647 h 956"/>
              <a:gd name="T64" fmla="*/ 2147483647 w 1856"/>
              <a:gd name="T65" fmla="*/ 2147483647 h 956"/>
              <a:gd name="T66" fmla="*/ 2147483647 w 1856"/>
              <a:gd name="T67" fmla="*/ 2147483647 h 956"/>
              <a:gd name="T68" fmla="*/ 0 w 1856"/>
              <a:gd name="T69" fmla="*/ 2147483647 h 95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56"/>
              <a:gd name="T106" fmla="*/ 0 h 956"/>
              <a:gd name="T107" fmla="*/ 1856 w 1856"/>
              <a:gd name="T108" fmla="*/ 956 h 95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56" h="956">
                <a:moveTo>
                  <a:pt x="0" y="956"/>
                </a:moveTo>
                <a:lnTo>
                  <a:pt x="55" y="950"/>
                </a:lnTo>
                <a:lnTo>
                  <a:pt x="105" y="947"/>
                </a:lnTo>
                <a:lnTo>
                  <a:pt x="209" y="931"/>
                </a:lnTo>
                <a:lnTo>
                  <a:pt x="312" y="910"/>
                </a:lnTo>
                <a:lnTo>
                  <a:pt x="417" y="873"/>
                </a:lnTo>
                <a:lnTo>
                  <a:pt x="487" y="835"/>
                </a:lnTo>
                <a:lnTo>
                  <a:pt x="572" y="805"/>
                </a:lnTo>
                <a:lnTo>
                  <a:pt x="641" y="760"/>
                </a:lnTo>
                <a:lnTo>
                  <a:pt x="698" y="715"/>
                </a:lnTo>
                <a:lnTo>
                  <a:pt x="761" y="652"/>
                </a:lnTo>
                <a:lnTo>
                  <a:pt x="815" y="592"/>
                </a:lnTo>
                <a:lnTo>
                  <a:pt x="875" y="511"/>
                </a:lnTo>
                <a:lnTo>
                  <a:pt x="917" y="430"/>
                </a:lnTo>
                <a:lnTo>
                  <a:pt x="944" y="378"/>
                </a:lnTo>
                <a:cubicBezTo>
                  <a:pt x="956" y="354"/>
                  <a:pt x="974" y="318"/>
                  <a:pt x="989" y="289"/>
                </a:cubicBezTo>
                <a:cubicBezTo>
                  <a:pt x="1003" y="264"/>
                  <a:pt x="1022" y="227"/>
                  <a:pt x="1034" y="205"/>
                </a:cubicBezTo>
                <a:cubicBezTo>
                  <a:pt x="1046" y="183"/>
                  <a:pt x="1049" y="176"/>
                  <a:pt x="1064" y="154"/>
                </a:cubicBezTo>
                <a:cubicBezTo>
                  <a:pt x="1078" y="135"/>
                  <a:pt x="1084" y="124"/>
                  <a:pt x="1116" y="94"/>
                </a:cubicBezTo>
                <a:cubicBezTo>
                  <a:pt x="1148" y="64"/>
                  <a:pt x="1149" y="66"/>
                  <a:pt x="1164" y="54"/>
                </a:cubicBezTo>
                <a:lnTo>
                  <a:pt x="1205" y="31"/>
                </a:lnTo>
                <a:lnTo>
                  <a:pt x="1252" y="6"/>
                </a:lnTo>
                <a:lnTo>
                  <a:pt x="1326" y="0"/>
                </a:lnTo>
                <a:lnTo>
                  <a:pt x="1384" y="26"/>
                </a:lnTo>
                <a:lnTo>
                  <a:pt x="1452" y="62"/>
                </a:lnTo>
                <a:lnTo>
                  <a:pt x="1504" y="134"/>
                </a:lnTo>
                <a:lnTo>
                  <a:pt x="1548" y="218"/>
                </a:lnTo>
                <a:lnTo>
                  <a:pt x="1584" y="302"/>
                </a:lnTo>
                <a:lnTo>
                  <a:pt x="1624" y="378"/>
                </a:lnTo>
                <a:lnTo>
                  <a:pt x="1680" y="478"/>
                </a:lnTo>
                <a:lnTo>
                  <a:pt x="1744" y="570"/>
                </a:lnTo>
                <a:lnTo>
                  <a:pt x="1776" y="622"/>
                </a:lnTo>
                <a:lnTo>
                  <a:pt x="1856" y="706"/>
                </a:lnTo>
                <a:lnTo>
                  <a:pt x="1852" y="950"/>
                </a:lnTo>
                <a:lnTo>
                  <a:pt x="0" y="956"/>
                </a:lnTo>
                <a:close/>
              </a:path>
            </a:pathLst>
          </a:custGeom>
          <a:blipFill dpi="0" rotWithShape="1">
            <a:blip r:embed="rId3"/>
            <a:srcRect/>
            <a:tile tx="0" ty="0" sx="100000" sy="100000" flip="none" algn="tl"/>
          </a:blipFill>
          <a:ln w="12700">
            <a:noFill/>
            <a:round/>
            <a:headEnd/>
            <a:tailEnd/>
          </a:ln>
        </p:spPr>
        <p:txBody>
          <a:bodyPr wrap="none"/>
          <a:lstStyle/>
          <a:p>
            <a:endParaRPr lang="en-US">
              <a:solidFill>
                <a:prstClr val="black"/>
              </a:solidFill>
            </a:endParaRPr>
          </a:p>
        </p:txBody>
      </p:sp>
      <p:grpSp>
        <p:nvGrpSpPr>
          <p:cNvPr id="2" name="Group 5"/>
          <p:cNvGrpSpPr>
            <a:grpSpLocks/>
          </p:cNvGrpSpPr>
          <p:nvPr/>
        </p:nvGrpSpPr>
        <p:grpSpPr bwMode="auto">
          <a:xfrm>
            <a:off x="5181600" y="3541713"/>
            <a:ext cx="2743200" cy="1371600"/>
            <a:chOff x="3696" y="2064"/>
            <a:chExt cx="1296" cy="864"/>
          </a:xfrm>
        </p:grpSpPr>
        <p:sp>
          <p:nvSpPr>
            <p:cNvPr id="59417" name="Text Box 6"/>
            <p:cNvSpPr txBox="1">
              <a:spLocks noChangeArrowheads="1"/>
            </p:cNvSpPr>
            <p:nvPr/>
          </p:nvSpPr>
          <p:spPr bwMode="auto">
            <a:xfrm>
              <a:off x="3696" y="2064"/>
              <a:ext cx="1296" cy="460"/>
            </a:xfrm>
            <a:prstGeom prst="rect">
              <a:avLst/>
            </a:prstGeom>
            <a:noFill/>
            <a:ln w="9525">
              <a:noFill/>
              <a:miter lim="800000"/>
              <a:headEnd/>
              <a:tailEnd/>
            </a:ln>
          </p:spPr>
          <p:txBody>
            <a:bodyPr>
              <a:spAutoFit/>
            </a:bodyPr>
            <a:lstStyle/>
            <a:p>
              <a:pPr marL="228600" indent="-228600"/>
              <a:r>
                <a:rPr lang="en-US" sz="1400">
                  <a:solidFill>
                    <a:prstClr val="black"/>
                  </a:solidFill>
                </a:rPr>
                <a:t>3. Subtract to find the area to the right of </a:t>
              </a:r>
              <a:r>
                <a:rPr lang="en-US" sz="1400" i="1">
                  <a:solidFill>
                    <a:prstClr val="black"/>
                  </a:solidFill>
                </a:rPr>
                <a:t>z</a:t>
              </a:r>
              <a:r>
                <a:rPr lang="en-US" sz="1400">
                  <a:solidFill>
                    <a:prstClr val="black"/>
                  </a:solidFill>
                </a:rPr>
                <a:t> = 1.23:              1 </a:t>
              </a:r>
              <a:r>
                <a:rPr lang="en-US" sz="1400">
                  <a:solidFill>
                    <a:prstClr val="black"/>
                  </a:solidFill>
                  <a:sym typeface="Symbol" pitchFamily="18" charset="2"/>
                </a:rPr>
                <a:t></a:t>
              </a:r>
              <a:r>
                <a:rPr lang="en-US" sz="1400">
                  <a:solidFill>
                    <a:prstClr val="black"/>
                  </a:solidFill>
                </a:rPr>
                <a:t> 0.8907  = 0.1093.</a:t>
              </a:r>
            </a:p>
          </p:txBody>
        </p:sp>
        <p:sp>
          <p:nvSpPr>
            <p:cNvPr id="59418" name="Line 7"/>
            <p:cNvSpPr>
              <a:spLocks noChangeShapeType="1"/>
            </p:cNvSpPr>
            <p:nvPr/>
          </p:nvSpPr>
          <p:spPr bwMode="auto">
            <a:xfrm flipH="1">
              <a:off x="3696" y="2544"/>
              <a:ext cx="240" cy="384"/>
            </a:xfrm>
            <a:prstGeom prst="line">
              <a:avLst/>
            </a:prstGeom>
            <a:noFill/>
            <a:ln w="9525">
              <a:solidFill>
                <a:schemeClr val="tx1"/>
              </a:solidFill>
              <a:round/>
              <a:headEnd/>
              <a:tailEnd/>
            </a:ln>
          </p:spPr>
          <p:txBody>
            <a:bodyPr wrap="none"/>
            <a:lstStyle/>
            <a:p>
              <a:endParaRPr lang="en-US">
                <a:solidFill>
                  <a:prstClr val="black"/>
                </a:solidFill>
              </a:endParaRPr>
            </a:p>
          </p:txBody>
        </p:sp>
      </p:grpSp>
      <p:sp>
        <p:nvSpPr>
          <p:cNvPr id="693256" name="Freeform 8"/>
          <p:cNvSpPr>
            <a:spLocks/>
          </p:cNvSpPr>
          <p:nvPr/>
        </p:nvSpPr>
        <p:spPr bwMode="auto">
          <a:xfrm>
            <a:off x="5054600" y="4722813"/>
            <a:ext cx="1298575" cy="392112"/>
          </a:xfrm>
          <a:custGeom>
            <a:avLst/>
            <a:gdLst>
              <a:gd name="T0" fmla="*/ 2147483647 w 818"/>
              <a:gd name="T1" fmla="*/ 2147483647 h 278"/>
              <a:gd name="T2" fmla="*/ 0 w 818"/>
              <a:gd name="T3" fmla="*/ 0 h 278"/>
              <a:gd name="T4" fmla="*/ 2147483647 w 818"/>
              <a:gd name="T5" fmla="*/ 2147483647 h 278"/>
              <a:gd name="T6" fmla="*/ 2147483647 w 818"/>
              <a:gd name="T7" fmla="*/ 2147483647 h 278"/>
              <a:gd name="T8" fmla="*/ 2147483647 w 818"/>
              <a:gd name="T9" fmla="*/ 2147483647 h 278"/>
              <a:gd name="T10" fmla="*/ 2147483647 w 818"/>
              <a:gd name="T11" fmla="*/ 2147483647 h 278"/>
              <a:gd name="T12" fmla="*/ 2147483647 w 818"/>
              <a:gd name="T13" fmla="*/ 2147483647 h 278"/>
              <a:gd name="T14" fmla="*/ 2147483647 w 818"/>
              <a:gd name="T15" fmla="*/ 2147483647 h 278"/>
              <a:gd name="T16" fmla="*/ 2147483647 w 818"/>
              <a:gd name="T17" fmla="*/ 2147483647 h 278"/>
              <a:gd name="T18" fmla="*/ 2147483647 w 818"/>
              <a:gd name="T19" fmla="*/ 2147483647 h 278"/>
              <a:gd name="T20" fmla="*/ 2147483647 w 818"/>
              <a:gd name="T21" fmla="*/ 2147483647 h 2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18"/>
              <a:gd name="T34" fmla="*/ 0 h 278"/>
              <a:gd name="T35" fmla="*/ 818 w 818"/>
              <a:gd name="T36" fmla="*/ 278 h 27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18" h="278">
                <a:moveTo>
                  <a:pt x="1" y="278"/>
                </a:moveTo>
                <a:lnTo>
                  <a:pt x="0" y="0"/>
                </a:lnTo>
                <a:lnTo>
                  <a:pt x="53" y="46"/>
                </a:lnTo>
                <a:lnTo>
                  <a:pt x="147" y="112"/>
                </a:lnTo>
                <a:lnTo>
                  <a:pt x="230" y="153"/>
                </a:lnTo>
                <a:lnTo>
                  <a:pt x="315" y="187"/>
                </a:lnTo>
                <a:lnTo>
                  <a:pt x="400" y="211"/>
                </a:lnTo>
                <a:lnTo>
                  <a:pt x="514" y="242"/>
                </a:lnTo>
                <a:lnTo>
                  <a:pt x="698" y="260"/>
                </a:lnTo>
                <a:lnTo>
                  <a:pt x="818" y="267"/>
                </a:lnTo>
                <a:lnTo>
                  <a:pt x="1" y="278"/>
                </a:lnTo>
                <a:close/>
              </a:path>
            </a:pathLst>
          </a:custGeom>
          <a:solidFill>
            <a:schemeClr val="tx1"/>
          </a:solidFill>
          <a:ln w="9525">
            <a:solidFill>
              <a:schemeClr val="tx1"/>
            </a:solidFill>
            <a:round/>
            <a:headEnd/>
            <a:tailEnd/>
          </a:ln>
        </p:spPr>
        <p:txBody>
          <a:bodyPr wrap="none"/>
          <a:lstStyle/>
          <a:p>
            <a:endParaRPr lang="en-US">
              <a:solidFill>
                <a:prstClr val="black"/>
              </a:solidFill>
            </a:endParaRPr>
          </a:p>
        </p:txBody>
      </p:sp>
      <p:grpSp>
        <p:nvGrpSpPr>
          <p:cNvPr id="3" name="Group 9"/>
          <p:cNvGrpSpPr>
            <a:grpSpLocks/>
          </p:cNvGrpSpPr>
          <p:nvPr/>
        </p:nvGrpSpPr>
        <p:grpSpPr bwMode="auto">
          <a:xfrm>
            <a:off x="2514600" y="5370513"/>
            <a:ext cx="2743200" cy="517525"/>
            <a:chOff x="2016" y="3216"/>
            <a:chExt cx="1728" cy="326"/>
          </a:xfrm>
        </p:grpSpPr>
        <p:sp>
          <p:nvSpPr>
            <p:cNvPr id="59415" name="Text Box 10"/>
            <p:cNvSpPr txBox="1">
              <a:spLocks noChangeArrowheads="1"/>
            </p:cNvSpPr>
            <p:nvPr/>
          </p:nvSpPr>
          <p:spPr bwMode="auto">
            <a:xfrm>
              <a:off x="2016" y="3216"/>
              <a:ext cx="1728" cy="326"/>
            </a:xfrm>
            <a:prstGeom prst="rect">
              <a:avLst/>
            </a:prstGeom>
            <a:noFill/>
            <a:ln w="9525">
              <a:noFill/>
              <a:miter lim="800000"/>
              <a:headEnd/>
              <a:tailEnd/>
            </a:ln>
          </p:spPr>
          <p:txBody>
            <a:bodyPr>
              <a:spAutoFit/>
            </a:bodyPr>
            <a:lstStyle/>
            <a:p>
              <a:pPr marL="166688" indent="-166688"/>
              <a:r>
                <a:rPr lang="en-US" sz="1400">
                  <a:solidFill>
                    <a:prstClr val="black"/>
                  </a:solidFill>
                </a:rPr>
                <a:t>1. Use the table to find           the area for the </a:t>
              </a:r>
              <a:r>
                <a:rPr lang="en-US" sz="1400" i="1">
                  <a:solidFill>
                    <a:prstClr val="black"/>
                  </a:solidFill>
                </a:rPr>
                <a:t>z</a:t>
              </a:r>
              <a:r>
                <a:rPr lang="en-US" sz="1400">
                  <a:solidFill>
                    <a:prstClr val="black"/>
                  </a:solidFill>
                </a:rPr>
                <a:t>-score.</a:t>
              </a:r>
            </a:p>
          </p:txBody>
        </p:sp>
        <p:sp>
          <p:nvSpPr>
            <p:cNvPr id="59416" name="Line 11"/>
            <p:cNvSpPr>
              <a:spLocks noChangeShapeType="1"/>
            </p:cNvSpPr>
            <p:nvPr/>
          </p:nvSpPr>
          <p:spPr bwMode="auto">
            <a:xfrm flipV="1">
              <a:off x="3312" y="3264"/>
              <a:ext cx="240" cy="144"/>
            </a:xfrm>
            <a:prstGeom prst="line">
              <a:avLst/>
            </a:prstGeom>
            <a:noFill/>
            <a:ln w="9525">
              <a:solidFill>
                <a:schemeClr val="tx1"/>
              </a:solidFill>
              <a:round/>
              <a:headEnd/>
              <a:tailEnd/>
            </a:ln>
          </p:spPr>
          <p:txBody>
            <a:bodyPr wrap="none"/>
            <a:lstStyle/>
            <a:p>
              <a:endParaRPr lang="en-US">
                <a:solidFill>
                  <a:prstClr val="black"/>
                </a:solidFill>
              </a:endParaRPr>
            </a:p>
          </p:txBody>
        </p:sp>
      </p:grpSp>
      <p:grpSp>
        <p:nvGrpSpPr>
          <p:cNvPr id="4" name="Group 12"/>
          <p:cNvGrpSpPr>
            <a:grpSpLocks/>
          </p:cNvGrpSpPr>
          <p:nvPr/>
        </p:nvGrpSpPr>
        <p:grpSpPr bwMode="auto">
          <a:xfrm>
            <a:off x="1524000" y="3617913"/>
            <a:ext cx="1981200" cy="1066800"/>
            <a:chOff x="1344" y="2592"/>
            <a:chExt cx="1056" cy="672"/>
          </a:xfrm>
        </p:grpSpPr>
        <p:sp>
          <p:nvSpPr>
            <p:cNvPr id="59413" name="Text Box 13"/>
            <p:cNvSpPr txBox="1">
              <a:spLocks noChangeArrowheads="1"/>
            </p:cNvSpPr>
            <p:nvPr/>
          </p:nvSpPr>
          <p:spPr bwMode="auto">
            <a:xfrm>
              <a:off x="1344" y="2592"/>
              <a:ext cx="912" cy="460"/>
            </a:xfrm>
            <a:prstGeom prst="rect">
              <a:avLst/>
            </a:prstGeom>
            <a:noFill/>
            <a:ln w="9525">
              <a:noFill/>
              <a:miter lim="800000"/>
              <a:headEnd/>
              <a:tailEnd/>
            </a:ln>
          </p:spPr>
          <p:txBody>
            <a:bodyPr>
              <a:spAutoFit/>
            </a:bodyPr>
            <a:lstStyle/>
            <a:p>
              <a:pPr marL="166688" indent="-166688"/>
              <a:r>
                <a:rPr lang="en-US" sz="1400">
                  <a:solidFill>
                    <a:prstClr val="black"/>
                  </a:solidFill>
                </a:rPr>
                <a:t>2. The area to  the left of </a:t>
              </a:r>
              <a:r>
                <a:rPr lang="en-US" sz="1400" i="1">
                  <a:solidFill>
                    <a:prstClr val="black"/>
                  </a:solidFill>
                </a:rPr>
                <a:t>z</a:t>
              </a:r>
              <a:r>
                <a:rPr lang="en-US" sz="1400">
                  <a:solidFill>
                    <a:prstClr val="black"/>
                  </a:solidFill>
                </a:rPr>
                <a:t> = 1.23 is 0.8907.</a:t>
              </a:r>
            </a:p>
          </p:txBody>
        </p:sp>
        <p:sp>
          <p:nvSpPr>
            <p:cNvPr id="59414" name="Line 14"/>
            <p:cNvSpPr>
              <a:spLocks noChangeShapeType="1"/>
            </p:cNvSpPr>
            <p:nvPr/>
          </p:nvSpPr>
          <p:spPr bwMode="auto">
            <a:xfrm>
              <a:off x="1968" y="2928"/>
              <a:ext cx="432" cy="336"/>
            </a:xfrm>
            <a:prstGeom prst="line">
              <a:avLst/>
            </a:prstGeom>
            <a:noFill/>
            <a:ln w="9525">
              <a:solidFill>
                <a:schemeClr val="tx1"/>
              </a:solidFill>
              <a:round/>
              <a:headEnd/>
              <a:tailEnd/>
            </a:ln>
          </p:spPr>
          <p:txBody>
            <a:bodyPr wrap="none"/>
            <a:lstStyle/>
            <a:p>
              <a:endParaRPr lang="en-US">
                <a:solidFill>
                  <a:prstClr val="black"/>
                </a:solidFill>
              </a:endParaRPr>
            </a:p>
          </p:txBody>
        </p:sp>
      </p:grpSp>
      <p:grpSp>
        <p:nvGrpSpPr>
          <p:cNvPr id="5" name="Group 15"/>
          <p:cNvGrpSpPr>
            <a:grpSpLocks/>
          </p:cNvGrpSpPr>
          <p:nvPr/>
        </p:nvGrpSpPr>
        <p:grpSpPr bwMode="auto">
          <a:xfrm>
            <a:off x="1828800" y="3608388"/>
            <a:ext cx="5080000" cy="1841500"/>
            <a:chOff x="1584" y="2106"/>
            <a:chExt cx="3200" cy="1160"/>
          </a:xfrm>
        </p:grpSpPr>
        <p:grpSp>
          <p:nvGrpSpPr>
            <p:cNvPr id="6" name="Group 16"/>
            <p:cNvGrpSpPr>
              <a:grpSpLocks/>
            </p:cNvGrpSpPr>
            <p:nvPr/>
          </p:nvGrpSpPr>
          <p:grpSpPr bwMode="auto">
            <a:xfrm>
              <a:off x="1584" y="2934"/>
              <a:ext cx="3200" cy="332"/>
              <a:chOff x="1584" y="2934"/>
              <a:chExt cx="3200" cy="332"/>
            </a:xfrm>
          </p:grpSpPr>
          <p:sp>
            <p:nvSpPr>
              <p:cNvPr id="59405" name="Line 17"/>
              <p:cNvSpPr>
                <a:spLocks noChangeShapeType="1"/>
              </p:cNvSpPr>
              <p:nvPr/>
            </p:nvSpPr>
            <p:spPr bwMode="auto">
              <a:xfrm>
                <a:off x="1584" y="3053"/>
                <a:ext cx="2959" cy="1"/>
              </a:xfrm>
              <a:prstGeom prst="line">
                <a:avLst/>
              </a:prstGeom>
              <a:noFill/>
              <a:ln w="9525">
                <a:solidFill>
                  <a:schemeClr val="tx1"/>
                </a:solidFill>
                <a:round/>
                <a:headEnd type="triangle" w="med" len="med"/>
                <a:tailEnd type="triangle" w="med" len="med"/>
              </a:ln>
            </p:spPr>
            <p:txBody>
              <a:bodyPr wrap="none"/>
              <a:lstStyle/>
              <a:p>
                <a:endParaRPr lang="en-US">
                  <a:solidFill>
                    <a:prstClr val="black"/>
                  </a:solidFill>
                </a:endParaRPr>
              </a:p>
            </p:txBody>
          </p:sp>
          <p:grpSp>
            <p:nvGrpSpPr>
              <p:cNvPr id="7" name="Group 18"/>
              <p:cNvGrpSpPr>
                <a:grpSpLocks/>
              </p:cNvGrpSpPr>
              <p:nvPr/>
            </p:nvGrpSpPr>
            <p:grpSpPr bwMode="auto">
              <a:xfrm>
                <a:off x="3450" y="3024"/>
                <a:ext cx="302" cy="242"/>
                <a:chOff x="3450" y="3024"/>
                <a:chExt cx="302" cy="242"/>
              </a:xfrm>
            </p:grpSpPr>
            <p:sp>
              <p:nvSpPr>
                <p:cNvPr id="59411" name="Rectangle 19"/>
                <p:cNvSpPr>
                  <a:spLocks noChangeArrowheads="1"/>
                </p:cNvSpPr>
                <p:nvPr/>
              </p:nvSpPr>
              <p:spPr bwMode="auto">
                <a:xfrm>
                  <a:off x="3450" y="3093"/>
                  <a:ext cx="302" cy="173"/>
                </a:xfrm>
                <a:prstGeom prst="rect">
                  <a:avLst/>
                </a:prstGeom>
                <a:noFill/>
                <a:ln w="9525">
                  <a:noFill/>
                  <a:miter lim="800000"/>
                  <a:headEnd/>
                  <a:tailEnd/>
                </a:ln>
              </p:spPr>
              <p:txBody>
                <a:bodyPr wrap="none">
                  <a:spAutoFit/>
                </a:bodyPr>
                <a:lstStyle/>
                <a:p>
                  <a:pPr>
                    <a:spcBef>
                      <a:spcPct val="0"/>
                    </a:spcBef>
                  </a:pPr>
                  <a:r>
                    <a:rPr lang="en-US" sz="1200">
                      <a:solidFill>
                        <a:prstClr val="black"/>
                      </a:solidFill>
                    </a:rPr>
                    <a:t>1.23</a:t>
                  </a:r>
                </a:p>
              </p:txBody>
            </p:sp>
            <p:sp>
              <p:nvSpPr>
                <p:cNvPr id="59412" name="Line 20"/>
                <p:cNvSpPr>
                  <a:spLocks noChangeShapeType="1"/>
                </p:cNvSpPr>
                <p:nvPr/>
              </p:nvSpPr>
              <p:spPr bwMode="auto">
                <a:xfrm>
                  <a:off x="3613" y="3024"/>
                  <a:ext cx="0" cy="87"/>
                </a:xfrm>
                <a:prstGeom prst="line">
                  <a:avLst/>
                </a:prstGeom>
                <a:noFill/>
                <a:ln w="9525">
                  <a:solidFill>
                    <a:schemeClr val="tx1"/>
                  </a:solidFill>
                  <a:round/>
                  <a:headEnd/>
                  <a:tailEnd/>
                </a:ln>
              </p:spPr>
              <p:txBody>
                <a:bodyPr wrap="none"/>
                <a:lstStyle/>
                <a:p>
                  <a:endParaRPr lang="en-US">
                    <a:solidFill>
                      <a:prstClr val="black"/>
                    </a:solidFill>
                  </a:endParaRPr>
                </a:p>
              </p:txBody>
            </p:sp>
          </p:grpSp>
          <p:grpSp>
            <p:nvGrpSpPr>
              <p:cNvPr id="8" name="Group 21"/>
              <p:cNvGrpSpPr>
                <a:grpSpLocks/>
              </p:cNvGrpSpPr>
              <p:nvPr/>
            </p:nvGrpSpPr>
            <p:grpSpPr bwMode="auto">
              <a:xfrm>
                <a:off x="2954" y="3024"/>
                <a:ext cx="169" cy="242"/>
                <a:chOff x="2962" y="3024"/>
                <a:chExt cx="169" cy="242"/>
              </a:xfrm>
            </p:grpSpPr>
            <p:sp>
              <p:nvSpPr>
                <p:cNvPr id="59409" name="Rectangle 22"/>
                <p:cNvSpPr>
                  <a:spLocks noChangeArrowheads="1"/>
                </p:cNvSpPr>
                <p:nvPr/>
              </p:nvSpPr>
              <p:spPr bwMode="auto">
                <a:xfrm>
                  <a:off x="2962" y="3093"/>
                  <a:ext cx="169" cy="173"/>
                </a:xfrm>
                <a:prstGeom prst="rect">
                  <a:avLst/>
                </a:prstGeom>
                <a:noFill/>
                <a:ln w="9525">
                  <a:noFill/>
                  <a:miter lim="800000"/>
                  <a:headEnd/>
                  <a:tailEnd/>
                </a:ln>
              </p:spPr>
              <p:txBody>
                <a:bodyPr wrap="none">
                  <a:spAutoFit/>
                </a:bodyPr>
                <a:lstStyle/>
                <a:p>
                  <a:pPr>
                    <a:spcBef>
                      <a:spcPct val="0"/>
                    </a:spcBef>
                  </a:pPr>
                  <a:r>
                    <a:rPr lang="en-US" sz="1200">
                      <a:solidFill>
                        <a:prstClr val="black"/>
                      </a:solidFill>
                    </a:rPr>
                    <a:t>0</a:t>
                  </a:r>
                </a:p>
              </p:txBody>
            </p:sp>
            <p:sp>
              <p:nvSpPr>
                <p:cNvPr id="59410" name="Line 23"/>
                <p:cNvSpPr>
                  <a:spLocks noChangeShapeType="1"/>
                </p:cNvSpPr>
                <p:nvPr/>
              </p:nvSpPr>
              <p:spPr bwMode="auto">
                <a:xfrm>
                  <a:off x="3051" y="3024"/>
                  <a:ext cx="0" cy="87"/>
                </a:xfrm>
                <a:prstGeom prst="line">
                  <a:avLst/>
                </a:prstGeom>
                <a:noFill/>
                <a:ln w="9525">
                  <a:solidFill>
                    <a:schemeClr val="tx1"/>
                  </a:solidFill>
                  <a:round/>
                  <a:headEnd/>
                  <a:tailEnd/>
                </a:ln>
              </p:spPr>
              <p:txBody>
                <a:bodyPr wrap="none"/>
                <a:lstStyle/>
                <a:p>
                  <a:endParaRPr lang="en-US">
                    <a:solidFill>
                      <a:prstClr val="black"/>
                    </a:solidFill>
                  </a:endParaRPr>
                </a:p>
              </p:txBody>
            </p:sp>
          </p:grpSp>
          <p:sp>
            <p:nvSpPr>
              <p:cNvPr id="59408" name="Text Box 24"/>
              <p:cNvSpPr txBox="1">
                <a:spLocks noChangeArrowheads="1"/>
              </p:cNvSpPr>
              <p:nvPr/>
            </p:nvSpPr>
            <p:spPr bwMode="auto">
              <a:xfrm>
                <a:off x="4537" y="2934"/>
                <a:ext cx="247" cy="173"/>
              </a:xfrm>
              <a:prstGeom prst="rect">
                <a:avLst/>
              </a:prstGeom>
              <a:noFill/>
              <a:ln w="9525">
                <a:noFill/>
                <a:miter lim="800000"/>
                <a:headEnd/>
                <a:tailEnd/>
              </a:ln>
            </p:spPr>
            <p:txBody>
              <a:bodyPr>
                <a:spAutoFit/>
              </a:bodyPr>
              <a:lstStyle/>
              <a:p>
                <a:r>
                  <a:rPr lang="en-US" sz="1200" i="1">
                    <a:solidFill>
                      <a:prstClr val="black"/>
                    </a:solidFill>
                  </a:rPr>
                  <a:t>z</a:t>
                </a:r>
              </a:p>
            </p:txBody>
          </p:sp>
        </p:grpSp>
        <p:sp>
          <p:nvSpPr>
            <p:cNvPr id="59404" name="Freeform 25"/>
            <p:cNvSpPr>
              <a:spLocks/>
            </p:cNvSpPr>
            <p:nvPr/>
          </p:nvSpPr>
          <p:spPr bwMode="auto">
            <a:xfrm>
              <a:off x="1655" y="2106"/>
              <a:ext cx="2773" cy="950"/>
            </a:xfrm>
            <a:custGeom>
              <a:avLst/>
              <a:gdLst>
                <a:gd name="T0" fmla="*/ 0 w 3350"/>
                <a:gd name="T1" fmla="*/ 1 h 1271"/>
                <a:gd name="T2" fmla="*/ 2 w 3350"/>
                <a:gd name="T3" fmla="*/ 1 h 1271"/>
                <a:gd name="T4" fmla="*/ 2 w 3350"/>
                <a:gd name="T5" fmla="*/ 1 h 1271"/>
                <a:gd name="T6" fmla="*/ 2 w 3350"/>
                <a:gd name="T7" fmla="*/ 1 h 1271"/>
                <a:gd name="T8" fmla="*/ 2 w 3350"/>
                <a:gd name="T9" fmla="*/ 1 h 1271"/>
                <a:gd name="T10" fmla="*/ 2 w 3350"/>
                <a:gd name="T11" fmla="*/ 1 h 1271"/>
                <a:gd name="T12" fmla="*/ 2 w 3350"/>
                <a:gd name="T13" fmla="*/ 1 h 1271"/>
                <a:gd name="T14" fmla="*/ 2 w 3350"/>
                <a:gd name="T15" fmla="*/ 1 h 1271"/>
                <a:gd name="T16" fmla="*/ 2 w 3350"/>
                <a:gd name="T17" fmla="*/ 1 h 1271"/>
                <a:gd name="T18" fmla="*/ 2 w 3350"/>
                <a:gd name="T19" fmla="*/ 1 h 1271"/>
                <a:gd name="T20" fmla="*/ 2 w 3350"/>
                <a:gd name="T21" fmla="*/ 1 h 1271"/>
                <a:gd name="T22" fmla="*/ 2 w 3350"/>
                <a:gd name="T23" fmla="*/ 1 h 1271"/>
                <a:gd name="T24" fmla="*/ 2 w 3350"/>
                <a:gd name="T25" fmla="*/ 1 h 1271"/>
                <a:gd name="T26" fmla="*/ 2 w 3350"/>
                <a:gd name="T27" fmla="*/ 1 h 1271"/>
                <a:gd name="T28" fmla="*/ 2 w 3350"/>
                <a:gd name="T29" fmla="*/ 1 h 1271"/>
                <a:gd name="T30" fmla="*/ 2 w 3350"/>
                <a:gd name="T31" fmla="*/ 1 h 1271"/>
                <a:gd name="T32" fmla="*/ 2 w 3350"/>
                <a:gd name="T33" fmla="*/ 1 h 1271"/>
                <a:gd name="T34" fmla="*/ 2 w 3350"/>
                <a:gd name="T35" fmla="*/ 1 h 1271"/>
                <a:gd name="T36" fmla="*/ 2 w 3350"/>
                <a:gd name="T37" fmla="*/ 1 h 1271"/>
                <a:gd name="T38" fmla="*/ 2 w 3350"/>
                <a:gd name="T39" fmla="*/ 1 h 1271"/>
                <a:gd name="T40" fmla="*/ 2 w 3350"/>
                <a:gd name="T41" fmla="*/ 1 h 1271"/>
                <a:gd name="T42" fmla="*/ 2 w 3350"/>
                <a:gd name="T43" fmla="*/ 1 h 1271"/>
                <a:gd name="T44" fmla="*/ 2 w 3350"/>
                <a:gd name="T45" fmla="*/ 1 h 1271"/>
                <a:gd name="T46" fmla="*/ 2 w 3350"/>
                <a:gd name="T47" fmla="*/ 1 h 1271"/>
                <a:gd name="T48" fmla="*/ 2 w 3350"/>
                <a:gd name="T49" fmla="*/ 1 h 1271"/>
                <a:gd name="T50" fmla="*/ 2 w 3350"/>
                <a:gd name="T51" fmla="*/ 1 h 1271"/>
                <a:gd name="T52" fmla="*/ 2 w 3350"/>
                <a:gd name="T53" fmla="*/ 1 h 1271"/>
                <a:gd name="T54" fmla="*/ 2 w 3350"/>
                <a:gd name="T55" fmla="*/ 1 h 1271"/>
                <a:gd name="T56" fmla="*/ 2 w 3350"/>
                <a:gd name="T57" fmla="*/ 1 h 1271"/>
                <a:gd name="T58" fmla="*/ 2 w 3350"/>
                <a:gd name="T59" fmla="*/ 1 h 1271"/>
                <a:gd name="T60" fmla="*/ 2 w 3350"/>
                <a:gd name="T61" fmla="*/ 1 h 1271"/>
                <a:gd name="T62" fmla="*/ 2 w 3350"/>
                <a:gd name="T63" fmla="*/ 1 h 1271"/>
                <a:gd name="T64" fmla="*/ 2 w 3350"/>
                <a:gd name="T65" fmla="*/ 1 h 1271"/>
                <a:gd name="T66" fmla="*/ 0 w 3350"/>
                <a:gd name="T67" fmla="*/ 1 h 127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350"/>
                <a:gd name="T103" fmla="*/ 0 h 1271"/>
                <a:gd name="T104" fmla="*/ 3350 w 3350"/>
                <a:gd name="T105" fmla="*/ 1271 h 127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350" h="1271">
                  <a:moveTo>
                    <a:pt x="0" y="1271"/>
                  </a:moveTo>
                  <a:lnTo>
                    <a:pt x="69" y="1262"/>
                  </a:lnTo>
                  <a:lnTo>
                    <a:pt x="130" y="1257"/>
                  </a:lnTo>
                  <a:cubicBezTo>
                    <a:pt x="185" y="1251"/>
                    <a:pt x="321" y="1244"/>
                    <a:pt x="399" y="1229"/>
                  </a:cubicBezTo>
                  <a:cubicBezTo>
                    <a:pt x="476" y="1215"/>
                    <a:pt x="525" y="1198"/>
                    <a:pt x="594" y="1170"/>
                  </a:cubicBezTo>
                  <a:cubicBezTo>
                    <a:pt x="662" y="1142"/>
                    <a:pt x="753" y="1094"/>
                    <a:pt x="810" y="1061"/>
                  </a:cubicBezTo>
                  <a:cubicBezTo>
                    <a:pt x="868" y="1027"/>
                    <a:pt x="902" y="998"/>
                    <a:pt x="938" y="967"/>
                  </a:cubicBezTo>
                  <a:cubicBezTo>
                    <a:pt x="975" y="936"/>
                    <a:pt x="1005" y="902"/>
                    <a:pt x="1029" y="875"/>
                  </a:cubicBezTo>
                  <a:cubicBezTo>
                    <a:pt x="1053" y="848"/>
                    <a:pt x="1060" y="838"/>
                    <a:pt x="1083" y="804"/>
                  </a:cubicBezTo>
                  <a:lnTo>
                    <a:pt x="1172" y="667"/>
                  </a:lnTo>
                  <a:lnTo>
                    <a:pt x="1226" y="566"/>
                  </a:lnTo>
                  <a:lnTo>
                    <a:pt x="1278" y="456"/>
                  </a:lnTo>
                  <a:lnTo>
                    <a:pt x="1330" y="346"/>
                  </a:lnTo>
                  <a:lnTo>
                    <a:pt x="1395" y="223"/>
                  </a:lnTo>
                  <a:cubicBezTo>
                    <a:pt x="1421" y="181"/>
                    <a:pt x="1452" y="129"/>
                    <a:pt x="1483" y="95"/>
                  </a:cubicBezTo>
                  <a:cubicBezTo>
                    <a:pt x="1514" y="62"/>
                    <a:pt x="1550" y="38"/>
                    <a:pt x="1581" y="22"/>
                  </a:cubicBezTo>
                  <a:cubicBezTo>
                    <a:pt x="1612" y="7"/>
                    <a:pt x="1640" y="4"/>
                    <a:pt x="1671" y="2"/>
                  </a:cubicBezTo>
                  <a:cubicBezTo>
                    <a:pt x="1701" y="1"/>
                    <a:pt x="1731" y="0"/>
                    <a:pt x="1764" y="12"/>
                  </a:cubicBezTo>
                  <a:cubicBezTo>
                    <a:pt x="1798" y="24"/>
                    <a:pt x="1838" y="42"/>
                    <a:pt x="1871" y="76"/>
                  </a:cubicBezTo>
                  <a:cubicBezTo>
                    <a:pt x="1904" y="110"/>
                    <a:pt x="1926" y="155"/>
                    <a:pt x="1960" y="216"/>
                  </a:cubicBezTo>
                  <a:cubicBezTo>
                    <a:pt x="1994" y="277"/>
                    <a:pt x="2045" y="385"/>
                    <a:pt x="2072" y="443"/>
                  </a:cubicBezTo>
                  <a:cubicBezTo>
                    <a:pt x="2099" y="501"/>
                    <a:pt x="2100" y="514"/>
                    <a:pt x="2124" y="562"/>
                  </a:cubicBezTo>
                  <a:cubicBezTo>
                    <a:pt x="2148" y="610"/>
                    <a:pt x="2186" y="683"/>
                    <a:pt x="2214" y="730"/>
                  </a:cubicBezTo>
                  <a:lnTo>
                    <a:pt x="2293" y="845"/>
                  </a:lnTo>
                  <a:cubicBezTo>
                    <a:pt x="2315" y="876"/>
                    <a:pt x="2329" y="890"/>
                    <a:pt x="2349" y="911"/>
                  </a:cubicBezTo>
                  <a:cubicBezTo>
                    <a:pt x="2369" y="933"/>
                    <a:pt x="2384" y="949"/>
                    <a:pt x="2414" y="973"/>
                  </a:cubicBezTo>
                  <a:cubicBezTo>
                    <a:pt x="2444" y="998"/>
                    <a:pt x="2492" y="1037"/>
                    <a:pt x="2528" y="1061"/>
                  </a:cubicBezTo>
                  <a:lnTo>
                    <a:pt x="2630" y="1115"/>
                  </a:lnTo>
                  <a:lnTo>
                    <a:pt x="2735" y="1161"/>
                  </a:lnTo>
                  <a:lnTo>
                    <a:pt x="2839" y="1194"/>
                  </a:lnTo>
                  <a:cubicBezTo>
                    <a:pt x="2886" y="1207"/>
                    <a:pt x="2954" y="1229"/>
                    <a:pt x="3014" y="1240"/>
                  </a:cubicBezTo>
                  <a:cubicBezTo>
                    <a:pt x="3075" y="1251"/>
                    <a:pt x="3147" y="1253"/>
                    <a:pt x="3203" y="1257"/>
                  </a:cubicBezTo>
                  <a:lnTo>
                    <a:pt x="3350" y="1266"/>
                  </a:lnTo>
                  <a:lnTo>
                    <a:pt x="0" y="1271"/>
                  </a:lnTo>
                  <a:close/>
                </a:path>
              </a:pathLst>
            </a:custGeom>
            <a:noFill/>
            <a:ln w="28575">
              <a:solidFill>
                <a:schemeClr val="tx1"/>
              </a:solidFill>
              <a:round/>
              <a:headEnd/>
              <a:tailEnd/>
            </a:ln>
          </p:spPr>
          <p:txBody>
            <a:bodyPr wrap="none"/>
            <a:lstStyle/>
            <a:p>
              <a:endParaRPr lang="en-US">
                <a:solidFill>
                  <a:prstClr val="black"/>
                </a:solidFill>
              </a:endParaRPr>
            </a:p>
          </p:txBody>
        </p:sp>
      </p:grpSp>
      <p:sp>
        <p:nvSpPr>
          <p:cNvPr id="29" name="Footer Placeholder 28"/>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2738145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par>
                          <p:cTn id="8" fill="hold">
                            <p:stCondLst>
                              <p:cond delay="1000"/>
                            </p:stCondLst>
                            <p:childTnLst>
                              <p:par>
                                <p:cTn id="9" presetID="22" presetClass="entr" presetSubtype="8" fill="hold" nodeType="afterEffect">
                                  <p:stCondLst>
                                    <p:cond delay="100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2500"/>
                            </p:stCondLst>
                            <p:childTnLst>
                              <p:par>
                                <p:cTn id="13" presetID="22" presetClass="entr" presetSubtype="8" fill="hold" grpId="0" nodeType="afterEffect">
                                  <p:stCondLst>
                                    <p:cond delay="0"/>
                                  </p:stCondLst>
                                  <p:childTnLst>
                                    <p:set>
                                      <p:cBhvr>
                                        <p:cTn id="14" dur="1" fill="hold">
                                          <p:stCondLst>
                                            <p:cond delay="0"/>
                                          </p:stCondLst>
                                        </p:cTn>
                                        <p:tgtEl>
                                          <p:spTgt spid="693252"/>
                                        </p:tgtEl>
                                        <p:attrNameLst>
                                          <p:attrName>style.visibility</p:attrName>
                                        </p:attrNameLst>
                                      </p:cBhvr>
                                      <p:to>
                                        <p:strVal val="visible"/>
                                      </p:to>
                                    </p:set>
                                    <p:animEffect transition="in" filter="wipe(left)">
                                      <p:cBhvr>
                                        <p:cTn id="15" dur="1000"/>
                                        <p:tgtEl>
                                          <p:spTgt spid="693252"/>
                                        </p:tgtEl>
                                      </p:cBhvr>
                                    </p:animEffect>
                                  </p:childTnLst>
                                </p:cTn>
                              </p:par>
                            </p:childTnLst>
                          </p:cTn>
                        </p:par>
                        <p:par>
                          <p:cTn id="16" fill="hold">
                            <p:stCondLst>
                              <p:cond delay="3500"/>
                            </p:stCondLst>
                            <p:childTnLst>
                              <p:par>
                                <p:cTn id="17" presetID="22" presetClass="entr" presetSubtype="8"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10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693256"/>
                                        </p:tgtEl>
                                        <p:attrNameLst>
                                          <p:attrName>style.visibility</p:attrName>
                                        </p:attrNameLst>
                                      </p:cBhvr>
                                      <p:to>
                                        <p:strVal val="visible"/>
                                      </p:to>
                                    </p:set>
                                    <p:animEffect transition="in" filter="wipe(left)">
                                      <p:cBhvr>
                                        <p:cTn id="24" dur="1000"/>
                                        <p:tgtEl>
                                          <p:spTgt spid="693256"/>
                                        </p:tgtEl>
                                      </p:cBhvr>
                                    </p:animEffect>
                                  </p:childTnLst>
                                </p:cTn>
                              </p:par>
                            </p:childTnLst>
                          </p:cTn>
                        </p:par>
                        <p:par>
                          <p:cTn id="25" fill="hold">
                            <p:stCondLst>
                              <p:cond delay="1000"/>
                            </p:stCondLst>
                            <p:childTnLst>
                              <p:par>
                                <p:cTn id="26" presetID="22" presetClass="entr" presetSubtype="2" fill="hold" nodeType="afterEffect">
                                  <p:stCondLst>
                                    <p:cond delay="500"/>
                                  </p:stCondLst>
                                  <p:childTnLst>
                                    <p:set>
                                      <p:cBhvr>
                                        <p:cTn id="27" dur="1" fill="hold">
                                          <p:stCondLst>
                                            <p:cond delay="0"/>
                                          </p:stCondLst>
                                        </p:cTn>
                                        <p:tgtEl>
                                          <p:spTgt spid="2"/>
                                        </p:tgtEl>
                                        <p:attrNameLst>
                                          <p:attrName>style.visibility</p:attrName>
                                        </p:attrNameLst>
                                      </p:cBhvr>
                                      <p:to>
                                        <p:strVal val="visible"/>
                                      </p:to>
                                    </p:set>
                                    <p:animEffect transition="in" filter="wipe(right)">
                                      <p:cBhvr>
                                        <p:cTn id="28"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3252" grpId="0" animBg="1"/>
      <p:bldP spid="693256"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298" name="Text Box 2"/>
          <p:cNvSpPr txBox="1">
            <a:spLocks noChangeArrowheads="1"/>
          </p:cNvSpPr>
          <p:nvPr/>
        </p:nvSpPr>
        <p:spPr bwMode="auto">
          <a:xfrm>
            <a:off x="304800" y="1371600"/>
            <a:ext cx="8458200" cy="5029200"/>
          </a:xfrm>
          <a:prstGeom prst="rect">
            <a:avLst/>
          </a:prstGeom>
          <a:blipFill dpi="0" rotWithShape="1">
            <a:blip r:embed="rId4"/>
            <a:srcRect/>
            <a:tile tx="0" ty="0" sx="100000" sy="100000" flip="none" algn="tl"/>
          </a:blipFill>
          <a:ln w="9525">
            <a:solidFill>
              <a:schemeClr val="tx1"/>
            </a:solidFill>
            <a:miter lim="800000"/>
            <a:headEnd/>
            <a:tailEnd/>
          </a:ln>
        </p:spPr>
        <p:txBody>
          <a:bodyPr/>
          <a:lstStyle/>
          <a:p>
            <a:pPr marL="457200" indent="-457200">
              <a:spcBef>
                <a:spcPct val="25000"/>
              </a:spcBef>
            </a:pPr>
            <a:r>
              <a:rPr lang="en-US" sz="2800" b="1" dirty="0">
                <a:solidFill>
                  <a:prstClr val="black"/>
                </a:solidFill>
              </a:rPr>
              <a:t>Finding Areas Under the Standard Normal Curve</a:t>
            </a:r>
          </a:p>
          <a:p>
            <a:pPr marL="914400" lvl="1" indent="-457200">
              <a:spcBef>
                <a:spcPct val="25000"/>
              </a:spcBef>
              <a:buFontTx/>
              <a:buAutoNum type="alphaLcPeriod" startAt="3"/>
            </a:pPr>
            <a:r>
              <a:rPr lang="en-US" sz="2400" dirty="0">
                <a:solidFill>
                  <a:prstClr val="black"/>
                </a:solidFill>
              </a:rPr>
              <a:t>To find the area </a:t>
            </a:r>
            <a:r>
              <a:rPr lang="en-US" sz="2400" i="1" dirty="0">
                <a:solidFill>
                  <a:prstClr val="black"/>
                </a:solidFill>
              </a:rPr>
              <a:t>between</a:t>
            </a:r>
            <a:r>
              <a:rPr lang="en-US" sz="2400" dirty="0">
                <a:solidFill>
                  <a:prstClr val="black"/>
                </a:solidFill>
              </a:rPr>
              <a:t> two </a:t>
            </a:r>
            <a:r>
              <a:rPr lang="en-US" sz="2400" i="1" dirty="0">
                <a:solidFill>
                  <a:prstClr val="black"/>
                </a:solidFill>
              </a:rPr>
              <a:t>z</a:t>
            </a:r>
            <a:r>
              <a:rPr lang="en-US" sz="2400" dirty="0">
                <a:solidFill>
                  <a:prstClr val="black"/>
                </a:solidFill>
                <a:latin typeface="Times New Roman" pitchFamily="18" charset="0"/>
              </a:rPr>
              <a:t>-</a:t>
            </a:r>
            <a:r>
              <a:rPr lang="en-US" sz="2400" dirty="0">
                <a:solidFill>
                  <a:prstClr val="black"/>
                </a:solidFill>
              </a:rPr>
              <a:t>scores, find the area corresponding to each </a:t>
            </a:r>
            <a:r>
              <a:rPr lang="en-US" sz="2400" i="1" dirty="0">
                <a:solidFill>
                  <a:prstClr val="black"/>
                </a:solidFill>
              </a:rPr>
              <a:t>z</a:t>
            </a:r>
            <a:r>
              <a:rPr lang="en-US" sz="2400" dirty="0">
                <a:solidFill>
                  <a:prstClr val="black"/>
                </a:solidFill>
                <a:latin typeface="Times New Roman" pitchFamily="18" charset="0"/>
              </a:rPr>
              <a:t>-</a:t>
            </a:r>
            <a:r>
              <a:rPr lang="en-US" sz="2400" dirty="0">
                <a:solidFill>
                  <a:prstClr val="black"/>
                </a:solidFill>
              </a:rPr>
              <a:t>score in the Standard Normal Table.  Then subtract the smaller area from the larger area.</a:t>
            </a:r>
          </a:p>
          <a:p>
            <a:pPr marL="914400" lvl="1" indent="-457200">
              <a:spcBef>
                <a:spcPct val="25000"/>
              </a:spcBef>
              <a:buFontTx/>
              <a:buAutoNum type="alphaLcPeriod" startAt="3"/>
            </a:pPr>
            <a:endParaRPr lang="en-US" dirty="0">
              <a:solidFill>
                <a:prstClr val="black"/>
              </a:solidFill>
            </a:endParaRPr>
          </a:p>
          <a:p>
            <a:pPr marL="914400" lvl="1" indent="-457200">
              <a:spcBef>
                <a:spcPct val="25000"/>
              </a:spcBef>
              <a:buFontTx/>
              <a:buAutoNum type="alphaLcPeriod" startAt="3"/>
            </a:pPr>
            <a:endParaRPr lang="en-US" dirty="0">
              <a:solidFill>
                <a:prstClr val="black"/>
              </a:solidFill>
            </a:endParaRPr>
          </a:p>
          <a:p>
            <a:pPr marL="914400" lvl="1" indent="-457200">
              <a:spcBef>
                <a:spcPct val="25000"/>
              </a:spcBef>
              <a:buFontTx/>
              <a:buAutoNum type="alphaLcPeriod" startAt="3"/>
            </a:pPr>
            <a:endParaRPr lang="en-US" dirty="0">
              <a:solidFill>
                <a:prstClr val="black"/>
              </a:solidFill>
            </a:endParaRPr>
          </a:p>
          <a:p>
            <a:pPr marL="914400" lvl="1" indent="-457200">
              <a:spcBef>
                <a:spcPct val="25000"/>
              </a:spcBef>
            </a:pPr>
            <a:endParaRPr lang="en-US" dirty="0">
              <a:solidFill>
                <a:prstClr val="black"/>
              </a:solidFill>
            </a:endParaRPr>
          </a:p>
          <a:p>
            <a:pPr marL="914400" lvl="1" indent="-457200">
              <a:spcBef>
                <a:spcPct val="25000"/>
              </a:spcBef>
              <a:buFontTx/>
              <a:buChar char="•"/>
            </a:pPr>
            <a:endParaRPr lang="en-US" dirty="0">
              <a:solidFill>
                <a:prstClr val="black"/>
              </a:solidFill>
            </a:endParaRPr>
          </a:p>
          <a:p>
            <a:pPr marL="914400" lvl="1" indent="-457200">
              <a:spcBef>
                <a:spcPct val="25000"/>
              </a:spcBef>
              <a:buFontTx/>
              <a:buChar char="•"/>
            </a:pPr>
            <a:endParaRPr lang="en-US" dirty="0">
              <a:solidFill>
                <a:prstClr val="black"/>
              </a:solidFill>
            </a:endParaRPr>
          </a:p>
          <a:p>
            <a:pPr marL="914400" lvl="1" indent="-457200">
              <a:spcBef>
                <a:spcPct val="25000"/>
              </a:spcBef>
            </a:pPr>
            <a:endParaRPr lang="en-US" dirty="0">
              <a:solidFill>
                <a:prstClr val="black"/>
              </a:solidFill>
            </a:endParaRPr>
          </a:p>
        </p:txBody>
      </p:sp>
      <p:graphicFrame>
        <p:nvGraphicFramePr>
          <p:cNvPr id="9218" name="Object 3"/>
          <p:cNvGraphicFramePr>
            <a:graphicFrameLocks noChangeAspect="1"/>
          </p:cNvGraphicFramePr>
          <p:nvPr/>
        </p:nvGraphicFramePr>
        <p:xfrm>
          <a:off x="3743325" y="4402138"/>
          <a:ext cx="555625" cy="122237"/>
        </p:xfrm>
        <a:graphic>
          <a:graphicData uri="http://schemas.openxmlformats.org/presentationml/2006/ole">
            <mc:AlternateContent xmlns:mc="http://schemas.openxmlformats.org/markup-compatibility/2006">
              <mc:Choice xmlns:v="urn:schemas-microsoft-com:vml" Requires="v">
                <p:oleObj spid="_x0000_s4109" name="Equation" r:id="rId5" imgW="914400" imgH="198720" progId="">
                  <p:embed/>
                </p:oleObj>
              </mc:Choice>
              <mc:Fallback>
                <p:oleObj name="Equation" r:id="rId5" imgW="914400" imgH="19872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3325" y="4402138"/>
                        <a:ext cx="555625" cy="122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20" name="Rectangle 4"/>
          <p:cNvSpPr>
            <a:spLocks noGrp="1" noChangeArrowheads="1"/>
          </p:cNvSpPr>
          <p:nvPr>
            <p:ph type="title"/>
          </p:nvPr>
        </p:nvSpPr>
        <p:spPr>
          <a:xfrm>
            <a:off x="0" y="185738"/>
            <a:ext cx="9145588" cy="723900"/>
          </a:xfrm>
          <a:blipFill dpi="0" rotWithShape="1">
            <a:blip r:embed="rId7"/>
            <a:srcRect/>
            <a:tile tx="0" ty="0" sx="100000" sy="100000" flip="none" algn="tl"/>
          </a:blipFill>
        </p:spPr>
        <p:txBody>
          <a:bodyPr>
            <a:normAutofit fontScale="90000"/>
          </a:bodyPr>
          <a:lstStyle/>
          <a:p>
            <a:pPr eaLnBrk="1" hangingPunct="1"/>
            <a:r>
              <a:rPr lang="en-US" smtClean="0"/>
              <a:t>Guidelines for Finding Areas</a:t>
            </a:r>
          </a:p>
        </p:txBody>
      </p:sp>
      <p:sp>
        <p:nvSpPr>
          <p:cNvPr id="9221" name="Text Box 6"/>
          <p:cNvSpPr txBox="1">
            <a:spLocks noChangeArrowheads="1"/>
          </p:cNvSpPr>
          <p:nvPr/>
        </p:nvSpPr>
        <p:spPr bwMode="auto">
          <a:xfrm>
            <a:off x="5334000" y="3429000"/>
            <a:ext cx="2743200" cy="942975"/>
          </a:xfrm>
          <a:prstGeom prst="rect">
            <a:avLst/>
          </a:prstGeom>
          <a:noFill/>
          <a:ln w="9525">
            <a:noFill/>
            <a:miter lim="800000"/>
            <a:headEnd/>
            <a:tailEnd/>
          </a:ln>
        </p:spPr>
        <p:txBody>
          <a:bodyPr>
            <a:spAutoFit/>
          </a:bodyPr>
          <a:lstStyle/>
          <a:p>
            <a:pPr marL="166688" indent="-166688"/>
            <a:r>
              <a:rPr lang="en-US" sz="1400" dirty="0">
                <a:solidFill>
                  <a:prstClr val="black"/>
                </a:solidFill>
              </a:rPr>
              <a:t>4. Subtract to find the area of the region between the two </a:t>
            </a:r>
            <a:r>
              <a:rPr lang="en-US" sz="1400" i="1" dirty="0">
                <a:solidFill>
                  <a:prstClr val="black"/>
                </a:solidFill>
              </a:rPr>
              <a:t>z</a:t>
            </a:r>
            <a:r>
              <a:rPr lang="en-US" sz="1400" dirty="0">
                <a:solidFill>
                  <a:prstClr val="black"/>
                </a:solidFill>
                <a:latin typeface="Times New Roman" pitchFamily="18" charset="0"/>
              </a:rPr>
              <a:t>-</a:t>
            </a:r>
            <a:r>
              <a:rPr lang="en-US" sz="1400" dirty="0">
                <a:solidFill>
                  <a:prstClr val="black"/>
                </a:solidFill>
              </a:rPr>
              <a:t>scores:                         0.8907 </a:t>
            </a:r>
            <a:r>
              <a:rPr lang="en-US" sz="1400" dirty="0">
                <a:solidFill>
                  <a:prstClr val="black"/>
                </a:solidFill>
                <a:sym typeface="Symbol" pitchFamily="18" charset="2"/>
              </a:rPr>
              <a:t></a:t>
            </a:r>
            <a:r>
              <a:rPr lang="en-US" sz="1400" dirty="0">
                <a:solidFill>
                  <a:prstClr val="black"/>
                </a:solidFill>
              </a:rPr>
              <a:t> 0.2266 = 0.6641.</a:t>
            </a:r>
          </a:p>
        </p:txBody>
      </p:sp>
      <p:sp>
        <p:nvSpPr>
          <p:cNvPr id="695304" name="Freeform 8"/>
          <p:cNvSpPr>
            <a:spLocks/>
          </p:cNvSpPr>
          <p:nvPr/>
        </p:nvSpPr>
        <p:spPr bwMode="auto">
          <a:xfrm>
            <a:off x="2646363" y="3821113"/>
            <a:ext cx="2927350" cy="1492250"/>
          </a:xfrm>
          <a:custGeom>
            <a:avLst/>
            <a:gdLst>
              <a:gd name="T0" fmla="*/ 0 w 1844"/>
              <a:gd name="T1" fmla="*/ 2147483647 h 940"/>
              <a:gd name="T2" fmla="*/ 2147483647 w 1844"/>
              <a:gd name="T3" fmla="*/ 2147483647 h 940"/>
              <a:gd name="T4" fmla="*/ 2147483647 w 1844"/>
              <a:gd name="T5" fmla="*/ 2147483647 h 940"/>
              <a:gd name="T6" fmla="*/ 2147483647 w 1844"/>
              <a:gd name="T7" fmla="*/ 2147483647 h 940"/>
              <a:gd name="T8" fmla="*/ 2147483647 w 1844"/>
              <a:gd name="T9" fmla="*/ 2147483647 h 940"/>
              <a:gd name="T10" fmla="*/ 2147483647 w 1844"/>
              <a:gd name="T11" fmla="*/ 2147483647 h 940"/>
              <a:gd name="T12" fmla="*/ 2147483647 w 1844"/>
              <a:gd name="T13" fmla="*/ 2147483647 h 940"/>
              <a:gd name="T14" fmla="*/ 2147483647 w 1844"/>
              <a:gd name="T15" fmla="*/ 2147483647 h 940"/>
              <a:gd name="T16" fmla="*/ 2147483647 w 1844"/>
              <a:gd name="T17" fmla="*/ 2147483647 h 940"/>
              <a:gd name="T18" fmla="*/ 2147483647 w 1844"/>
              <a:gd name="T19" fmla="*/ 2147483647 h 940"/>
              <a:gd name="T20" fmla="*/ 2147483647 w 1844"/>
              <a:gd name="T21" fmla="*/ 2147483647 h 940"/>
              <a:gd name="T22" fmla="*/ 2147483647 w 1844"/>
              <a:gd name="T23" fmla="*/ 2147483647 h 940"/>
              <a:gd name="T24" fmla="*/ 2147483647 w 1844"/>
              <a:gd name="T25" fmla="*/ 2147483647 h 940"/>
              <a:gd name="T26" fmla="*/ 2147483647 w 1844"/>
              <a:gd name="T27" fmla="*/ 2147483647 h 940"/>
              <a:gd name="T28" fmla="*/ 2147483647 w 1844"/>
              <a:gd name="T29" fmla="*/ 2147483647 h 940"/>
              <a:gd name="T30" fmla="*/ 2147483647 w 1844"/>
              <a:gd name="T31" fmla="*/ 2147483647 h 940"/>
              <a:gd name="T32" fmla="*/ 2147483647 w 1844"/>
              <a:gd name="T33" fmla="*/ 2147483647 h 940"/>
              <a:gd name="T34" fmla="*/ 2147483647 w 1844"/>
              <a:gd name="T35" fmla="*/ 2147483647 h 940"/>
              <a:gd name="T36" fmla="*/ 2147483647 w 1844"/>
              <a:gd name="T37" fmla="*/ 2147483647 h 940"/>
              <a:gd name="T38" fmla="*/ 2147483647 w 1844"/>
              <a:gd name="T39" fmla="*/ 2147483647 h 940"/>
              <a:gd name="T40" fmla="*/ 2147483647 w 1844"/>
              <a:gd name="T41" fmla="*/ 2147483647 h 940"/>
              <a:gd name="T42" fmla="*/ 2147483647 w 1844"/>
              <a:gd name="T43" fmla="*/ 0 h 940"/>
              <a:gd name="T44" fmla="*/ 2147483647 w 1844"/>
              <a:gd name="T45" fmla="*/ 2147483647 h 940"/>
              <a:gd name="T46" fmla="*/ 2147483647 w 1844"/>
              <a:gd name="T47" fmla="*/ 2147483647 h 940"/>
              <a:gd name="T48" fmla="*/ 2147483647 w 1844"/>
              <a:gd name="T49" fmla="*/ 2147483647 h 940"/>
              <a:gd name="T50" fmla="*/ 2147483647 w 1844"/>
              <a:gd name="T51" fmla="*/ 2147483647 h 940"/>
              <a:gd name="T52" fmla="*/ 2147483647 w 1844"/>
              <a:gd name="T53" fmla="*/ 2147483647 h 940"/>
              <a:gd name="T54" fmla="*/ 2147483647 w 1844"/>
              <a:gd name="T55" fmla="*/ 2147483647 h 940"/>
              <a:gd name="T56" fmla="*/ 2147483647 w 1844"/>
              <a:gd name="T57" fmla="*/ 2147483647 h 940"/>
              <a:gd name="T58" fmla="*/ 2147483647 w 1844"/>
              <a:gd name="T59" fmla="*/ 2147483647 h 940"/>
              <a:gd name="T60" fmla="*/ 2147483647 w 1844"/>
              <a:gd name="T61" fmla="*/ 2147483647 h 940"/>
              <a:gd name="T62" fmla="*/ 2147483647 w 1844"/>
              <a:gd name="T63" fmla="*/ 2147483647 h 940"/>
              <a:gd name="T64" fmla="*/ 2147483647 w 1844"/>
              <a:gd name="T65" fmla="*/ 2147483647 h 940"/>
              <a:gd name="T66" fmla="*/ 2147483647 w 1844"/>
              <a:gd name="T67" fmla="*/ 2147483647 h 940"/>
              <a:gd name="T68" fmla="*/ 0 w 1844"/>
              <a:gd name="T69" fmla="*/ 2147483647 h 9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4"/>
              <a:gd name="T106" fmla="*/ 0 h 940"/>
              <a:gd name="T107" fmla="*/ 1844 w 1844"/>
              <a:gd name="T108" fmla="*/ 940 h 9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4" h="940">
                <a:moveTo>
                  <a:pt x="0" y="940"/>
                </a:moveTo>
                <a:lnTo>
                  <a:pt x="55" y="934"/>
                </a:lnTo>
                <a:lnTo>
                  <a:pt x="104" y="931"/>
                </a:lnTo>
                <a:lnTo>
                  <a:pt x="208" y="915"/>
                </a:lnTo>
                <a:lnTo>
                  <a:pt x="310" y="894"/>
                </a:lnTo>
                <a:lnTo>
                  <a:pt x="405" y="865"/>
                </a:lnTo>
                <a:lnTo>
                  <a:pt x="493" y="821"/>
                </a:lnTo>
                <a:lnTo>
                  <a:pt x="568" y="789"/>
                </a:lnTo>
                <a:lnTo>
                  <a:pt x="642" y="737"/>
                </a:lnTo>
                <a:lnTo>
                  <a:pt x="695" y="679"/>
                </a:lnTo>
                <a:lnTo>
                  <a:pt x="757" y="631"/>
                </a:lnTo>
                <a:lnTo>
                  <a:pt x="797" y="577"/>
                </a:lnTo>
                <a:cubicBezTo>
                  <a:pt x="815" y="551"/>
                  <a:pt x="846" y="505"/>
                  <a:pt x="865" y="477"/>
                </a:cubicBezTo>
                <a:cubicBezTo>
                  <a:pt x="884" y="449"/>
                  <a:pt x="896" y="432"/>
                  <a:pt x="909" y="409"/>
                </a:cubicBezTo>
                <a:lnTo>
                  <a:pt x="941" y="337"/>
                </a:lnTo>
                <a:cubicBezTo>
                  <a:pt x="952" y="312"/>
                  <a:pt x="964" y="282"/>
                  <a:pt x="978" y="257"/>
                </a:cubicBezTo>
                <a:cubicBezTo>
                  <a:pt x="992" y="232"/>
                  <a:pt x="1015" y="211"/>
                  <a:pt x="1027" y="189"/>
                </a:cubicBezTo>
                <a:cubicBezTo>
                  <a:pt x="1039" y="167"/>
                  <a:pt x="1042" y="160"/>
                  <a:pt x="1057" y="138"/>
                </a:cubicBezTo>
                <a:cubicBezTo>
                  <a:pt x="1071" y="119"/>
                  <a:pt x="1077" y="108"/>
                  <a:pt x="1109" y="78"/>
                </a:cubicBezTo>
                <a:cubicBezTo>
                  <a:pt x="1141" y="48"/>
                  <a:pt x="1142" y="50"/>
                  <a:pt x="1156" y="38"/>
                </a:cubicBezTo>
                <a:lnTo>
                  <a:pt x="1197" y="15"/>
                </a:lnTo>
                <a:lnTo>
                  <a:pt x="1269" y="0"/>
                </a:lnTo>
                <a:lnTo>
                  <a:pt x="1322" y="6"/>
                </a:lnTo>
                <a:lnTo>
                  <a:pt x="1379" y="24"/>
                </a:lnTo>
                <a:lnTo>
                  <a:pt x="1439" y="66"/>
                </a:lnTo>
                <a:lnTo>
                  <a:pt x="1490" y="126"/>
                </a:lnTo>
                <a:lnTo>
                  <a:pt x="1538" y="202"/>
                </a:lnTo>
                <a:lnTo>
                  <a:pt x="1574" y="286"/>
                </a:lnTo>
                <a:lnTo>
                  <a:pt x="1614" y="362"/>
                </a:lnTo>
                <a:lnTo>
                  <a:pt x="1669" y="462"/>
                </a:lnTo>
                <a:lnTo>
                  <a:pt x="1733" y="554"/>
                </a:lnTo>
                <a:lnTo>
                  <a:pt x="1765" y="606"/>
                </a:lnTo>
                <a:lnTo>
                  <a:pt x="1844" y="690"/>
                </a:lnTo>
                <a:lnTo>
                  <a:pt x="1840" y="934"/>
                </a:lnTo>
                <a:lnTo>
                  <a:pt x="0" y="940"/>
                </a:lnTo>
                <a:close/>
              </a:path>
            </a:pathLst>
          </a:custGeom>
          <a:solidFill>
            <a:schemeClr val="folHlink"/>
          </a:solidFill>
          <a:ln w="12700">
            <a:noFill/>
            <a:round/>
            <a:headEnd/>
            <a:tailEnd/>
          </a:ln>
        </p:spPr>
        <p:txBody>
          <a:bodyPr wrap="none"/>
          <a:lstStyle/>
          <a:p>
            <a:endParaRPr lang="en-US">
              <a:solidFill>
                <a:prstClr val="black"/>
              </a:solidFill>
            </a:endParaRPr>
          </a:p>
        </p:txBody>
      </p:sp>
      <p:sp>
        <p:nvSpPr>
          <p:cNvPr id="695305" name="Freeform 9"/>
          <p:cNvSpPr>
            <a:spLocks/>
          </p:cNvSpPr>
          <p:nvPr/>
        </p:nvSpPr>
        <p:spPr bwMode="auto">
          <a:xfrm>
            <a:off x="4273550" y="3810000"/>
            <a:ext cx="1298575" cy="1504950"/>
          </a:xfrm>
          <a:custGeom>
            <a:avLst/>
            <a:gdLst>
              <a:gd name="T0" fmla="*/ 2147483647 w 818"/>
              <a:gd name="T1" fmla="*/ 2147483647 h 948"/>
              <a:gd name="T2" fmla="*/ 2147483647 w 818"/>
              <a:gd name="T3" fmla="*/ 2147483647 h 948"/>
              <a:gd name="T4" fmla="*/ 2147483647 w 818"/>
              <a:gd name="T5" fmla="*/ 2147483647 h 948"/>
              <a:gd name="T6" fmla="*/ 2147483647 w 818"/>
              <a:gd name="T7" fmla="*/ 2147483647 h 948"/>
              <a:gd name="T8" fmla="*/ 2147483647 w 818"/>
              <a:gd name="T9" fmla="*/ 2147483647 h 948"/>
              <a:gd name="T10" fmla="*/ 2147483647 w 818"/>
              <a:gd name="T11" fmla="*/ 2147483647 h 948"/>
              <a:gd name="T12" fmla="*/ 2147483647 w 818"/>
              <a:gd name="T13" fmla="*/ 2147483647 h 948"/>
              <a:gd name="T14" fmla="*/ 2147483647 w 818"/>
              <a:gd name="T15" fmla="*/ 2147483647 h 948"/>
              <a:gd name="T16" fmla="*/ 2147483647 w 818"/>
              <a:gd name="T17" fmla="*/ 2147483647 h 948"/>
              <a:gd name="T18" fmla="*/ 2147483647 w 818"/>
              <a:gd name="T19" fmla="*/ 2147483647 h 948"/>
              <a:gd name="T20" fmla="*/ 2147483647 w 818"/>
              <a:gd name="T21" fmla="*/ 2147483647 h 948"/>
              <a:gd name="T22" fmla="*/ 2147483647 w 818"/>
              <a:gd name="T23" fmla="*/ 0 h 948"/>
              <a:gd name="T24" fmla="*/ 2147483647 w 818"/>
              <a:gd name="T25" fmla="*/ 2147483647 h 948"/>
              <a:gd name="T26" fmla="*/ 2147483647 w 818"/>
              <a:gd name="T27" fmla="*/ 2147483647 h 948"/>
              <a:gd name="T28" fmla="*/ 2147483647 w 818"/>
              <a:gd name="T29" fmla="*/ 2147483647 h 948"/>
              <a:gd name="T30" fmla="*/ 2147483647 w 818"/>
              <a:gd name="T31" fmla="*/ 2147483647 h 948"/>
              <a:gd name="T32" fmla="*/ 0 w 818"/>
              <a:gd name="T33" fmla="*/ 2147483647 h 948"/>
              <a:gd name="T34" fmla="*/ 2147483647 w 818"/>
              <a:gd name="T35" fmla="*/ 2147483647 h 94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18"/>
              <a:gd name="T55" fmla="*/ 0 h 948"/>
              <a:gd name="T56" fmla="*/ 818 w 818"/>
              <a:gd name="T57" fmla="*/ 948 h 94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18" h="948">
                <a:moveTo>
                  <a:pt x="818" y="708"/>
                </a:moveTo>
                <a:lnTo>
                  <a:pt x="744" y="612"/>
                </a:lnTo>
                <a:lnTo>
                  <a:pt x="700" y="548"/>
                </a:lnTo>
                <a:lnTo>
                  <a:pt x="614" y="402"/>
                </a:lnTo>
                <a:lnTo>
                  <a:pt x="575" y="333"/>
                </a:lnTo>
                <a:lnTo>
                  <a:pt x="554" y="282"/>
                </a:lnTo>
                <a:lnTo>
                  <a:pt x="524" y="222"/>
                </a:lnTo>
                <a:lnTo>
                  <a:pt x="496" y="171"/>
                </a:lnTo>
                <a:lnTo>
                  <a:pt x="458" y="112"/>
                </a:lnTo>
                <a:lnTo>
                  <a:pt x="400" y="63"/>
                </a:lnTo>
                <a:lnTo>
                  <a:pt x="331" y="18"/>
                </a:lnTo>
                <a:lnTo>
                  <a:pt x="258" y="0"/>
                </a:lnTo>
                <a:lnTo>
                  <a:pt x="180" y="15"/>
                </a:lnTo>
                <a:lnTo>
                  <a:pt x="113" y="56"/>
                </a:lnTo>
                <a:lnTo>
                  <a:pt x="56" y="102"/>
                </a:lnTo>
                <a:lnTo>
                  <a:pt x="5" y="177"/>
                </a:lnTo>
                <a:lnTo>
                  <a:pt x="0" y="948"/>
                </a:lnTo>
                <a:lnTo>
                  <a:pt x="816" y="948"/>
                </a:lnTo>
              </a:path>
            </a:pathLst>
          </a:custGeom>
          <a:solidFill>
            <a:schemeClr val="tx1"/>
          </a:solidFill>
          <a:ln w="9525">
            <a:solidFill>
              <a:schemeClr val="tx1"/>
            </a:solidFill>
            <a:round/>
            <a:headEnd/>
            <a:tailEnd/>
          </a:ln>
        </p:spPr>
        <p:txBody>
          <a:bodyPr wrap="none"/>
          <a:lstStyle/>
          <a:p>
            <a:endParaRPr lang="en-US">
              <a:solidFill>
                <a:prstClr val="black"/>
              </a:solidFill>
            </a:endParaRPr>
          </a:p>
        </p:txBody>
      </p:sp>
      <p:grpSp>
        <p:nvGrpSpPr>
          <p:cNvPr id="2" name="Group 10"/>
          <p:cNvGrpSpPr>
            <a:grpSpLocks/>
          </p:cNvGrpSpPr>
          <p:nvPr/>
        </p:nvGrpSpPr>
        <p:grpSpPr bwMode="auto">
          <a:xfrm>
            <a:off x="2759075" y="5654675"/>
            <a:ext cx="3276600" cy="593725"/>
            <a:chOff x="1488" y="3264"/>
            <a:chExt cx="2428" cy="374"/>
          </a:xfrm>
        </p:grpSpPr>
        <p:sp>
          <p:nvSpPr>
            <p:cNvPr id="9248" name="Text Box 11"/>
            <p:cNvSpPr txBox="1">
              <a:spLocks noChangeArrowheads="1"/>
            </p:cNvSpPr>
            <p:nvPr/>
          </p:nvSpPr>
          <p:spPr bwMode="auto">
            <a:xfrm>
              <a:off x="1488" y="3312"/>
              <a:ext cx="2428" cy="326"/>
            </a:xfrm>
            <a:prstGeom prst="rect">
              <a:avLst/>
            </a:prstGeom>
            <a:noFill/>
            <a:ln w="9525">
              <a:noFill/>
              <a:miter lim="800000"/>
              <a:headEnd/>
              <a:tailEnd/>
            </a:ln>
          </p:spPr>
          <p:txBody>
            <a:bodyPr>
              <a:spAutoFit/>
            </a:bodyPr>
            <a:lstStyle/>
            <a:p>
              <a:pPr marL="166688" indent="-166688"/>
              <a:r>
                <a:rPr lang="en-US" sz="1400">
                  <a:solidFill>
                    <a:prstClr val="black"/>
                  </a:solidFill>
                </a:rPr>
                <a:t>1. Use the table to find the area for the </a:t>
              </a:r>
              <a:r>
                <a:rPr lang="en-US" sz="1400" i="1">
                  <a:solidFill>
                    <a:prstClr val="black"/>
                  </a:solidFill>
                </a:rPr>
                <a:t>z</a:t>
              </a:r>
              <a:r>
                <a:rPr lang="en-US" sz="1400">
                  <a:solidFill>
                    <a:prstClr val="black"/>
                  </a:solidFill>
                  <a:latin typeface="Times New Roman" pitchFamily="18" charset="0"/>
                </a:rPr>
                <a:t>-</a:t>
              </a:r>
              <a:r>
                <a:rPr lang="en-US" sz="1400">
                  <a:solidFill>
                    <a:prstClr val="black"/>
                  </a:solidFill>
                </a:rPr>
                <a:t>score.</a:t>
              </a:r>
            </a:p>
          </p:txBody>
        </p:sp>
        <p:sp>
          <p:nvSpPr>
            <p:cNvPr id="9249" name="Line 12"/>
            <p:cNvSpPr>
              <a:spLocks noChangeShapeType="1"/>
            </p:cNvSpPr>
            <p:nvPr/>
          </p:nvSpPr>
          <p:spPr bwMode="auto">
            <a:xfrm flipV="1">
              <a:off x="3408" y="3264"/>
              <a:ext cx="96" cy="96"/>
            </a:xfrm>
            <a:prstGeom prst="line">
              <a:avLst/>
            </a:prstGeom>
            <a:noFill/>
            <a:ln w="9525">
              <a:solidFill>
                <a:schemeClr val="tx1"/>
              </a:solidFill>
              <a:round/>
              <a:headEnd/>
              <a:tailEnd/>
            </a:ln>
          </p:spPr>
          <p:txBody>
            <a:bodyPr wrap="none"/>
            <a:lstStyle/>
            <a:p>
              <a:endParaRPr lang="en-US">
                <a:solidFill>
                  <a:prstClr val="black"/>
                </a:solidFill>
              </a:endParaRPr>
            </a:p>
          </p:txBody>
        </p:sp>
      </p:grpSp>
      <p:grpSp>
        <p:nvGrpSpPr>
          <p:cNvPr id="3" name="Group 13"/>
          <p:cNvGrpSpPr>
            <a:grpSpLocks/>
          </p:cNvGrpSpPr>
          <p:nvPr/>
        </p:nvGrpSpPr>
        <p:grpSpPr bwMode="auto">
          <a:xfrm>
            <a:off x="1143000" y="4300538"/>
            <a:ext cx="2362200" cy="881062"/>
            <a:chOff x="720" y="2613"/>
            <a:chExt cx="1488" cy="555"/>
          </a:xfrm>
        </p:grpSpPr>
        <p:sp>
          <p:nvSpPr>
            <p:cNvPr id="9246" name="Text Box 14"/>
            <p:cNvSpPr txBox="1">
              <a:spLocks noChangeArrowheads="1"/>
            </p:cNvSpPr>
            <p:nvPr/>
          </p:nvSpPr>
          <p:spPr bwMode="auto">
            <a:xfrm>
              <a:off x="720" y="2613"/>
              <a:ext cx="1244" cy="460"/>
            </a:xfrm>
            <a:prstGeom prst="rect">
              <a:avLst/>
            </a:prstGeom>
            <a:noFill/>
            <a:ln w="9525">
              <a:noFill/>
              <a:miter lim="800000"/>
              <a:headEnd/>
              <a:tailEnd/>
            </a:ln>
          </p:spPr>
          <p:txBody>
            <a:bodyPr>
              <a:spAutoFit/>
            </a:bodyPr>
            <a:lstStyle/>
            <a:p>
              <a:pPr marL="166688" indent="-166688"/>
              <a:r>
                <a:rPr lang="en-US" sz="1400">
                  <a:solidFill>
                    <a:prstClr val="black"/>
                  </a:solidFill>
                </a:rPr>
                <a:t>3. The area to the left of </a:t>
              </a:r>
              <a:r>
                <a:rPr lang="en-US" sz="1400" i="1">
                  <a:solidFill>
                    <a:prstClr val="black"/>
                  </a:solidFill>
                </a:rPr>
                <a:t>z</a:t>
              </a:r>
              <a:r>
                <a:rPr lang="en-US" sz="1400">
                  <a:solidFill>
                    <a:prstClr val="black"/>
                  </a:solidFill>
                </a:rPr>
                <a:t> = </a:t>
              </a:r>
              <a:r>
                <a:rPr lang="en-US" sz="1400">
                  <a:solidFill>
                    <a:prstClr val="black"/>
                  </a:solidFill>
                  <a:sym typeface="Symbol" pitchFamily="18" charset="2"/>
                </a:rPr>
                <a:t>0.75</a:t>
              </a:r>
              <a:r>
                <a:rPr lang="en-US" sz="1400">
                  <a:solidFill>
                    <a:prstClr val="black"/>
                  </a:solidFill>
                </a:rPr>
                <a:t> is 0.2266.</a:t>
              </a:r>
            </a:p>
          </p:txBody>
        </p:sp>
        <p:sp>
          <p:nvSpPr>
            <p:cNvPr id="9247" name="Line 15"/>
            <p:cNvSpPr>
              <a:spLocks noChangeShapeType="1"/>
            </p:cNvSpPr>
            <p:nvPr/>
          </p:nvSpPr>
          <p:spPr bwMode="auto">
            <a:xfrm>
              <a:off x="1584" y="2928"/>
              <a:ext cx="624" cy="240"/>
            </a:xfrm>
            <a:prstGeom prst="line">
              <a:avLst/>
            </a:prstGeom>
            <a:noFill/>
            <a:ln w="9525">
              <a:solidFill>
                <a:srgbClr val="FF0000"/>
              </a:solidFill>
              <a:round/>
              <a:headEnd/>
              <a:tailEnd/>
            </a:ln>
          </p:spPr>
          <p:txBody>
            <a:bodyPr wrap="none"/>
            <a:lstStyle/>
            <a:p>
              <a:endParaRPr lang="en-US">
                <a:solidFill>
                  <a:prstClr val="black"/>
                </a:solidFill>
              </a:endParaRPr>
            </a:p>
          </p:txBody>
        </p:sp>
      </p:grpSp>
      <p:grpSp>
        <p:nvGrpSpPr>
          <p:cNvPr id="4" name="Group 16"/>
          <p:cNvGrpSpPr>
            <a:grpSpLocks/>
          </p:cNvGrpSpPr>
          <p:nvPr/>
        </p:nvGrpSpPr>
        <p:grpSpPr bwMode="auto">
          <a:xfrm>
            <a:off x="2133600" y="3505200"/>
            <a:ext cx="2362200" cy="1219200"/>
            <a:chOff x="1584" y="1920"/>
            <a:chExt cx="1272" cy="768"/>
          </a:xfrm>
        </p:grpSpPr>
        <p:sp>
          <p:nvSpPr>
            <p:cNvPr id="9244" name="Text Box 18"/>
            <p:cNvSpPr txBox="1">
              <a:spLocks noChangeArrowheads="1"/>
            </p:cNvSpPr>
            <p:nvPr/>
          </p:nvSpPr>
          <p:spPr bwMode="auto">
            <a:xfrm>
              <a:off x="1584" y="1920"/>
              <a:ext cx="912" cy="460"/>
            </a:xfrm>
            <a:prstGeom prst="rect">
              <a:avLst/>
            </a:prstGeom>
            <a:noFill/>
            <a:ln w="9525">
              <a:noFill/>
              <a:miter lim="800000"/>
              <a:headEnd/>
              <a:tailEnd/>
            </a:ln>
          </p:spPr>
          <p:txBody>
            <a:bodyPr>
              <a:spAutoFit/>
            </a:bodyPr>
            <a:lstStyle/>
            <a:p>
              <a:pPr marL="166688" indent="-166688"/>
              <a:r>
                <a:rPr lang="en-US" sz="1400">
                  <a:solidFill>
                    <a:prstClr val="black"/>
                  </a:solidFill>
                </a:rPr>
                <a:t>2. The area to the left of </a:t>
              </a:r>
              <a:r>
                <a:rPr lang="en-US" sz="1400" i="1">
                  <a:solidFill>
                    <a:prstClr val="black"/>
                  </a:solidFill>
                </a:rPr>
                <a:t>z</a:t>
              </a:r>
              <a:r>
                <a:rPr lang="en-US" sz="1400">
                  <a:solidFill>
                    <a:prstClr val="black"/>
                  </a:solidFill>
                </a:rPr>
                <a:t> = 1.23  is 0.8907.</a:t>
              </a:r>
            </a:p>
          </p:txBody>
        </p:sp>
        <p:sp>
          <p:nvSpPr>
            <p:cNvPr id="9245" name="Line 20"/>
            <p:cNvSpPr>
              <a:spLocks noChangeShapeType="1"/>
            </p:cNvSpPr>
            <p:nvPr/>
          </p:nvSpPr>
          <p:spPr bwMode="auto">
            <a:xfrm>
              <a:off x="2364" y="2160"/>
              <a:ext cx="492" cy="528"/>
            </a:xfrm>
            <a:prstGeom prst="line">
              <a:avLst/>
            </a:prstGeom>
            <a:noFill/>
            <a:ln w="9525">
              <a:solidFill>
                <a:srgbClr val="FF0000"/>
              </a:solidFill>
              <a:round/>
              <a:headEnd/>
              <a:tailEnd/>
            </a:ln>
          </p:spPr>
          <p:txBody>
            <a:bodyPr wrap="none"/>
            <a:lstStyle/>
            <a:p>
              <a:endParaRPr lang="en-US">
                <a:solidFill>
                  <a:prstClr val="black"/>
                </a:solidFill>
              </a:endParaRPr>
            </a:p>
          </p:txBody>
        </p:sp>
      </p:grpSp>
      <p:grpSp>
        <p:nvGrpSpPr>
          <p:cNvPr id="5" name="Group 21"/>
          <p:cNvGrpSpPr>
            <a:grpSpLocks/>
          </p:cNvGrpSpPr>
          <p:nvPr/>
        </p:nvGrpSpPr>
        <p:grpSpPr bwMode="auto">
          <a:xfrm>
            <a:off x="2336800" y="3810000"/>
            <a:ext cx="5080000" cy="1865313"/>
            <a:chOff x="1472" y="2160"/>
            <a:chExt cx="3200" cy="1175"/>
          </a:xfrm>
        </p:grpSpPr>
        <p:grpSp>
          <p:nvGrpSpPr>
            <p:cNvPr id="6" name="Group 22"/>
            <p:cNvGrpSpPr>
              <a:grpSpLocks/>
            </p:cNvGrpSpPr>
            <p:nvPr/>
          </p:nvGrpSpPr>
          <p:grpSpPr bwMode="auto">
            <a:xfrm>
              <a:off x="1472" y="2160"/>
              <a:ext cx="3200" cy="1175"/>
              <a:chOff x="1472" y="2160"/>
              <a:chExt cx="3200" cy="1175"/>
            </a:xfrm>
          </p:grpSpPr>
          <p:grpSp>
            <p:nvGrpSpPr>
              <p:cNvPr id="7" name="Group 23"/>
              <p:cNvGrpSpPr>
                <a:grpSpLocks/>
              </p:cNvGrpSpPr>
              <p:nvPr/>
            </p:nvGrpSpPr>
            <p:grpSpPr bwMode="auto">
              <a:xfrm>
                <a:off x="1472" y="2988"/>
                <a:ext cx="3200" cy="347"/>
                <a:chOff x="1472" y="2988"/>
                <a:chExt cx="3200" cy="347"/>
              </a:xfrm>
            </p:grpSpPr>
            <p:sp>
              <p:nvSpPr>
                <p:cNvPr id="9236" name="Line 24"/>
                <p:cNvSpPr>
                  <a:spLocks noChangeShapeType="1"/>
                </p:cNvSpPr>
                <p:nvPr/>
              </p:nvSpPr>
              <p:spPr bwMode="auto">
                <a:xfrm>
                  <a:off x="1472" y="3107"/>
                  <a:ext cx="2959" cy="1"/>
                </a:xfrm>
                <a:prstGeom prst="line">
                  <a:avLst/>
                </a:prstGeom>
                <a:noFill/>
                <a:ln w="9525">
                  <a:solidFill>
                    <a:schemeClr val="tx1"/>
                  </a:solidFill>
                  <a:round/>
                  <a:headEnd type="triangle" w="med" len="med"/>
                  <a:tailEnd type="triangle" w="med" len="med"/>
                </a:ln>
              </p:spPr>
              <p:txBody>
                <a:bodyPr wrap="none"/>
                <a:lstStyle/>
                <a:p>
                  <a:endParaRPr lang="en-US">
                    <a:solidFill>
                      <a:prstClr val="black"/>
                    </a:solidFill>
                  </a:endParaRPr>
                </a:p>
              </p:txBody>
            </p:sp>
            <p:grpSp>
              <p:nvGrpSpPr>
                <p:cNvPr id="8" name="Group 25"/>
                <p:cNvGrpSpPr>
                  <a:grpSpLocks/>
                </p:cNvGrpSpPr>
                <p:nvPr/>
              </p:nvGrpSpPr>
              <p:grpSpPr bwMode="auto">
                <a:xfrm>
                  <a:off x="3338" y="3093"/>
                  <a:ext cx="302" cy="242"/>
                  <a:chOff x="3450" y="3024"/>
                  <a:chExt cx="302" cy="242"/>
                </a:xfrm>
              </p:grpSpPr>
              <p:sp>
                <p:nvSpPr>
                  <p:cNvPr id="9242" name="Rectangle 26"/>
                  <p:cNvSpPr>
                    <a:spLocks noChangeArrowheads="1"/>
                  </p:cNvSpPr>
                  <p:nvPr/>
                </p:nvSpPr>
                <p:spPr bwMode="auto">
                  <a:xfrm>
                    <a:off x="3450" y="3093"/>
                    <a:ext cx="302" cy="173"/>
                  </a:xfrm>
                  <a:prstGeom prst="rect">
                    <a:avLst/>
                  </a:prstGeom>
                  <a:noFill/>
                  <a:ln w="9525">
                    <a:noFill/>
                    <a:miter lim="800000"/>
                    <a:headEnd/>
                    <a:tailEnd/>
                  </a:ln>
                </p:spPr>
                <p:txBody>
                  <a:bodyPr wrap="none">
                    <a:spAutoFit/>
                  </a:bodyPr>
                  <a:lstStyle/>
                  <a:p>
                    <a:pPr>
                      <a:spcBef>
                        <a:spcPct val="0"/>
                      </a:spcBef>
                    </a:pPr>
                    <a:r>
                      <a:rPr lang="en-US" sz="1200">
                        <a:solidFill>
                          <a:prstClr val="black"/>
                        </a:solidFill>
                      </a:rPr>
                      <a:t>1.23</a:t>
                    </a:r>
                  </a:p>
                </p:txBody>
              </p:sp>
              <p:sp>
                <p:nvSpPr>
                  <p:cNvPr id="9243" name="Line 27"/>
                  <p:cNvSpPr>
                    <a:spLocks noChangeShapeType="1"/>
                  </p:cNvSpPr>
                  <p:nvPr/>
                </p:nvSpPr>
                <p:spPr bwMode="auto">
                  <a:xfrm>
                    <a:off x="3613" y="3024"/>
                    <a:ext cx="0" cy="87"/>
                  </a:xfrm>
                  <a:prstGeom prst="line">
                    <a:avLst/>
                  </a:prstGeom>
                  <a:noFill/>
                  <a:ln w="9525">
                    <a:solidFill>
                      <a:schemeClr val="tx1"/>
                    </a:solidFill>
                    <a:round/>
                    <a:headEnd/>
                    <a:tailEnd/>
                  </a:ln>
                </p:spPr>
                <p:txBody>
                  <a:bodyPr wrap="none"/>
                  <a:lstStyle/>
                  <a:p>
                    <a:endParaRPr lang="en-US">
                      <a:solidFill>
                        <a:prstClr val="black"/>
                      </a:solidFill>
                    </a:endParaRPr>
                  </a:p>
                </p:txBody>
              </p:sp>
            </p:grpSp>
            <p:grpSp>
              <p:nvGrpSpPr>
                <p:cNvPr id="9" name="Group 28"/>
                <p:cNvGrpSpPr>
                  <a:grpSpLocks/>
                </p:cNvGrpSpPr>
                <p:nvPr/>
              </p:nvGrpSpPr>
              <p:grpSpPr bwMode="auto">
                <a:xfrm>
                  <a:off x="2842" y="3093"/>
                  <a:ext cx="169" cy="242"/>
                  <a:chOff x="2962" y="3024"/>
                  <a:chExt cx="169" cy="242"/>
                </a:xfrm>
              </p:grpSpPr>
              <p:sp>
                <p:nvSpPr>
                  <p:cNvPr id="9240" name="Rectangle 29"/>
                  <p:cNvSpPr>
                    <a:spLocks noChangeArrowheads="1"/>
                  </p:cNvSpPr>
                  <p:nvPr/>
                </p:nvSpPr>
                <p:spPr bwMode="auto">
                  <a:xfrm>
                    <a:off x="2962" y="3093"/>
                    <a:ext cx="169" cy="173"/>
                  </a:xfrm>
                  <a:prstGeom prst="rect">
                    <a:avLst/>
                  </a:prstGeom>
                  <a:noFill/>
                  <a:ln w="9525">
                    <a:noFill/>
                    <a:miter lim="800000"/>
                    <a:headEnd/>
                    <a:tailEnd/>
                  </a:ln>
                </p:spPr>
                <p:txBody>
                  <a:bodyPr wrap="none">
                    <a:spAutoFit/>
                  </a:bodyPr>
                  <a:lstStyle/>
                  <a:p>
                    <a:pPr>
                      <a:spcBef>
                        <a:spcPct val="0"/>
                      </a:spcBef>
                    </a:pPr>
                    <a:r>
                      <a:rPr lang="en-US" sz="1200">
                        <a:solidFill>
                          <a:prstClr val="black"/>
                        </a:solidFill>
                      </a:rPr>
                      <a:t>0</a:t>
                    </a:r>
                  </a:p>
                </p:txBody>
              </p:sp>
              <p:sp>
                <p:nvSpPr>
                  <p:cNvPr id="9241" name="Line 30"/>
                  <p:cNvSpPr>
                    <a:spLocks noChangeShapeType="1"/>
                  </p:cNvSpPr>
                  <p:nvPr/>
                </p:nvSpPr>
                <p:spPr bwMode="auto">
                  <a:xfrm>
                    <a:off x="3051" y="3024"/>
                    <a:ext cx="0" cy="87"/>
                  </a:xfrm>
                  <a:prstGeom prst="line">
                    <a:avLst/>
                  </a:prstGeom>
                  <a:noFill/>
                  <a:ln w="9525">
                    <a:solidFill>
                      <a:schemeClr val="tx1"/>
                    </a:solidFill>
                    <a:round/>
                    <a:headEnd/>
                    <a:tailEnd/>
                  </a:ln>
                </p:spPr>
                <p:txBody>
                  <a:bodyPr wrap="none"/>
                  <a:lstStyle/>
                  <a:p>
                    <a:endParaRPr lang="en-US">
                      <a:solidFill>
                        <a:prstClr val="black"/>
                      </a:solidFill>
                    </a:endParaRPr>
                  </a:p>
                </p:txBody>
              </p:sp>
            </p:grpSp>
            <p:sp>
              <p:nvSpPr>
                <p:cNvPr id="9239" name="Text Box 31"/>
                <p:cNvSpPr txBox="1">
                  <a:spLocks noChangeArrowheads="1"/>
                </p:cNvSpPr>
                <p:nvPr/>
              </p:nvSpPr>
              <p:spPr bwMode="auto">
                <a:xfrm>
                  <a:off x="4425" y="2988"/>
                  <a:ext cx="247" cy="173"/>
                </a:xfrm>
                <a:prstGeom prst="rect">
                  <a:avLst/>
                </a:prstGeom>
                <a:noFill/>
                <a:ln w="9525">
                  <a:noFill/>
                  <a:miter lim="800000"/>
                  <a:headEnd/>
                  <a:tailEnd/>
                </a:ln>
              </p:spPr>
              <p:txBody>
                <a:bodyPr>
                  <a:spAutoFit/>
                </a:bodyPr>
                <a:lstStyle/>
                <a:p>
                  <a:r>
                    <a:rPr lang="en-US" sz="1200" i="1">
                      <a:solidFill>
                        <a:prstClr val="black"/>
                      </a:solidFill>
                    </a:rPr>
                    <a:t>z</a:t>
                  </a:r>
                </a:p>
              </p:txBody>
            </p:sp>
          </p:grpSp>
          <p:sp>
            <p:nvSpPr>
              <p:cNvPr id="9235" name="Freeform 32"/>
              <p:cNvSpPr>
                <a:spLocks/>
              </p:cNvSpPr>
              <p:nvPr/>
            </p:nvSpPr>
            <p:spPr bwMode="auto">
              <a:xfrm>
                <a:off x="1543" y="2160"/>
                <a:ext cx="2773" cy="950"/>
              </a:xfrm>
              <a:custGeom>
                <a:avLst/>
                <a:gdLst>
                  <a:gd name="T0" fmla="*/ 0 w 3350"/>
                  <a:gd name="T1" fmla="*/ 1 h 1271"/>
                  <a:gd name="T2" fmla="*/ 2 w 3350"/>
                  <a:gd name="T3" fmla="*/ 1 h 1271"/>
                  <a:gd name="T4" fmla="*/ 2 w 3350"/>
                  <a:gd name="T5" fmla="*/ 1 h 1271"/>
                  <a:gd name="T6" fmla="*/ 2 w 3350"/>
                  <a:gd name="T7" fmla="*/ 1 h 1271"/>
                  <a:gd name="T8" fmla="*/ 2 w 3350"/>
                  <a:gd name="T9" fmla="*/ 1 h 1271"/>
                  <a:gd name="T10" fmla="*/ 2 w 3350"/>
                  <a:gd name="T11" fmla="*/ 1 h 1271"/>
                  <a:gd name="T12" fmla="*/ 2 w 3350"/>
                  <a:gd name="T13" fmla="*/ 1 h 1271"/>
                  <a:gd name="T14" fmla="*/ 2 w 3350"/>
                  <a:gd name="T15" fmla="*/ 1 h 1271"/>
                  <a:gd name="T16" fmla="*/ 2 w 3350"/>
                  <a:gd name="T17" fmla="*/ 1 h 1271"/>
                  <a:gd name="T18" fmla="*/ 2 w 3350"/>
                  <a:gd name="T19" fmla="*/ 1 h 1271"/>
                  <a:gd name="T20" fmla="*/ 2 w 3350"/>
                  <a:gd name="T21" fmla="*/ 1 h 1271"/>
                  <a:gd name="T22" fmla="*/ 2 w 3350"/>
                  <a:gd name="T23" fmla="*/ 1 h 1271"/>
                  <a:gd name="T24" fmla="*/ 2 w 3350"/>
                  <a:gd name="T25" fmla="*/ 1 h 1271"/>
                  <a:gd name="T26" fmla="*/ 2 w 3350"/>
                  <a:gd name="T27" fmla="*/ 1 h 1271"/>
                  <a:gd name="T28" fmla="*/ 2 w 3350"/>
                  <a:gd name="T29" fmla="*/ 1 h 1271"/>
                  <a:gd name="T30" fmla="*/ 2 w 3350"/>
                  <a:gd name="T31" fmla="*/ 1 h 1271"/>
                  <a:gd name="T32" fmla="*/ 2 w 3350"/>
                  <a:gd name="T33" fmla="*/ 1 h 1271"/>
                  <a:gd name="T34" fmla="*/ 2 w 3350"/>
                  <a:gd name="T35" fmla="*/ 1 h 1271"/>
                  <a:gd name="T36" fmla="*/ 2 w 3350"/>
                  <a:gd name="T37" fmla="*/ 1 h 1271"/>
                  <a:gd name="T38" fmla="*/ 2 w 3350"/>
                  <a:gd name="T39" fmla="*/ 1 h 1271"/>
                  <a:gd name="T40" fmla="*/ 2 w 3350"/>
                  <a:gd name="T41" fmla="*/ 1 h 1271"/>
                  <a:gd name="T42" fmla="*/ 2 w 3350"/>
                  <a:gd name="T43" fmla="*/ 1 h 1271"/>
                  <a:gd name="T44" fmla="*/ 2 w 3350"/>
                  <a:gd name="T45" fmla="*/ 1 h 1271"/>
                  <a:gd name="T46" fmla="*/ 2 w 3350"/>
                  <a:gd name="T47" fmla="*/ 1 h 1271"/>
                  <a:gd name="T48" fmla="*/ 2 w 3350"/>
                  <a:gd name="T49" fmla="*/ 1 h 1271"/>
                  <a:gd name="T50" fmla="*/ 2 w 3350"/>
                  <a:gd name="T51" fmla="*/ 1 h 1271"/>
                  <a:gd name="T52" fmla="*/ 2 w 3350"/>
                  <a:gd name="T53" fmla="*/ 1 h 1271"/>
                  <a:gd name="T54" fmla="*/ 2 w 3350"/>
                  <a:gd name="T55" fmla="*/ 1 h 1271"/>
                  <a:gd name="T56" fmla="*/ 2 w 3350"/>
                  <a:gd name="T57" fmla="*/ 1 h 1271"/>
                  <a:gd name="T58" fmla="*/ 2 w 3350"/>
                  <a:gd name="T59" fmla="*/ 1 h 1271"/>
                  <a:gd name="T60" fmla="*/ 2 w 3350"/>
                  <a:gd name="T61" fmla="*/ 1 h 1271"/>
                  <a:gd name="T62" fmla="*/ 2 w 3350"/>
                  <a:gd name="T63" fmla="*/ 1 h 1271"/>
                  <a:gd name="T64" fmla="*/ 2 w 3350"/>
                  <a:gd name="T65" fmla="*/ 1 h 1271"/>
                  <a:gd name="T66" fmla="*/ 0 w 3350"/>
                  <a:gd name="T67" fmla="*/ 1 h 127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350"/>
                  <a:gd name="T103" fmla="*/ 0 h 1271"/>
                  <a:gd name="T104" fmla="*/ 3350 w 3350"/>
                  <a:gd name="T105" fmla="*/ 1271 h 127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350" h="1271">
                    <a:moveTo>
                      <a:pt x="0" y="1271"/>
                    </a:moveTo>
                    <a:lnTo>
                      <a:pt x="69" y="1262"/>
                    </a:lnTo>
                    <a:lnTo>
                      <a:pt x="130" y="1257"/>
                    </a:lnTo>
                    <a:cubicBezTo>
                      <a:pt x="185" y="1251"/>
                      <a:pt x="321" y="1244"/>
                      <a:pt x="399" y="1229"/>
                    </a:cubicBezTo>
                    <a:cubicBezTo>
                      <a:pt x="476" y="1215"/>
                      <a:pt x="525" y="1198"/>
                      <a:pt x="594" y="1170"/>
                    </a:cubicBezTo>
                    <a:cubicBezTo>
                      <a:pt x="662" y="1142"/>
                      <a:pt x="753" y="1094"/>
                      <a:pt x="810" y="1061"/>
                    </a:cubicBezTo>
                    <a:cubicBezTo>
                      <a:pt x="868" y="1027"/>
                      <a:pt x="902" y="998"/>
                      <a:pt x="938" y="967"/>
                    </a:cubicBezTo>
                    <a:cubicBezTo>
                      <a:pt x="975" y="936"/>
                      <a:pt x="1005" y="902"/>
                      <a:pt x="1029" y="875"/>
                    </a:cubicBezTo>
                    <a:cubicBezTo>
                      <a:pt x="1053" y="848"/>
                      <a:pt x="1060" y="838"/>
                      <a:pt x="1083" y="804"/>
                    </a:cubicBezTo>
                    <a:lnTo>
                      <a:pt x="1172" y="667"/>
                    </a:lnTo>
                    <a:lnTo>
                      <a:pt x="1226" y="566"/>
                    </a:lnTo>
                    <a:lnTo>
                      <a:pt x="1278" y="456"/>
                    </a:lnTo>
                    <a:lnTo>
                      <a:pt x="1330" y="346"/>
                    </a:lnTo>
                    <a:lnTo>
                      <a:pt x="1395" y="223"/>
                    </a:lnTo>
                    <a:cubicBezTo>
                      <a:pt x="1421" y="181"/>
                      <a:pt x="1452" y="129"/>
                      <a:pt x="1483" y="95"/>
                    </a:cubicBezTo>
                    <a:cubicBezTo>
                      <a:pt x="1514" y="62"/>
                      <a:pt x="1550" y="38"/>
                      <a:pt x="1581" y="22"/>
                    </a:cubicBezTo>
                    <a:cubicBezTo>
                      <a:pt x="1612" y="7"/>
                      <a:pt x="1640" y="4"/>
                      <a:pt x="1671" y="2"/>
                    </a:cubicBezTo>
                    <a:cubicBezTo>
                      <a:pt x="1701" y="1"/>
                      <a:pt x="1731" y="0"/>
                      <a:pt x="1764" y="12"/>
                    </a:cubicBezTo>
                    <a:cubicBezTo>
                      <a:pt x="1798" y="24"/>
                      <a:pt x="1838" y="42"/>
                      <a:pt x="1871" y="76"/>
                    </a:cubicBezTo>
                    <a:cubicBezTo>
                      <a:pt x="1904" y="110"/>
                      <a:pt x="1926" y="155"/>
                      <a:pt x="1960" y="216"/>
                    </a:cubicBezTo>
                    <a:cubicBezTo>
                      <a:pt x="1994" y="277"/>
                      <a:pt x="2045" y="385"/>
                      <a:pt x="2072" y="443"/>
                    </a:cubicBezTo>
                    <a:cubicBezTo>
                      <a:pt x="2099" y="501"/>
                      <a:pt x="2100" y="514"/>
                      <a:pt x="2124" y="562"/>
                    </a:cubicBezTo>
                    <a:cubicBezTo>
                      <a:pt x="2148" y="610"/>
                      <a:pt x="2186" y="683"/>
                      <a:pt x="2214" y="730"/>
                    </a:cubicBezTo>
                    <a:lnTo>
                      <a:pt x="2293" y="845"/>
                    </a:lnTo>
                    <a:cubicBezTo>
                      <a:pt x="2315" y="876"/>
                      <a:pt x="2329" y="890"/>
                      <a:pt x="2349" y="911"/>
                    </a:cubicBezTo>
                    <a:cubicBezTo>
                      <a:pt x="2369" y="933"/>
                      <a:pt x="2384" y="949"/>
                      <a:pt x="2414" y="973"/>
                    </a:cubicBezTo>
                    <a:cubicBezTo>
                      <a:pt x="2444" y="998"/>
                      <a:pt x="2492" y="1037"/>
                      <a:pt x="2528" y="1061"/>
                    </a:cubicBezTo>
                    <a:lnTo>
                      <a:pt x="2630" y="1115"/>
                    </a:lnTo>
                    <a:lnTo>
                      <a:pt x="2735" y="1161"/>
                    </a:lnTo>
                    <a:lnTo>
                      <a:pt x="2839" y="1194"/>
                    </a:lnTo>
                    <a:cubicBezTo>
                      <a:pt x="2886" y="1207"/>
                      <a:pt x="2954" y="1229"/>
                      <a:pt x="3014" y="1240"/>
                    </a:cubicBezTo>
                    <a:cubicBezTo>
                      <a:pt x="3075" y="1251"/>
                      <a:pt x="3147" y="1253"/>
                      <a:pt x="3203" y="1257"/>
                    </a:cubicBezTo>
                    <a:lnTo>
                      <a:pt x="3350" y="1266"/>
                    </a:lnTo>
                    <a:lnTo>
                      <a:pt x="0" y="1271"/>
                    </a:lnTo>
                    <a:close/>
                  </a:path>
                </a:pathLst>
              </a:custGeom>
              <a:noFill/>
              <a:ln w="28575">
                <a:solidFill>
                  <a:schemeClr val="tx1"/>
                </a:solidFill>
                <a:round/>
                <a:headEnd/>
                <a:tailEnd/>
              </a:ln>
            </p:spPr>
            <p:txBody>
              <a:bodyPr wrap="none"/>
              <a:lstStyle/>
              <a:p>
                <a:endParaRPr lang="en-US">
                  <a:solidFill>
                    <a:prstClr val="black"/>
                  </a:solidFill>
                </a:endParaRPr>
              </a:p>
            </p:txBody>
          </p:sp>
        </p:grpSp>
        <p:grpSp>
          <p:nvGrpSpPr>
            <p:cNvPr id="10" name="Group 33"/>
            <p:cNvGrpSpPr>
              <a:grpSpLocks/>
            </p:cNvGrpSpPr>
            <p:nvPr/>
          </p:nvGrpSpPr>
          <p:grpSpPr bwMode="auto">
            <a:xfrm>
              <a:off x="2480" y="3094"/>
              <a:ext cx="355" cy="241"/>
              <a:chOff x="2480" y="3094"/>
              <a:chExt cx="355" cy="241"/>
            </a:xfrm>
          </p:grpSpPr>
          <p:sp>
            <p:nvSpPr>
              <p:cNvPr id="9232" name="Rectangle 34"/>
              <p:cNvSpPr>
                <a:spLocks noChangeArrowheads="1"/>
              </p:cNvSpPr>
              <p:nvPr/>
            </p:nvSpPr>
            <p:spPr bwMode="auto">
              <a:xfrm>
                <a:off x="2480" y="3162"/>
                <a:ext cx="355" cy="173"/>
              </a:xfrm>
              <a:prstGeom prst="rect">
                <a:avLst/>
              </a:prstGeom>
              <a:noFill/>
              <a:ln w="9525">
                <a:noFill/>
                <a:miter lim="800000"/>
                <a:headEnd/>
                <a:tailEnd/>
              </a:ln>
            </p:spPr>
            <p:txBody>
              <a:bodyPr wrap="none">
                <a:spAutoFit/>
              </a:bodyPr>
              <a:lstStyle/>
              <a:p>
                <a:pPr>
                  <a:spcBef>
                    <a:spcPct val="0"/>
                  </a:spcBef>
                </a:pPr>
                <a:r>
                  <a:rPr lang="en-US" sz="1200">
                    <a:solidFill>
                      <a:prstClr val="black"/>
                    </a:solidFill>
                    <a:sym typeface="Symbol" pitchFamily="18" charset="2"/>
                  </a:rPr>
                  <a:t>0.75</a:t>
                </a:r>
              </a:p>
            </p:txBody>
          </p:sp>
          <p:sp>
            <p:nvSpPr>
              <p:cNvPr id="9233" name="Line 35"/>
              <p:cNvSpPr>
                <a:spLocks noChangeShapeType="1"/>
              </p:cNvSpPr>
              <p:nvPr/>
            </p:nvSpPr>
            <p:spPr bwMode="auto">
              <a:xfrm>
                <a:off x="2691" y="3094"/>
                <a:ext cx="0" cy="87"/>
              </a:xfrm>
              <a:prstGeom prst="line">
                <a:avLst/>
              </a:prstGeom>
              <a:noFill/>
              <a:ln w="9525">
                <a:solidFill>
                  <a:schemeClr val="tx1"/>
                </a:solidFill>
                <a:round/>
                <a:headEnd/>
                <a:tailEnd/>
              </a:ln>
            </p:spPr>
            <p:txBody>
              <a:bodyPr wrap="none"/>
              <a:lstStyle/>
              <a:p>
                <a:endParaRPr lang="en-US">
                  <a:solidFill>
                    <a:prstClr val="black"/>
                  </a:solidFill>
                </a:endParaRPr>
              </a:p>
            </p:txBody>
          </p:sp>
        </p:grpSp>
      </p:grpSp>
      <p:sp>
        <p:nvSpPr>
          <p:cNvPr id="9229" name="Line 7"/>
          <p:cNvSpPr>
            <a:spLocks noChangeShapeType="1"/>
          </p:cNvSpPr>
          <p:nvPr/>
        </p:nvSpPr>
        <p:spPr bwMode="auto">
          <a:xfrm flipH="1">
            <a:off x="4953000" y="3886200"/>
            <a:ext cx="508000" cy="609600"/>
          </a:xfrm>
          <a:prstGeom prst="line">
            <a:avLst/>
          </a:prstGeom>
          <a:noFill/>
          <a:ln w="9525">
            <a:solidFill>
              <a:srgbClr val="FF0000"/>
            </a:solidFill>
            <a:round/>
            <a:headEnd/>
            <a:tailEnd/>
          </a:ln>
        </p:spPr>
        <p:txBody>
          <a:bodyPr wrap="none"/>
          <a:lstStyle/>
          <a:p>
            <a:endParaRPr lang="en-US">
              <a:solidFill>
                <a:prstClr val="black"/>
              </a:solidFill>
            </a:endParaRPr>
          </a:p>
        </p:txBody>
      </p:sp>
      <p:sp>
        <p:nvSpPr>
          <p:cNvPr id="36" name="Footer Placeholder 35"/>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1740116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95298">
                                            <p:bg/>
                                          </p:spTgt>
                                        </p:tgtEl>
                                        <p:attrNameLst>
                                          <p:attrName>style.visibility</p:attrName>
                                        </p:attrNameLst>
                                      </p:cBhvr>
                                      <p:to>
                                        <p:strVal val="visible"/>
                                      </p:to>
                                    </p:set>
                                    <p:animEffect transition="in" filter="wipe(left)">
                                      <p:cBhvr>
                                        <p:cTn id="7" dur="1000"/>
                                        <p:tgtEl>
                                          <p:spTgt spid="695298">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95298">
                                            <p:txEl>
                                              <p:pRg st="0" end="0"/>
                                            </p:txEl>
                                          </p:spTgt>
                                        </p:tgtEl>
                                        <p:attrNameLst>
                                          <p:attrName>style.visibility</p:attrName>
                                        </p:attrNameLst>
                                      </p:cBhvr>
                                      <p:to>
                                        <p:strVal val="visible"/>
                                      </p:to>
                                    </p:set>
                                    <p:animEffect transition="in" filter="wipe(left)">
                                      <p:cBhvr>
                                        <p:cTn id="10" dur="1000"/>
                                        <p:tgtEl>
                                          <p:spTgt spid="695298">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695298">
                                            <p:txEl>
                                              <p:pRg st="1" end="1"/>
                                            </p:txEl>
                                          </p:spTgt>
                                        </p:tgtEl>
                                        <p:attrNameLst>
                                          <p:attrName>style.visibility</p:attrName>
                                        </p:attrNameLst>
                                      </p:cBhvr>
                                      <p:to>
                                        <p:strVal val="visible"/>
                                      </p:to>
                                    </p:set>
                                    <p:animEffect transition="in" filter="wipe(left)">
                                      <p:cBhvr>
                                        <p:cTn id="13" dur="1000"/>
                                        <p:tgtEl>
                                          <p:spTgt spid="695298">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1000"/>
                                        <p:tgtEl>
                                          <p:spTgt spid="5"/>
                                        </p:tgtEl>
                                      </p:cBhvr>
                                    </p:animEffect>
                                  </p:childTnLst>
                                </p:cTn>
                              </p:par>
                            </p:childTnLst>
                          </p:cTn>
                        </p:par>
                        <p:par>
                          <p:cTn id="19" fill="hold">
                            <p:stCondLst>
                              <p:cond delay="1000"/>
                            </p:stCondLst>
                            <p:childTnLst>
                              <p:par>
                                <p:cTn id="20" presetID="22" presetClass="entr" presetSubtype="4" fill="hold" nodeType="afterEffect">
                                  <p:stCondLst>
                                    <p:cond delay="1000"/>
                                  </p:stCondLst>
                                  <p:childTnLst>
                                    <p:set>
                                      <p:cBhvr>
                                        <p:cTn id="21" dur="1" fill="hold">
                                          <p:stCondLst>
                                            <p:cond delay="0"/>
                                          </p:stCondLst>
                                        </p:cTn>
                                        <p:tgtEl>
                                          <p:spTgt spid="2"/>
                                        </p:tgtEl>
                                        <p:attrNameLst>
                                          <p:attrName>style.visibility</p:attrName>
                                        </p:attrNameLst>
                                      </p:cBhvr>
                                      <p:to>
                                        <p:strVal val="visible"/>
                                      </p:to>
                                    </p:set>
                                    <p:animEffect transition="in" filter="wipe(down)">
                                      <p:cBhvr>
                                        <p:cTn id="22" dur="500"/>
                                        <p:tgtEl>
                                          <p:spTgt spid="2"/>
                                        </p:tgtEl>
                                      </p:cBhvr>
                                    </p:animEffect>
                                  </p:childTnLst>
                                </p:cTn>
                              </p:par>
                            </p:childTnLst>
                          </p:cTn>
                        </p:par>
                        <p:par>
                          <p:cTn id="23" fill="hold">
                            <p:stCondLst>
                              <p:cond delay="2500"/>
                            </p:stCondLst>
                            <p:childTnLst>
                              <p:par>
                                <p:cTn id="24" presetID="22" presetClass="entr" presetSubtype="8" fill="hold" grpId="0" nodeType="afterEffect">
                                  <p:stCondLst>
                                    <p:cond delay="0"/>
                                  </p:stCondLst>
                                  <p:childTnLst>
                                    <p:set>
                                      <p:cBhvr>
                                        <p:cTn id="25" dur="1" fill="hold">
                                          <p:stCondLst>
                                            <p:cond delay="0"/>
                                          </p:stCondLst>
                                        </p:cTn>
                                        <p:tgtEl>
                                          <p:spTgt spid="695304"/>
                                        </p:tgtEl>
                                        <p:attrNameLst>
                                          <p:attrName>style.visibility</p:attrName>
                                        </p:attrNameLst>
                                      </p:cBhvr>
                                      <p:to>
                                        <p:strVal val="visible"/>
                                      </p:to>
                                    </p:set>
                                    <p:animEffect transition="in" filter="wipe(left)">
                                      <p:cBhvr>
                                        <p:cTn id="26" dur="1000"/>
                                        <p:tgtEl>
                                          <p:spTgt spid="695304"/>
                                        </p:tgtEl>
                                      </p:cBhvr>
                                    </p:animEffect>
                                  </p:childTnLst>
                                </p:cTn>
                              </p:par>
                            </p:childTnLst>
                          </p:cTn>
                        </p:par>
                        <p:par>
                          <p:cTn id="27" fill="hold">
                            <p:stCondLst>
                              <p:cond delay="3500"/>
                            </p:stCondLst>
                            <p:childTnLst>
                              <p:par>
                                <p:cTn id="28" presetID="22" presetClass="entr" presetSubtype="8"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left)">
                                      <p:cBhvr>
                                        <p:cTn id="30" dur="10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left)">
                                      <p:cBhvr>
                                        <p:cTn id="35" dur="500"/>
                                        <p:tgtEl>
                                          <p:spTgt spid="3"/>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695305"/>
                                        </p:tgtEl>
                                        <p:attrNameLst>
                                          <p:attrName>style.visibility</p:attrName>
                                        </p:attrNameLst>
                                      </p:cBhvr>
                                      <p:to>
                                        <p:strVal val="visible"/>
                                      </p:to>
                                    </p:set>
                                    <p:animEffect transition="in" filter="wipe(left)">
                                      <p:cBhvr>
                                        <p:cTn id="39" dur="1000"/>
                                        <p:tgtEl>
                                          <p:spTgt spid="695305"/>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9229"/>
                                        </p:tgtEl>
                                        <p:attrNameLst>
                                          <p:attrName>style.visibility</p:attrName>
                                        </p:attrNameLst>
                                      </p:cBhvr>
                                      <p:to>
                                        <p:strVal val="visible"/>
                                      </p:to>
                                    </p:set>
                                    <p:anim calcmode="lin" valueType="num">
                                      <p:cBhvr additive="base">
                                        <p:cTn id="44" dur="500" fill="hold"/>
                                        <p:tgtEl>
                                          <p:spTgt spid="9229"/>
                                        </p:tgtEl>
                                        <p:attrNameLst>
                                          <p:attrName>ppt_x</p:attrName>
                                        </p:attrNameLst>
                                      </p:cBhvr>
                                      <p:tavLst>
                                        <p:tav tm="0">
                                          <p:val>
                                            <p:strVal val="#ppt_x"/>
                                          </p:val>
                                        </p:tav>
                                        <p:tav tm="100000">
                                          <p:val>
                                            <p:strVal val="#ppt_x"/>
                                          </p:val>
                                        </p:tav>
                                      </p:tavLst>
                                    </p:anim>
                                    <p:anim calcmode="lin" valueType="num">
                                      <p:cBhvr additive="base">
                                        <p:cTn id="45" dur="500" fill="hold"/>
                                        <p:tgtEl>
                                          <p:spTgt spid="9229"/>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9221">
                                            <p:txEl>
                                              <p:pRg st="0" end="0"/>
                                            </p:txEl>
                                          </p:spTgt>
                                        </p:tgtEl>
                                        <p:attrNameLst>
                                          <p:attrName>style.visibility</p:attrName>
                                        </p:attrNameLst>
                                      </p:cBhvr>
                                      <p:to>
                                        <p:strVal val="visible"/>
                                      </p:to>
                                    </p:set>
                                    <p:animEffect transition="in" filter="wipe(down)">
                                      <p:cBhvr>
                                        <p:cTn id="50" dur="500"/>
                                        <p:tgtEl>
                                          <p:spTgt spid="92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5298" grpId="0" build="p" animBg="1"/>
      <p:bldP spid="9221" grpId="0" build="allAtOnce"/>
      <p:bldP spid="695304" grpId="0" animBg="1"/>
      <p:bldP spid="695305" grpId="0" animBg="1"/>
      <p:bldP spid="9229"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1143000" y="1295400"/>
            <a:ext cx="5867400" cy="457200"/>
          </a:xfrm>
          <a:prstGeom prst="rect">
            <a:avLst/>
          </a:prstGeom>
          <a:noFill/>
          <a:ln w="9525">
            <a:noFill/>
            <a:miter lim="800000"/>
            <a:headEnd/>
            <a:tailEnd/>
          </a:ln>
        </p:spPr>
        <p:txBody>
          <a:bodyPr>
            <a:spAutoFit/>
          </a:bodyPr>
          <a:lstStyle/>
          <a:p>
            <a:endParaRPr lang="en-US">
              <a:solidFill>
                <a:prstClr val="black"/>
              </a:solidFill>
            </a:endParaRPr>
          </a:p>
        </p:txBody>
      </p:sp>
      <p:sp>
        <p:nvSpPr>
          <p:cNvPr id="60419" name="Rectangle 4"/>
          <p:cNvSpPr>
            <a:spLocks noGrp="1" noChangeArrowheads="1"/>
          </p:cNvSpPr>
          <p:nvPr>
            <p:ph type="subTitle" idx="1"/>
          </p:nvPr>
        </p:nvSpPr>
        <p:spPr>
          <a:xfrm>
            <a:off x="0" y="2438400"/>
            <a:ext cx="9144000" cy="1752600"/>
          </a:xfrm>
          <a:noFill/>
        </p:spPr>
        <p:txBody>
          <a:bodyPr>
            <a:normAutofit lnSpcReduction="10000"/>
          </a:bodyPr>
          <a:lstStyle/>
          <a:p>
            <a:pPr marL="0" indent="0" eaLnBrk="1" hangingPunct="1">
              <a:buFont typeface="Wingdings" pitchFamily="2" charset="2"/>
              <a:buNone/>
            </a:pPr>
            <a:r>
              <a:rPr lang="en-US" sz="6000" smtClean="0"/>
              <a:t>Normal Distributions and Probabilities</a:t>
            </a: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364663472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0" y="152400"/>
            <a:ext cx="9145588" cy="757238"/>
          </a:xfrm>
          <a:blipFill dpi="0" rotWithShape="1">
            <a:blip r:embed="rId3"/>
            <a:srcRect/>
            <a:tile tx="0" ty="0" sx="100000" sy="100000" flip="none" algn="tl"/>
          </a:blipFill>
        </p:spPr>
        <p:txBody>
          <a:bodyPr/>
          <a:lstStyle/>
          <a:p>
            <a:pPr eaLnBrk="1" hangingPunct="1"/>
            <a:r>
              <a:rPr lang="en-US" altLang="en-US" sz="4000" smtClean="0"/>
              <a:t>Probability and Normal Distributions</a:t>
            </a:r>
          </a:p>
        </p:txBody>
      </p:sp>
      <p:sp>
        <p:nvSpPr>
          <p:cNvPr id="61443" name="Line 3"/>
          <p:cNvSpPr>
            <a:spLocks noChangeShapeType="1"/>
          </p:cNvSpPr>
          <p:nvPr/>
        </p:nvSpPr>
        <p:spPr bwMode="auto">
          <a:xfrm>
            <a:off x="4216400" y="4957763"/>
            <a:ext cx="0" cy="112712"/>
          </a:xfrm>
          <a:prstGeom prst="line">
            <a:avLst/>
          </a:prstGeom>
          <a:noFill/>
          <a:ln w="9525">
            <a:noFill/>
            <a:round/>
            <a:headEnd/>
            <a:tailEnd/>
          </a:ln>
        </p:spPr>
        <p:txBody>
          <a:bodyPr wrap="none" anchor="ctr"/>
          <a:lstStyle/>
          <a:p>
            <a:endParaRPr lang="en-US">
              <a:solidFill>
                <a:prstClr val="black"/>
              </a:solidFill>
            </a:endParaRPr>
          </a:p>
        </p:txBody>
      </p:sp>
      <p:sp>
        <p:nvSpPr>
          <p:cNvPr id="61444" name="Text Box 4"/>
          <p:cNvSpPr txBox="1">
            <a:spLocks noChangeArrowheads="1"/>
          </p:cNvSpPr>
          <p:nvPr/>
        </p:nvSpPr>
        <p:spPr bwMode="auto">
          <a:xfrm>
            <a:off x="228600" y="1143000"/>
            <a:ext cx="8686800" cy="5262563"/>
          </a:xfrm>
          <a:prstGeom prst="rect">
            <a:avLst/>
          </a:prstGeom>
          <a:noFill/>
          <a:ln w="9525">
            <a:noFill/>
            <a:miter lim="800000"/>
            <a:headEnd/>
            <a:tailEnd/>
          </a:ln>
        </p:spPr>
        <p:txBody>
          <a:bodyPr>
            <a:spAutoFit/>
          </a:bodyPr>
          <a:lstStyle/>
          <a:p>
            <a:pPr eaLnBrk="0" hangingPunct="0">
              <a:spcBef>
                <a:spcPct val="0"/>
              </a:spcBef>
              <a:buFont typeface="Wingdings" pitchFamily="2" charset="2"/>
              <a:buChar char="Ø"/>
            </a:pPr>
            <a:endParaRPr lang="en-US" altLang="en-US">
              <a:solidFill>
                <a:prstClr val="black"/>
              </a:solidFill>
            </a:endParaRPr>
          </a:p>
          <a:p>
            <a:pPr eaLnBrk="0" hangingPunct="0">
              <a:spcBef>
                <a:spcPct val="0"/>
              </a:spcBef>
              <a:buFont typeface="Wingdings" pitchFamily="2" charset="2"/>
              <a:buChar char="Ø"/>
            </a:pPr>
            <a:r>
              <a:rPr lang="en-US" altLang="en-US">
                <a:solidFill>
                  <a:prstClr val="black"/>
                </a:solidFill>
              </a:rPr>
              <a:t>We know that the area under any normal curve is 1 unit</a:t>
            </a:r>
          </a:p>
          <a:p>
            <a:pPr eaLnBrk="0" hangingPunct="0">
              <a:spcBef>
                <a:spcPct val="0"/>
              </a:spcBef>
              <a:buFont typeface="Wingdings" pitchFamily="2" charset="2"/>
              <a:buChar char="Ø"/>
            </a:pPr>
            <a:endParaRPr lang="en-US" altLang="en-US">
              <a:solidFill>
                <a:prstClr val="black"/>
              </a:solidFill>
            </a:endParaRPr>
          </a:p>
          <a:p>
            <a:pPr eaLnBrk="0" hangingPunct="0">
              <a:spcBef>
                <a:spcPct val="0"/>
              </a:spcBef>
              <a:buFont typeface="Wingdings" pitchFamily="2" charset="2"/>
              <a:buChar char="Ø"/>
            </a:pPr>
            <a:r>
              <a:rPr lang="en-US" altLang="en-US">
                <a:solidFill>
                  <a:prstClr val="black"/>
                </a:solidFill>
              </a:rPr>
              <a:t>Therefore, we can link these areas with probability </a:t>
            </a:r>
          </a:p>
          <a:p>
            <a:pPr eaLnBrk="0" hangingPunct="0">
              <a:spcBef>
                <a:spcPct val="0"/>
              </a:spcBef>
            </a:pPr>
            <a:endParaRPr lang="en-US" altLang="en-US">
              <a:solidFill>
                <a:prstClr val="black"/>
              </a:solidFill>
            </a:endParaRPr>
          </a:p>
          <a:p>
            <a:pPr eaLnBrk="0" hangingPunct="0">
              <a:spcBef>
                <a:spcPct val="0"/>
              </a:spcBef>
              <a:buFont typeface="Wingdings" pitchFamily="2" charset="2"/>
              <a:buChar char="Ø"/>
            </a:pPr>
            <a:r>
              <a:rPr lang="en-US" altLang="en-US">
                <a:solidFill>
                  <a:prstClr val="black"/>
                </a:solidFill>
              </a:rPr>
              <a:t>i.e. if a random variable, </a:t>
            </a:r>
            <a:r>
              <a:rPr lang="en-US" altLang="en-US" i="1">
                <a:solidFill>
                  <a:prstClr val="black"/>
                </a:solidFill>
              </a:rPr>
              <a:t>x</a:t>
            </a:r>
            <a:r>
              <a:rPr lang="en-US" altLang="en-US">
                <a:solidFill>
                  <a:prstClr val="black"/>
                </a:solidFill>
              </a:rPr>
              <a:t>, is normally distributed,  the probability that </a:t>
            </a:r>
            <a:r>
              <a:rPr lang="en-US" altLang="en-US" i="1">
                <a:solidFill>
                  <a:prstClr val="black"/>
                </a:solidFill>
              </a:rPr>
              <a:t>x</a:t>
            </a:r>
            <a:r>
              <a:rPr lang="en-US" altLang="en-US">
                <a:solidFill>
                  <a:prstClr val="black"/>
                </a:solidFill>
              </a:rPr>
              <a:t> will fall in a given interval is the area under the normal curve for that interval.</a:t>
            </a:r>
          </a:p>
          <a:p>
            <a:pPr eaLnBrk="0" hangingPunct="0">
              <a:spcBef>
                <a:spcPct val="0"/>
              </a:spcBef>
              <a:buFont typeface="Wingdings" pitchFamily="2" charset="2"/>
              <a:buChar char="Ø"/>
            </a:pPr>
            <a:endParaRPr lang="en-US">
              <a:solidFill>
                <a:prstClr val="black"/>
              </a:solidFill>
            </a:endParaRPr>
          </a:p>
          <a:p>
            <a:pPr eaLnBrk="0" hangingPunct="0">
              <a:spcBef>
                <a:spcPct val="0"/>
              </a:spcBef>
              <a:buFont typeface="Wingdings" pitchFamily="2" charset="2"/>
              <a:buChar char="Ø"/>
            </a:pPr>
            <a:r>
              <a:rPr lang="en-US">
                <a:solidFill>
                  <a:prstClr val="black"/>
                </a:solidFill>
              </a:rPr>
              <a:t>Or P(a </a:t>
            </a:r>
            <a:r>
              <a:rPr lang="en-US">
                <a:solidFill>
                  <a:prstClr val="black"/>
                </a:solidFill>
                <a:sym typeface="Symbol" pitchFamily="18" charset="2"/>
              </a:rPr>
              <a:t> </a:t>
            </a:r>
            <a:r>
              <a:rPr lang="en-US" i="1">
                <a:solidFill>
                  <a:prstClr val="black"/>
                </a:solidFill>
                <a:sym typeface="Symbol" pitchFamily="18" charset="2"/>
              </a:rPr>
              <a:t>x</a:t>
            </a:r>
            <a:r>
              <a:rPr lang="en-US">
                <a:solidFill>
                  <a:prstClr val="black"/>
                </a:solidFill>
                <a:sym typeface="Symbol" pitchFamily="18" charset="2"/>
              </a:rPr>
              <a:t>  b) = </a:t>
            </a:r>
            <a:r>
              <a:rPr lang="en-US" b="1">
                <a:solidFill>
                  <a:srgbClr val="333333"/>
                </a:solidFill>
                <a:sym typeface="Symbol" pitchFamily="18" charset="2"/>
              </a:rPr>
              <a:t>area under the curve</a:t>
            </a:r>
            <a:r>
              <a:rPr lang="en-US">
                <a:solidFill>
                  <a:prstClr val="black"/>
                </a:solidFill>
                <a:sym typeface="Symbol" pitchFamily="18" charset="2"/>
              </a:rPr>
              <a:t> </a:t>
            </a:r>
          </a:p>
          <a:p>
            <a:pPr eaLnBrk="0" hangingPunct="0">
              <a:spcBef>
                <a:spcPct val="0"/>
              </a:spcBef>
            </a:pPr>
            <a:r>
              <a:rPr lang="en-US">
                <a:solidFill>
                  <a:prstClr val="black"/>
                </a:solidFill>
                <a:sym typeface="Symbol" pitchFamily="18" charset="2"/>
              </a:rPr>
              <a:t>                                between a and b.</a:t>
            </a:r>
          </a:p>
          <a:p>
            <a:pPr eaLnBrk="0" hangingPunct="0">
              <a:spcBef>
                <a:spcPct val="0"/>
              </a:spcBef>
              <a:buFont typeface="Wingdings" pitchFamily="2" charset="2"/>
              <a:buChar char="Ø"/>
            </a:pPr>
            <a:endParaRPr lang="en-US">
              <a:solidFill>
                <a:srgbClr val="339933"/>
              </a:solidFill>
              <a:latin typeface="Tahoma" pitchFamily="34" charset="0"/>
              <a:sym typeface="Symbol" pitchFamily="18" charset="2"/>
            </a:endParaRPr>
          </a:p>
          <a:p>
            <a:pPr eaLnBrk="0" hangingPunct="0">
              <a:spcBef>
                <a:spcPct val="0"/>
              </a:spcBef>
              <a:buFont typeface="Wingdings" pitchFamily="2" charset="2"/>
              <a:buChar char="Ø"/>
            </a:pPr>
            <a:r>
              <a:rPr lang="en-US">
                <a:solidFill>
                  <a:prstClr val="black"/>
                </a:solidFill>
                <a:latin typeface="Tahoma" pitchFamily="34" charset="0"/>
                <a:sym typeface="Symbol" pitchFamily="18" charset="2"/>
              </a:rPr>
              <a:t>There is no probability attached to any single value of </a:t>
            </a:r>
            <a:r>
              <a:rPr lang="en-US" i="1">
                <a:solidFill>
                  <a:prstClr val="black"/>
                </a:solidFill>
                <a:latin typeface="Tahoma" pitchFamily="34" charset="0"/>
                <a:sym typeface="Symbol" pitchFamily="18" charset="2"/>
              </a:rPr>
              <a:t>x</a:t>
            </a:r>
            <a:r>
              <a:rPr lang="en-US">
                <a:solidFill>
                  <a:prstClr val="black"/>
                </a:solidFill>
                <a:latin typeface="Tahoma" pitchFamily="34" charset="0"/>
                <a:sym typeface="Symbol" pitchFamily="18" charset="2"/>
              </a:rPr>
              <a:t>. That is, P(</a:t>
            </a:r>
            <a:r>
              <a:rPr lang="en-US" i="1">
                <a:solidFill>
                  <a:prstClr val="black"/>
                </a:solidFill>
                <a:latin typeface="Tahoma" pitchFamily="34" charset="0"/>
                <a:sym typeface="Symbol" pitchFamily="18" charset="2"/>
              </a:rPr>
              <a:t>x</a:t>
            </a:r>
            <a:r>
              <a:rPr lang="en-US">
                <a:solidFill>
                  <a:prstClr val="black"/>
                </a:solidFill>
                <a:latin typeface="Tahoma" pitchFamily="34" charset="0"/>
                <a:sym typeface="Symbol" pitchFamily="18" charset="2"/>
              </a:rPr>
              <a:t> = a) = 0.</a:t>
            </a:r>
            <a:endParaRPr lang="en-US" altLang="en-US" sz="2800">
              <a:solidFill>
                <a:prstClr val="black"/>
              </a:solidFill>
            </a:endParaRPr>
          </a:p>
        </p:txBody>
      </p:sp>
      <p:grpSp>
        <p:nvGrpSpPr>
          <p:cNvPr id="2" name="Group 89"/>
          <p:cNvGrpSpPr>
            <a:grpSpLocks/>
          </p:cNvGrpSpPr>
          <p:nvPr/>
        </p:nvGrpSpPr>
        <p:grpSpPr bwMode="auto">
          <a:xfrm>
            <a:off x="6248400" y="4038600"/>
            <a:ext cx="2286000" cy="1524000"/>
            <a:chOff x="1344" y="2688"/>
            <a:chExt cx="2064" cy="1440"/>
          </a:xfrm>
        </p:grpSpPr>
        <p:sp>
          <p:nvSpPr>
            <p:cNvPr id="27" name="Rectangle 84"/>
            <p:cNvSpPr>
              <a:spLocks noChangeArrowheads="1"/>
            </p:cNvSpPr>
            <p:nvPr/>
          </p:nvSpPr>
          <p:spPr bwMode="auto">
            <a:xfrm>
              <a:off x="1344" y="2688"/>
              <a:ext cx="2064" cy="1440"/>
            </a:xfrm>
            <a:prstGeom prst="rect">
              <a:avLst/>
            </a:prstGeom>
            <a:solidFill>
              <a:srgbClr val="F4ECC6"/>
            </a:solidFill>
            <a:ln w="28575">
              <a:solidFill>
                <a:srgbClr val="003366"/>
              </a:solidFill>
              <a:miter lim="800000"/>
              <a:headEnd/>
              <a:tailEnd/>
            </a:ln>
            <a:effectLst>
              <a:outerShdw dist="107763" dir="2700000" algn="ctr" rotWithShape="0">
                <a:schemeClr val="bg2"/>
              </a:outerShdw>
            </a:effectLst>
          </p:spPr>
          <p:txBody>
            <a:bodyPr wrap="none" anchor="ctr"/>
            <a:lstStyle/>
            <a:p>
              <a:pPr>
                <a:defRPr/>
              </a:pPr>
              <a:endParaRPr lang="en-US" dirty="0">
                <a:solidFill>
                  <a:srgbClr val="0000CC"/>
                </a:solidFill>
                <a:latin typeface="Tahoma" pitchFamily="34" charset="0"/>
              </a:endParaRPr>
            </a:p>
          </p:txBody>
        </p:sp>
        <p:pic>
          <p:nvPicPr>
            <p:cNvPr id="61449" name="Picture 88" descr="curve2"/>
            <p:cNvPicPr>
              <a:picLocks noChangeAspect="1" noChangeArrowheads="1"/>
            </p:cNvPicPr>
            <p:nvPr/>
          </p:nvPicPr>
          <p:blipFill>
            <a:blip r:embed="rId4"/>
            <a:srcRect/>
            <a:stretch>
              <a:fillRect/>
            </a:stretch>
          </p:blipFill>
          <p:spPr bwMode="auto">
            <a:xfrm>
              <a:off x="1428" y="2736"/>
              <a:ext cx="1920" cy="1342"/>
            </a:xfrm>
            <a:prstGeom prst="rect">
              <a:avLst/>
            </a:prstGeom>
            <a:solidFill>
              <a:srgbClr val="F4ECC6"/>
            </a:solidFill>
            <a:ln w="9525">
              <a:solidFill>
                <a:srgbClr val="003366"/>
              </a:solidFill>
              <a:miter lim="800000"/>
              <a:headEnd/>
              <a:tailEnd/>
            </a:ln>
          </p:spPr>
        </p:pic>
      </p:grpSp>
      <p:sp>
        <p:nvSpPr>
          <p:cNvPr id="9" name="Rectangle 38"/>
          <p:cNvSpPr>
            <a:spLocks noChangeArrowheads="1"/>
          </p:cNvSpPr>
          <p:nvPr/>
        </p:nvSpPr>
        <p:spPr bwMode="auto">
          <a:xfrm>
            <a:off x="533400" y="4800600"/>
            <a:ext cx="5867400" cy="523875"/>
          </a:xfrm>
          <a:prstGeom prst="rect">
            <a:avLst/>
          </a:prstGeom>
          <a:noFill/>
          <a:ln w="9525">
            <a:noFill/>
            <a:miter lim="800000"/>
            <a:headEnd/>
            <a:tailEnd/>
          </a:ln>
        </p:spPr>
        <p:txBody>
          <a:bodyPr>
            <a:spAutoFit/>
          </a:bodyPr>
          <a:lstStyle/>
          <a:p>
            <a:pPr>
              <a:spcBef>
                <a:spcPct val="0"/>
              </a:spcBef>
            </a:pPr>
            <a:endParaRPr lang="en-US" sz="2800">
              <a:solidFill>
                <a:srgbClr val="800080"/>
              </a:solidFill>
            </a:endParaRPr>
          </a:p>
        </p:txBody>
      </p:sp>
      <p:sp>
        <p:nvSpPr>
          <p:cNvPr id="12" name="Footer Placeholder 11"/>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2506267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22" presetClass="entr" presetSubtype="8" fill="hold" grpId="0" nodeType="afterEffect" nodePh="1">
                                  <p:stCondLst>
                                    <p:cond delay="500"/>
                                  </p:stCondLst>
                                  <p:endCondLst>
                                    <p:cond evt="begin" delay="0">
                                      <p:tn val="9"/>
                                    </p:cond>
                                  </p:end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0" y="152400"/>
            <a:ext cx="9145588" cy="757238"/>
          </a:xfrm>
          <a:blipFill dpi="0" rotWithShape="1">
            <a:blip r:embed="rId3"/>
            <a:srcRect/>
            <a:tile tx="0" ty="0" sx="100000" sy="100000" flip="none" algn="tl"/>
          </a:blipFill>
        </p:spPr>
        <p:txBody>
          <a:bodyPr/>
          <a:lstStyle/>
          <a:p>
            <a:pPr eaLnBrk="1" hangingPunct="1"/>
            <a:r>
              <a:rPr lang="en-US" altLang="en-US" sz="4000" smtClean="0"/>
              <a:t>Probability and Normal Distributions</a:t>
            </a:r>
          </a:p>
        </p:txBody>
      </p:sp>
      <p:sp>
        <p:nvSpPr>
          <p:cNvPr id="707587" name="Text Box 3"/>
          <p:cNvSpPr txBox="1">
            <a:spLocks noChangeArrowheads="1"/>
          </p:cNvSpPr>
          <p:nvPr/>
        </p:nvSpPr>
        <p:spPr bwMode="auto">
          <a:xfrm>
            <a:off x="3200400" y="4191000"/>
            <a:ext cx="1981200" cy="457200"/>
          </a:xfrm>
          <a:prstGeom prst="rect">
            <a:avLst/>
          </a:prstGeom>
          <a:noFill/>
          <a:ln w="9525">
            <a:noFill/>
            <a:miter lim="800000"/>
            <a:headEnd/>
            <a:tailEnd/>
          </a:ln>
        </p:spPr>
        <p:txBody>
          <a:bodyPr>
            <a:spAutoFit/>
          </a:bodyPr>
          <a:lstStyle/>
          <a:p>
            <a:r>
              <a:rPr lang="en-US">
                <a:solidFill>
                  <a:prstClr val="black"/>
                </a:solidFill>
              </a:rPr>
              <a:t>Same area</a:t>
            </a:r>
          </a:p>
        </p:txBody>
      </p:sp>
      <p:sp>
        <p:nvSpPr>
          <p:cNvPr id="707588" name="Rectangle 4"/>
          <p:cNvSpPr>
            <a:spLocks noChangeArrowheads="1"/>
          </p:cNvSpPr>
          <p:nvPr/>
        </p:nvSpPr>
        <p:spPr bwMode="auto">
          <a:xfrm>
            <a:off x="533400" y="5175250"/>
            <a:ext cx="8699500" cy="519113"/>
          </a:xfrm>
          <a:prstGeom prst="rect">
            <a:avLst/>
          </a:prstGeom>
          <a:noFill/>
          <a:ln w="9525">
            <a:noFill/>
            <a:miter lim="800000"/>
            <a:headEnd/>
            <a:tailEnd/>
          </a:ln>
        </p:spPr>
        <p:txBody>
          <a:bodyPr wrap="none">
            <a:spAutoFit/>
          </a:bodyPr>
          <a:lstStyle/>
          <a:p>
            <a:pPr>
              <a:spcBef>
                <a:spcPct val="0"/>
              </a:spcBef>
            </a:pPr>
            <a:r>
              <a:rPr lang="en-US" altLang="en-US" sz="2800" i="1">
                <a:solidFill>
                  <a:prstClr val="black"/>
                </a:solidFill>
              </a:rPr>
              <a:t>P</a:t>
            </a:r>
            <a:r>
              <a:rPr lang="en-US" altLang="en-US" sz="2800">
                <a:solidFill>
                  <a:prstClr val="black"/>
                </a:solidFill>
              </a:rPr>
              <a:t>(</a:t>
            </a:r>
            <a:r>
              <a:rPr lang="en-US" altLang="en-US" sz="2800" i="1">
                <a:solidFill>
                  <a:prstClr val="black"/>
                </a:solidFill>
              </a:rPr>
              <a:t>x</a:t>
            </a:r>
            <a:r>
              <a:rPr lang="en-US" altLang="en-US" sz="2800">
                <a:solidFill>
                  <a:prstClr val="black"/>
                </a:solidFill>
              </a:rPr>
              <a:t> &lt; 15) = </a:t>
            </a:r>
            <a:r>
              <a:rPr lang="en-US" altLang="en-US" sz="2800" i="1">
                <a:solidFill>
                  <a:prstClr val="black"/>
                </a:solidFill>
              </a:rPr>
              <a:t>P</a:t>
            </a:r>
            <a:r>
              <a:rPr lang="en-US" altLang="en-US" sz="2800">
                <a:solidFill>
                  <a:prstClr val="black"/>
                </a:solidFill>
              </a:rPr>
              <a:t>(</a:t>
            </a:r>
            <a:r>
              <a:rPr lang="en-US" altLang="en-US" sz="2800" i="1">
                <a:solidFill>
                  <a:prstClr val="black"/>
                </a:solidFill>
              </a:rPr>
              <a:t>z</a:t>
            </a:r>
            <a:r>
              <a:rPr lang="en-US" altLang="en-US" sz="2800">
                <a:solidFill>
                  <a:prstClr val="black"/>
                </a:solidFill>
              </a:rPr>
              <a:t> &lt; 1) = Shaded area under the curve  </a:t>
            </a:r>
            <a:endParaRPr lang="en-US" sz="2800">
              <a:solidFill>
                <a:prstClr val="black"/>
              </a:solidFill>
            </a:endParaRPr>
          </a:p>
        </p:txBody>
      </p:sp>
      <p:sp>
        <p:nvSpPr>
          <p:cNvPr id="707622" name="Rectangle 38"/>
          <p:cNvSpPr>
            <a:spLocks noChangeArrowheads="1"/>
          </p:cNvSpPr>
          <p:nvPr/>
        </p:nvSpPr>
        <p:spPr bwMode="auto">
          <a:xfrm>
            <a:off x="3759200" y="5713413"/>
            <a:ext cx="1589088" cy="519112"/>
          </a:xfrm>
          <a:prstGeom prst="rect">
            <a:avLst/>
          </a:prstGeom>
          <a:noFill/>
          <a:ln w="9525">
            <a:noFill/>
            <a:miter lim="800000"/>
            <a:headEnd/>
            <a:tailEnd/>
          </a:ln>
        </p:spPr>
        <p:txBody>
          <a:bodyPr wrap="none">
            <a:spAutoFit/>
          </a:bodyPr>
          <a:lstStyle/>
          <a:p>
            <a:pPr>
              <a:spcBef>
                <a:spcPct val="0"/>
              </a:spcBef>
            </a:pPr>
            <a:r>
              <a:rPr lang="en-US" altLang="en-US" sz="2800">
                <a:solidFill>
                  <a:srgbClr val="800080"/>
                </a:solidFill>
              </a:rPr>
              <a:t>= 0.8413</a:t>
            </a:r>
            <a:endParaRPr lang="en-US" sz="2800">
              <a:solidFill>
                <a:srgbClr val="800080"/>
              </a:solidFill>
            </a:endParaRPr>
          </a:p>
        </p:txBody>
      </p:sp>
      <p:grpSp>
        <p:nvGrpSpPr>
          <p:cNvPr id="2" name="Group 41"/>
          <p:cNvGrpSpPr>
            <a:grpSpLocks/>
          </p:cNvGrpSpPr>
          <p:nvPr/>
        </p:nvGrpSpPr>
        <p:grpSpPr bwMode="auto">
          <a:xfrm>
            <a:off x="304800" y="1371600"/>
            <a:ext cx="4217988" cy="2720975"/>
            <a:chOff x="192" y="864"/>
            <a:chExt cx="2657" cy="1714"/>
          </a:xfrm>
        </p:grpSpPr>
        <p:sp>
          <p:nvSpPr>
            <p:cNvPr id="62489" name="Line 6"/>
            <p:cNvSpPr>
              <a:spLocks noChangeShapeType="1"/>
            </p:cNvSpPr>
            <p:nvPr/>
          </p:nvSpPr>
          <p:spPr bwMode="auto">
            <a:xfrm>
              <a:off x="1440" y="2111"/>
              <a:ext cx="0" cy="58"/>
            </a:xfrm>
            <a:prstGeom prst="line">
              <a:avLst/>
            </a:prstGeom>
            <a:noFill/>
            <a:ln w="9525">
              <a:noFill/>
              <a:round/>
              <a:headEnd/>
              <a:tailEnd/>
            </a:ln>
          </p:spPr>
          <p:txBody>
            <a:bodyPr wrap="none" anchor="ctr"/>
            <a:lstStyle/>
            <a:p>
              <a:endParaRPr lang="en-US">
                <a:solidFill>
                  <a:prstClr val="black"/>
                </a:solidFill>
              </a:endParaRPr>
            </a:p>
          </p:txBody>
        </p:sp>
        <p:sp>
          <p:nvSpPr>
            <p:cNvPr id="62490" name="Text Box 7"/>
            <p:cNvSpPr txBox="1">
              <a:spLocks noChangeArrowheads="1"/>
            </p:cNvSpPr>
            <p:nvPr/>
          </p:nvSpPr>
          <p:spPr bwMode="auto">
            <a:xfrm>
              <a:off x="1606" y="2366"/>
              <a:ext cx="258" cy="212"/>
            </a:xfrm>
            <a:prstGeom prst="rect">
              <a:avLst/>
            </a:prstGeom>
            <a:noFill/>
            <a:ln w="9525">
              <a:noFill/>
              <a:miter lim="800000"/>
              <a:headEnd/>
              <a:tailEnd/>
            </a:ln>
          </p:spPr>
          <p:txBody>
            <a:bodyPr wrap="none">
              <a:spAutoFit/>
            </a:bodyPr>
            <a:lstStyle/>
            <a:p>
              <a:pPr eaLnBrk="0" hangingPunct="0">
                <a:spcBef>
                  <a:spcPct val="0"/>
                </a:spcBef>
              </a:pPr>
              <a:r>
                <a:rPr lang="en-US" altLang="en-US" sz="1600">
                  <a:solidFill>
                    <a:prstClr val="black"/>
                  </a:solidFill>
                </a:rPr>
                <a:t>15</a:t>
              </a:r>
            </a:p>
          </p:txBody>
        </p:sp>
        <p:sp>
          <p:nvSpPr>
            <p:cNvPr id="62491" name="Line 8"/>
            <p:cNvSpPr>
              <a:spLocks noChangeShapeType="1"/>
            </p:cNvSpPr>
            <p:nvPr/>
          </p:nvSpPr>
          <p:spPr bwMode="auto">
            <a:xfrm>
              <a:off x="1706" y="2305"/>
              <a:ext cx="0" cy="90"/>
            </a:xfrm>
            <a:prstGeom prst="line">
              <a:avLst/>
            </a:prstGeom>
            <a:noFill/>
            <a:ln w="9525">
              <a:solidFill>
                <a:schemeClr val="tx1"/>
              </a:solidFill>
              <a:round/>
              <a:headEnd/>
              <a:tailEnd/>
            </a:ln>
          </p:spPr>
          <p:txBody>
            <a:bodyPr wrap="none" anchor="ctr"/>
            <a:lstStyle/>
            <a:p>
              <a:endParaRPr lang="en-US">
                <a:solidFill>
                  <a:prstClr val="black"/>
                </a:solidFill>
              </a:endParaRPr>
            </a:p>
          </p:txBody>
        </p:sp>
        <p:sp>
          <p:nvSpPr>
            <p:cNvPr id="62492" name="Line 9"/>
            <p:cNvSpPr>
              <a:spLocks noChangeShapeType="1"/>
            </p:cNvSpPr>
            <p:nvPr/>
          </p:nvSpPr>
          <p:spPr bwMode="auto">
            <a:xfrm flipV="1">
              <a:off x="1706" y="1660"/>
              <a:ext cx="0" cy="668"/>
            </a:xfrm>
            <a:prstGeom prst="line">
              <a:avLst/>
            </a:prstGeom>
            <a:noFill/>
            <a:ln w="9525">
              <a:solidFill>
                <a:schemeClr val="tx1"/>
              </a:solidFill>
              <a:round/>
              <a:headEnd/>
              <a:tailEnd/>
            </a:ln>
          </p:spPr>
          <p:txBody>
            <a:bodyPr wrap="none"/>
            <a:lstStyle/>
            <a:p>
              <a:endParaRPr lang="en-US">
                <a:solidFill>
                  <a:prstClr val="black"/>
                </a:solidFill>
              </a:endParaRPr>
            </a:p>
          </p:txBody>
        </p:sp>
        <p:sp>
          <p:nvSpPr>
            <p:cNvPr id="62493" name="Freeform 10"/>
            <p:cNvSpPr>
              <a:spLocks/>
            </p:cNvSpPr>
            <p:nvPr/>
          </p:nvSpPr>
          <p:spPr bwMode="auto">
            <a:xfrm>
              <a:off x="192" y="2341"/>
              <a:ext cx="2496" cy="1"/>
            </a:xfrm>
            <a:custGeom>
              <a:avLst/>
              <a:gdLst>
                <a:gd name="T0" fmla="*/ 0 w 3152"/>
                <a:gd name="T1" fmla="*/ 0 h 1"/>
                <a:gd name="T2" fmla="*/ 2 w 3152"/>
                <a:gd name="T3" fmla="*/ 0 h 1"/>
                <a:gd name="T4" fmla="*/ 0 60000 65536"/>
                <a:gd name="T5" fmla="*/ 0 60000 65536"/>
                <a:gd name="T6" fmla="*/ 0 w 3152"/>
                <a:gd name="T7" fmla="*/ 0 h 1"/>
                <a:gd name="T8" fmla="*/ 3152 w 3152"/>
                <a:gd name="T9" fmla="*/ 1 h 1"/>
              </a:gdLst>
              <a:ahLst/>
              <a:cxnLst>
                <a:cxn ang="T4">
                  <a:pos x="T0" y="T1"/>
                </a:cxn>
                <a:cxn ang="T5">
                  <a:pos x="T2" y="T3"/>
                </a:cxn>
              </a:cxnLst>
              <a:rect l="T6" t="T7" r="T8" b="T9"/>
              <a:pathLst>
                <a:path w="3152" h="1">
                  <a:moveTo>
                    <a:pt x="0" y="0"/>
                  </a:moveTo>
                  <a:lnTo>
                    <a:pt x="3152" y="0"/>
                  </a:lnTo>
                </a:path>
              </a:pathLst>
            </a:custGeom>
            <a:noFill/>
            <a:ln w="28575">
              <a:solidFill>
                <a:schemeClr val="tx1"/>
              </a:solidFill>
              <a:round/>
              <a:headEnd type="arrow" w="med" len="med"/>
              <a:tailEnd type="arrow" w="med" len="med"/>
            </a:ln>
          </p:spPr>
          <p:txBody>
            <a:bodyPr wrap="none" anchor="ctr"/>
            <a:lstStyle/>
            <a:p>
              <a:endParaRPr lang="en-US">
                <a:solidFill>
                  <a:prstClr val="black"/>
                </a:solidFill>
              </a:endParaRPr>
            </a:p>
          </p:txBody>
        </p:sp>
        <p:sp>
          <p:nvSpPr>
            <p:cNvPr id="62494" name="Freeform 11"/>
            <p:cNvSpPr>
              <a:spLocks/>
            </p:cNvSpPr>
            <p:nvPr/>
          </p:nvSpPr>
          <p:spPr bwMode="auto">
            <a:xfrm>
              <a:off x="268" y="1344"/>
              <a:ext cx="2372" cy="994"/>
            </a:xfrm>
            <a:custGeom>
              <a:avLst/>
              <a:gdLst>
                <a:gd name="T0" fmla="*/ 0 w 2996"/>
                <a:gd name="T1" fmla="*/ 2 h 1213"/>
                <a:gd name="T2" fmla="*/ 2 w 2996"/>
                <a:gd name="T3" fmla="*/ 2 h 1213"/>
                <a:gd name="T4" fmla="*/ 2 w 2996"/>
                <a:gd name="T5" fmla="*/ 2 h 1213"/>
                <a:gd name="T6" fmla="*/ 2 w 2996"/>
                <a:gd name="T7" fmla="*/ 2 h 1213"/>
                <a:gd name="T8" fmla="*/ 2 w 2996"/>
                <a:gd name="T9" fmla="*/ 2 h 1213"/>
                <a:gd name="T10" fmla="*/ 2 w 2996"/>
                <a:gd name="T11" fmla="*/ 2 h 1213"/>
                <a:gd name="T12" fmla="*/ 2 w 2996"/>
                <a:gd name="T13" fmla="*/ 2 h 1213"/>
                <a:gd name="T14" fmla="*/ 2 w 2996"/>
                <a:gd name="T15" fmla="*/ 2 h 1213"/>
                <a:gd name="T16" fmla="*/ 2 w 2996"/>
                <a:gd name="T17" fmla="*/ 1 h 1213"/>
                <a:gd name="T18" fmla="*/ 2 w 2996"/>
                <a:gd name="T19" fmla="*/ 2 h 1213"/>
                <a:gd name="T20" fmla="*/ 2 w 2996"/>
                <a:gd name="T21" fmla="*/ 2 h 1213"/>
                <a:gd name="T22" fmla="*/ 2 w 2996"/>
                <a:gd name="T23" fmla="*/ 2 h 1213"/>
                <a:gd name="T24" fmla="*/ 2 w 2996"/>
                <a:gd name="T25" fmla="*/ 2 h 1213"/>
                <a:gd name="T26" fmla="*/ 2 w 2996"/>
                <a:gd name="T27" fmla="*/ 2 h 1213"/>
                <a:gd name="T28" fmla="*/ 2 w 2996"/>
                <a:gd name="T29" fmla="*/ 2 h 1213"/>
                <a:gd name="T30" fmla="*/ 2 w 2996"/>
                <a:gd name="T31" fmla="*/ 2 h 1213"/>
                <a:gd name="T32" fmla="*/ 2 w 2996"/>
                <a:gd name="T33" fmla="*/ 2 h 1213"/>
                <a:gd name="T34" fmla="*/ 2 w 2996"/>
                <a:gd name="T35" fmla="*/ 2 h 12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996"/>
                <a:gd name="T55" fmla="*/ 0 h 1213"/>
                <a:gd name="T56" fmla="*/ 2996 w 2996"/>
                <a:gd name="T57" fmla="*/ 1213 h 121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996" h="1213">
                  <a:moveTo>
                    <a:pt x="0" y="1213"/>
                  </a:moveTo>
                  <a:cubicBezTo>
                    <a:pt x="54" y="1205"/>
                    <a:pt x="222" y="1185"/>
                    <a:pt x="325" y="1159"/>
                  </a:cubicBezTo>
                  <a:cubicBezTo>
                    <a:pt x="429" y="1135"/>
                    <a:pt x="526" y="1113"/>
                    <a:pt x="616" y="1057"/>
                  </a:cubicBezTo>
                  <a:cubicBezTo>
                    <a:pt x="711" y="1001"/>
                    <a:pt x="823" y="899"/>
                    <a:pt x="895" y="820"/>
                  </a:cubicBezTo>
                  <a:cubicBezTo>
                    <a:pt x="967" y="741"/>
                    <a:pt x="1004" y="666"/>
                    <a:pt x="1048" y="583"/>
                  </a:cubicBezTo>
                  <a:cubicBezTo>
                    <a:pt x="1092" y="500"/>
                    <a:pt x="1130" y="392"/>
                    <a:pt x="1162" y="322"/>
                  </a:cubicBezTo>
                  <a:cubicBezTo>
                    <a:pt x="1194" y="252"/>
                    <a:pt x="1208" y="208"/>
                    <a:pt x="1237" y="163"/>
                  </a:cubicBezTo>
                  <a:cubicBezTo>
                    <a:pt x="1266" y="118"/>
                    <a:pt x="1296" y="76"/>
                    <a:pt x="1336" y="49"/>
                  </a:cubicBezTo>
                  <a:cubicBezTo>
                    <a:pt x="1376" y="22"/>
                    <a:pt x="1434" y="2"/>
                    <a:pt x="1480" y="1"/>
                  </a:cubicBezTo>
                  <a:cubicBezTo>
                    <a:pt x="1526" y="0"/>
                    <a:pt x="1575" y="18"/>
                    <a:pt x="1615" y="43"/>
                  </a:cubicBezTo>
                  <a:cubicBezTo>
                    <a:pt x="1655" y="68"/>
                    <a:pt x="1685" y="93"/>
                    <a:pt x="1720" y="154"/>
                  </a:cubicBezTo>
                  <a:cubicBezTo>
                    <a:pt x="1755" y="215"/>
                    <a:pt x="1798" y="346"/>
                    <a:pt x="1825" y="412"/>
                  </a:cubicBezTo>
                  <a:cubicBezTo>
                    <a:pt x="1852" y="478"/>
                    <a:pt x="1854" y="488"/>
                    <a:pt x="1885" y="550"/>
                  </a:cubicBezTo>
                  <a:cubicBezTo>
                    <a:pt x="1916" y="612"/>
                    <a:pt x="1966" y="717"/>
                    <a:pt x="2014" y="787"/>
                  </a:cubicBezTo>
                  <a:cubicBezTo>
                    <a:pt x="2062" y="857"/>
                    <a:pt x="2112" y="918"/>
                    <a:pt x="2176" y="969"/>
                  </a:cubicBezTo>
                  <a:cubicBezTo>
                    <a:pt x="2240" y="1020"/>
                    <a:pt x="2330" y="1062"/>
                    <a:pt x="2398" y="1093"/>
                  </a:cubicBezTo>
                  <a:cubicBezTo>
                    <a:pt x="2466" y="1124"/>
                    <a:pt x="2484" y="1134"/>
                    <a:pt x="2584" y="1153"/>
                  </a:cubicBezTo>
                  <a:cubicBezTo>
                    <a:pt x="2684" y="1172"/>
                    <a:pt x="2910" y="1194"/>
                    <a:pt x="2996" y="1205"/>
                  </a:cubicBezTo>
                </a:path>
              </a:pathLst>
            </a:custGeom>
            <a:noFill/>
            <a:ln w="12700">
              <a:solidFill>
                <a:schemeClr val="tx1"/>
              </a:solidFill>
              <a:round/>
              <a:headEnd/>
              <a:tailEnd/>
            </a:ln>
          </p:spPr>
          <p:txBody>
            <a:bodyPr wrap="none"/>
            <a:lstStyle/>
            <a:p>
              <a:endParaRPr lang="en-US">
                <a:solidFill>
                  <a:prstClr val="black"/>
                </a:solidFill>
              </a:endParaRPr>
            </a:p>
          </p:txBody>
        </p:sp>
        <p:sp>
          <p:nvSpPr>
            <p:cNvPr id="62495" name="Line 12"/>
            <p:cNvSpPr>
              <a:spLocks noChangeShapeType="1"/>
            </p:cNvSpPr>
            <p:nvPr/>
          </p:nvSpPr>
          <p:spPr bwMode="auto">
            <a:xfrm>
              <a:off x="1440" y="1345"/>
              <a:ext cx="0" cy="983"/>
            </a:xfrm>
            <a:prstGeom prst="line">
              <a:avLst/>
            </a:prstGeom>
            <a:noFill/>
            <a:ln w="9525">
              <a:solidFill>
                <a:schemeClr val="tx1"/>
              </a:solidFill>
              <a:prstDash val="dash"/>
              <a:round/>
              <a:headEnd/>
              <a:tailEnd/>
            </a:ln>
          </p:spPr>
          <p:txBody>
            <a:bodyPr wrap="none"/>
            <a:lstStyle/>
            <a:p>
              <a:endParaRPr lang="en-US">
                <a:solidFill>
                  <a:prstClr val="black"/>
                </a:solidFill>
              </a:endParaRPr>
            </a:p>
          </p:txBody>
        </p:sp>
        <p:sp>
          <p:nvSpPr>
            <p:cNvPr id="62496" name="Text Box 13"/>
            <p:cNvSpPr txBox="1">
              <a:spLocks noChangeArrowheads="1"/>
            </p:cNvSpPr>
            <p:nvPr/>
          </p:nvSpPr>
          <p:spPr bwMode="auto">
            <a:xfrm>
              <a:off x="1225" y="2366"/>
              <a:ext cx="441" cy="212"/>
            </a:xfrm>
            <a:prstGeom prst="rect">
              <a:avLst/>
            </a:prstGeom>
            <a:noFill/>
            <a:ln w="9525">
              <a:noFill/>
              <a:miter lim="800000"/>
              <a:headEnd/>
              <a:tailEnd/>
            </a:ln>
          </p:spPr>
          <p:txBody>
            <a:bodyPr wrap="none">
              <a:spAutoFit/>
            </a:bodyPr>
            <a:lstStyle/>
            <a:p>
              <a:pPr eaLnBrk="0" hangingPunct="0">
                <a:spcBef>
                  <a:spcPct val="0"/>
                </a:spcBef>
              </a:pPr>
              <a:r>
                <a:rPr lang="el-GR" altLang="en-US" sz="1600">
                  <a:solidFill>
                    <a:prstClr val="black"/>
                  </a:solidFill>
                  <a:cs typeface="Times New Roman" pitchFamily="18" charset="0"/>
                </a:rPr>
                <a:t>μ</a:t>
              </a:r>
              <a:r>
                <a:rPr lang="en-US" altLang="en-US" sz="1600">
                  <a:solidFill>
                    <a:prstClr val="black"/>
                  </a:solidFill>
                  <a:cs typeface="Times New Roman" pitchFamily="18" charset="0"/>
                </a:rPr>
                <a:t> =</a:t>
              </a:r>
              <a:r>
                <a:rPr lang="en-US" altLang="en-US" sz="1600">
                  <a:solidFill>
                    <a:prstClr val="black"/>
                  </a:solidFill>
                </a:rPr>
                <a:t>10</a:t>
              </a:r>
            </a:p>
          </p:txBody>
        </p:sp>
        <p:sp>
          <p:nvSpPr>
            <p:cNvPr id="62497" name="Line 14"/>
            <p:cNvSpPr>
              <a:spLocks noChangeShapeType="1"/>
            </p:cNvSpPr>
            <p:nvPr/>
          </p:nvSpPr>
          <p:spPr bwMode="auto">
            <a:xfrm>
              <a:off x="1440" y="2305"/>
              <a:ext cx="0" cy="90"/>
            </a:xfrm>
            <a:prstGeom prst="line">
              <a:avLst/>
            </a:prstGeom>
            <a:noFill/>
            <a:ln w="9525">
              <a:solidFill>
                <a:schemeClr val="tx1"/>
              </a:solidFill>
              <a:round/>
              <a:headEnd/>
              <a:tailEnd/>
            </a:ln>
          </p:spPr>
          <p:txBody>
            <a:bodyPr wrap="none" anchor="ctr"/>
            <a:lstStyle/>
            <a:p>
              <a:endParaRPr lang="en-US">
                <a:solidFill>
                  <a:prstClr val="black"/>
                </a:solidFill>
              </a:endParaRPr>
            </a:p>
          </p:txBody>
        </p:sp>
        <p:sp>
          <p:nvSpPr>
            <p:cNvPr id="62498" name="Rectangle 15"/>
            <p:cNvSpPr>
              <a:spLocks noChangeArrowheads="1"/>
            </p:cNvSpPr>
            <p:nvPr/>
          </p:nvSpPr>
          <p:spPr bwMode="auto">
            <a:xfrm>
              <a:off x="288" y="1725"/>
              <a:ext cx="712" cy="231"/>
            </a:xfrm>
            <a:prstGeom prst="rect">
              <a:avLst/>
            </a:prstGeom>
            <a:noFill/>
            <a:ln w="9525">
              <a:noFill/>
              <a:miter lim="800000"/>
              <a:headEnd/>
              <a:tailEnd/>
            </a:ln>
          </p:spPr>
          <p:txBody>
            <a:bodyPr wrap="none">
              <a:spAutoFit/>
            </a:bodyPr>
            <a:lstStyle/>
            <a:p>
              <a:pPr>
                <a:spcBef>
                  <a:spcPct val="0"/>
                </a:spcBef>
              </a:pPr>
              <a:r>
                <a:rPr lang="en-US" altLang="en-US" i="1">
                  <a:solidFill>
                    <a:prstClr val="black"/>
                  </a:solidFill>
                </a:rPr>
                <a:t>P</a:t>
              </a:r>
              <a:r>
                <a:rPr lang="en-US" altLang="en-US">
                  <a:solidFill>
                    <a:prstClr val="black"/>
                  </a:solidFill>
                </a:rPr>
                <a:t>(</a:t>
              </a:r>
              <a:r>
                <a:rPr lang="en-US" altLang="en-US" i="1">
                  <a:solidFill>
                    <a:prstClr val="black"/>
                  </a:solidFill>
                </a:rPr>
                <a:t>x</a:t>
              </a:r>
              <a:r>
                <a:rPr lang="en-US" altLang="en-US">
                  <a:solidFill>
                    <a:prstClr val="black"/>
                  </a:solidFill>
                </a:rPr>
                <a:t> &lt; 15)</a:t>
              </a:r>
              <a:endParaRPr lang="en-US">
                <a:solidFill>
                  <a:prstClr val="black"/>
                </a:solidFill>
              </a:endParaRPr>
            </a:p>
          </p:txBody>
        </p:sp>
        <p:sp>
          <p:nvSpPr>
            <p:cNvPr id="62499" name="Rectangle 17"/>
            <p:cNvSpPr>
              <a:spLocks noChangeArrowheads="1"/>
            </p:cNvSpPr>
            <p:nvPr/>
          </p:nvSpPr>
          <p:spPr bwMode="auto">
            <a:xfrm>
              <a:off x="672" y="1149"/>
              <a:ext cx="565" cy="442"/>
            </a:xfrm>
            <a:prstGeom prst="rect">
              <a:avLst/>
            </a:prstGeom>
            <a:noFill/>
            <a:ln w="9525">
              <a:noFill/>
              <a:miter lim="800000"/>
              <a:headEnd/>
              <a:tailEnd/>
            </a:ln>
          </p:spPr>
          <p:txBody>
            <a:bodyPr wrap="none">
              <a:spAutoFit/>
            </a:bodyPr>
            <a:lstStyle/>
            <a:p>
              <a:pPr>
                <a:spcBef>
                  <a:spcPct val="0"/>
                </a:spcBef>
              </a:pPr>
              <a:r>
                <a:rPr lang="el-GR" altLang="en-US" sz="2000">
                  <a:solidFill>
                    <a:srgbClr val="800080"/>
                  </a:solidFill>
                  <a:cs typeface="Times New Roman" pitchFamily="18" charset="0"/>
                </a:rPr>
                <a:t>μ</a:t>
              </a:r>
              <a:r>
                <a:rPr lang="en-US" altLang="en-US" sz="2000">
                  <a:solidFill>
                    <a:srgbClr val="800080"/>
                  </a:solidFill>
                  <a:cs typeface="Times New Roman" pitchFamily="18" charset="0"/>
                </a:rPr>
                <a:t> = 10</a:t>
              </a:r>
            </a:p>
            <a:p>
              <a:pPr>
                <a:spcBef>
                  <a:spcPct val="0"/>
                </a:spcBef>
              </a:pPr>
              <a:r>
                <a:rPr lang="el-GR" altLang="en-US" sz="2000">
                  <a:solidFill>
                    <a:srgbClr val="800080"/>
                  </a:solidFill>
                  <a:cs typeface="Times New Roman" pitchFamily="18" charset="0"/>
                </a:rPr>
                <a:t>σ</a:t>
              </a:r>
              <a:r>
                <a:rPr lang="en-US" altLang="en-US" sz="2000">
                  <a:solidFill>
                    <a:srgbClr val="800080"/>
                  </a:solidFill>
                </a:rPr>
                <a:t> = 5</a:t>
              </a:r>
              <a:endParaRPr lang="en-US" sz="2000">
                <a:solidFill>
                  <a:srgbClr val="800080"/>
                </a:solidFill>
              </a:endParaRPr>
            </a:p>
          </p:txBody>
        </p:sp>
        <p:sp>
          <p:nvSpPr>
            <p:cNvPr id="62500" name="Text Box 18"/>
            <p:cNvSpPr txBox="1">
              <a:spLocks noChangeArrowheads="1"/>
            </p:cNvSpPr>
            <p:nvPr/>
          </p:nvSpPr>
          <p:spPr bwMode="auto">
            <a:xfrm>
              <a:off x="240" y="864"/>
              <a:ext cx="2448" cy="288"/>
            </a:xfrm>
            <a:prstGeom prst="rect">
              <a:avLst/>
            </a:prstGeom>
            <a:noFill/>
            <a:ln w="9525">
              <a:noFill/>
              <a:miter lim="800000"/>
              <a:headEnd/>
              <a:tailEnd/>
            </a:ln>
          </p:spPr>
          <p:txBody>
            <a:bodyPr>
              <a:spAutoFit/>
            </a:bodyPr>
            <a:lstStyle/>
            <a:p>
              <a:r>
                <a:rPr lang="en-US">
                  <a:solidFill>
                    <a:prstClr val="black"/>
                  </a:solidFill>
                </a:rPr>
                <a:t>Normal Distribution</a:t>
              </a:r>
            </a:p>
          </p:txBody>
        </p:sp>
        <p:sp>
          <p:nvSpPr>
            <p:cNvPr id="62501" name="Rectangle 19"/>
            <p:cNvSpPr>
              <a:spLocks noChangeArrowheads="1"/>
            </p:cNvSpPr>
            <p:nvPr/>
          </p:nvSpPr>
          <p:spPr bwMode="auto">
            <a:xfrm>
              <a:off x="2664" y="2214"/>
              <a:ext cx="185" cy="212"/>
            </a:xfrm>
            <a:prstGeom prst="rect">
              <a:avLst/>
            </a:prstGeom>
            <a:noFill/>
            <a:ln w="9525">
              <a:noFill/>
              <a:miter lim="800000"/>
              <a:headEnd/>
              <a:tailEnd/>
            </a:ln>
          </p:spPr>
          <p:txBody>
            <a:bodyPr wrap="none">
              <a:spAutoFit/>
            </a:bodyPr>
            <a:lstStyle/>
            <a:p>
              <a:r>
                <a:rPr lang="en-US" sz="1600" i="1">
                  <a:solidFill>
                    <a:prstClr val="black"/>
                  </a:solidFill>
                </a:rPr>
                <a:t>x</a:t>
              </a:r>
            </a:p>
          </p:txBody>
        </p:sp>
        <p:sp>
          <p:nvSpPr>
            <p:cNvPr id="62502" name="Freeform 20"/>
            <p:cNvSpPr>
              <a:spLocks/>
            </p:cNvSpPr>
            <p:nvPr/>
          </p:nvSpPr>
          <p:spPr bwMode="auto">
            <a:xfrm>
              <a:off x="259" y="1345"/>
              <a:ext cx="1454" cy="996"/>
            </a:xfrm>
            <a:custGeom>
              <a:avLst/>
              <a:gdLst>
                <a:gd name="T0" fmla="*/ 0 w 1837"/>
                <a:gd name="T1" fmla="*/ 2 h 1216"/>
                <a:gd name="T2" fmla="*/ 2 w 1837"/>
                <a:gd name="T3" fmla="*/ 2 h 1216"/>
                <a:gd name="T4" fmla="*/ 2 w 1837"/>
                <a:gd name="T5" fmla="*/ 2 h 1216"/>
                <a:gd name="T6" fmla="*/ 2 w 1837"/>
                <a:gd name="T7" fmla="*/ 2 h 1216"/>
                <a:gd name="T8" fmla="*/ 2 w 1837"/>
                <a:gd name="T9" fmla="*/ 2 h 1216"/>
                <a:gd name="T10" fmla="*/ 2 w 1837"/>
                <a:gd name="T11" fmla="*/ 2 h 1216"/>
                <a:gd name="T12" fmla="*/ 2 w 1837"/>
                <a:gd name="T13" fmla="*/ 2 h 1216"/>
                <a:gd name="T14" fmla="*/ 2 w 1837"/>
                <a:gd name="T15" fmla="*/ 2 h 1216"/>
                <a:gd name="T16" fmla="*/ 2 w 1837"/>
                <a:gd name="T17" fmla="*/ 1 h 1216"/>
                <a:gd name="T18" fmla="*/ 2 w 1837"/>
                <a:gd name="T19" fmla="*/ 2 h 1216"/>
                <a:gd name="T20" fmla="*/ 2 w 1837"/>
                <a:gd name="T21" fmla="*/ 2 h 1216"/>
                <a:gd name="T22" fmla="*/ 2 w 1837"/>
                <a:gd name="T23" fmla="*/ 2 h 1216"/>
                <a:gd name="T24" fmla="*/ 2 w 1837"/>
                <a:gd name="T25" fmla="*/ 2 h 12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37"/>
                <a:gd name="T40" fmla="*/ 0 h 1216"/>
                <a:gd name="T41" fmla="*/ 1837 w 1837"/>
                <a:gd name="T42" fmla="*/ 1216 h 121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37" h="1216">
                  <a:moveTo>
                    <a:pt x="0" y="1216"/>
                  </a:moveTo>
                  <a:cubicBezTo>
                    <a:pt x="56" y="1207"/>
                    <a:pt x="232" y="1185"/>
                    <a:pt x="337" y="1159"/>
                  </a:cubicBezTo>
                  <a:cubicBezTo>
                    <a:pt x="441" y="1135"/>
                    <a:pt x="538" y="1113"/>
                    <a:pt x="628" y="1057"/>
                  </a:cubicBezTo>
                  <a:cubicBezTo>
                    <a:pt x="723" y="1001"/>
                    <a:pt x="835" y="899"/>
                    <a:pt x="907" y="820"/>
                  </a:cubicBezTo>
                  <a:cubicBezTo>
                    <a:pt x="979" y="741"/>
                    <a:pt x="1016" y="666"/>
                    <a:pt x="1060" y="583"/>
                  </a:cubicBezTo>
                  <a:cubicBezTo>
                    <a:pt x="1104" y="500"/>
                    <a:pt x="1142" y="392"/>
                    <a:pt x="1174" y="322"/>
                  </a:cubicBezTo>
                  <a:cubicBezTo>
                    <a:pt x="1206" y="252"/>
                    <a:pt x="1220" y="208"/>
                    <a:pt x="1249" y="163"/>
                  </a:cubicBezTo>
                  <a:cubicBezTo>
                    <a:pt x="1278" y="118"/>
                    <a:pt x="1308" y="76"/>
                    <a:pt x="1348" y="49"/>
                  </a:cubicBezTo>
                  <a:cubicBezTo>
                    <a:pt x="1388" y="22"/>
                    <a:pt x="1446" y="2"/>
                    <a:pt x="1492" y="1"/>
                  </a:cubicBezTo>
                  <a:cubicBezTo>
                    <a:pt x="1538" y="0"/>
                    <a:pt x="1587" y="18"/>
                    <a:pt x="1627" y="43"/>
                  </a:cubicBezTo>
                  <a:cubicBezTo>
                    <a:pt x="1667" y="68"/>
                    <a:pt x="1697" y="93"/>
                    <a:pt x="1732" y="154"/>
                  </a:cubicBezTo>
                  <a:cubicBezTo>
                    <a:pt x="1767" y="215"/>
                    <a:pt x="1810" y="346"/>
                    <a:pt x="1837" y="412"/>
                  </a:cubicBezTo>
                  <a:lnTo>
                    <a:pt x="1832" y="1216"/>
                  </a:lnTo>
                </a:path>
              </a:pathLst>
            </a:custGeom>
            <a:blipFill dpi="0" rotWithShape="1">
              <a:blip r:embed="rId4"/>
              <a:srcRect/>
              <a:tile tx="0" ty="0" sx="100000" sy="100000" flip="none" algn="tl"/>
            </a:blipFill>
            <a:ln w="12700">
              <a:noFill/>
              <a:round/>
              <a:headEnd/>
              <a:tailEnd/>
            </a:ln>
          </p:spPr>
          <p:txBody>
            <a:bodyPr wrap="none"/>
            <a:lstStyle/>
            <a:p>
              <a:endParaRPr lang="en-US">
                <a:solidFill>
                  <a:prstClr val="black"/>
                </a:solidFill>
              </a:endParaRPr>
            </a:p>
          </p:txBody>
        </p:sp>
        <p:sp>
          <p:nvSpPr>
            <p:cNvPr id="62503" name="Line 16"/>
            <p:cNvSpPr>
              <a:spLocks noChangeShapeType="1"/>
            </p:cNvSpPr>
            <p:nvPr/>
          </p:nvSpPr>
          <p:spPr bwMode="auto">
            <a:xfrm>
              <a:off x="624" y="1920"/>
              <a:ext cx="288" cy="144"/>
            </a:xfrm>
            <a:prstGeom prst="line">
              <a:avLst/>
            </a:prstGeom>
            <a:noFill/>
            <a:ln w="9525">
              <a:solidFill>
                <a:schemeClr val="tx1"/>
              </a:solidFill>
              <a:round/>
              <a:headEnd/>
              <a:tailEnd type="triangle" w="med" len="med"/>
            </a:ln>
          </p:spPr>
          <p:txBody>
            <a:bodyPr wrap="none"/>
            <a:lstStyle/>
            <a:p>
              <a:endParaRPr lang="en-US">
                <a:solidFill>
                  <a:prstClr val="black"/>
                </a:solidFill>
              </a:endParaRPr>
            </a:p>
          </p:txBody>
        </p:sp>
      </p:grpSp>
      <p:grpSp>
        <p:nvGrpSpPr>
          <p:cNvPr id="3" name="Group 42"/>
          <p:cNvGrpSpPr>
            <a:grpSpLocks/>
          </p:cNvGrpSpPr>
          <p:nvPr/>
        </p:nvGrpSpPr>
        <p:grpSpPr bwMode="auto">
          <a:xfrm>
            <a:off x="4648200" y="1371600"/>
            <a:ext cx="4495800" cy="2720975"/>
            <a:chOff x="2928" y="864"/>
            <a:chExt cx="2832" cy="1714"/>
          </a:xfrm>
        </p:grpSpPr>
        <p:sp>
          <p:nvSpPr>
            <p:cNvPr id="62474" name="Line 22"/>
            <p:cNvSpPr>
              <a:spLocks noChangeShapeType="1"/>
            </p:cNvSpPr>
            <p:nvPr/>
          </p:nvSpPr>
          <p:spPr bwMode="auto">
            <a:xfrm>
              <a:off x="4282" y="2111"/>
              <a:ext cx="0" cy="58"/>
            </a:xfrm>
            <a:prstGeom prst="line">
              <a:avLst/>
            </a:prstGeom>
            <a:noFill/>
            <a:ln w="9525">
              <a:noFill/>
              <a:round/>
              <a:headEnd/>
              <a:tailEnd/>
            </a:ln>
          </p:spPr>
          <p:txBody>
            <a:bodyPr wrap="none" anchor="ctr"/>
            <a:lstStyle/>
            <a:p>
              <a:endParaRPr lang="en-US">
                <a:solidFill>
                  <a:prstClr val="black"/>
                </a:solidFill>
              </a:endParaRPr>
            </a:p>
          </p:txBody>
        </p:sp>
        <p:sp>
          <p:nvSpPr>
            <p:cNvPr id="62475" name="Text Box 23"/>
            <p:cNvSpPr txBox="1">
              <a:spLocks noChangeArrowheads="1"/>
            </p:cNvSpPr>
            <p:nvPr/>
          </p:nvSpPr>
          <p:spPr bwMode="auto">
            <a:xfrm>
              <a:off x="4456" y="2366"/>
              <a:ext cx="187" cy="212"/>
            </a:xfrm>
            <a:prstGeom prst="rect">
              <a:avLst/>
            </a:prstGeom>
            <a:noFill/>
            <a:ln w="9525">
              <a:noFill/>
              <a:miter lim="800000"/>
              <a:headEnd/>
              <a:tailEnd/>
            </a:ln>
          </p:spPr>
          <p:txBody>
            <a:bodyPr wrap="none">
              <a:spAutoFit/>
            </a:bodyPr>
            <a:lstStyle/>
            <a:p>
              <a:pPr eaLnBrk="0" hangingPunct="0">
                <a:spcBef>
                  <a:spcPct val="0"/>
                </a:spcBef>
              </a:pPr>
              <a:r>
                <a:rPr lang="en-US" altLang="en-US" sz="1600">
                  <a:solidFill>
                    <a:prstClr val="black"/>
                  </a:solidFill>
                </a:rPr>
                <a:t>1</a:t>
              </a:r>
            </a:p>
          </p:txBody>
        </p:sp>
        <p:sp>
          <p:nvSpPr>
            <p:cNvPr id="62476" name="Line 24"/>
            <p:cNvSpPr>
              <a:spLocks noChangeShapeType="1"/>
            </p:cNvSpPr>
            <p:nvPr/>
          </p:nvSpPr>
          <p:spPr bwMode="auto">
            <a:xfrm>
              <a:off x="4560" y="2305"/>
              <a:ext cx="0" cy="90"/>
            </a:xfrm>
            <a:prstGeom prst="line">
              <a:avLst/>
            </a:prstGeom>
            <a:noFill/>
            <a:ln w="9525">
              <a:solidFill>
                <a:schemeClr val="tx1"/>
              </a:solidFill>
              <a:round/>
              <a:headEnd/>
              <a:tailEnd/>
            </a:ln>
          </p:spPr>
          <p:txBody>
            <a:bodyPr wrap="none" anchor="ctr"/>
            <a:lstStyle/>
            <a:p>
              <a:endParaRPr lang="en-US">
                <a:solidFill>
                  <a:prstClr val="black"/>
                </a:solidFill>
              </a:endParaRPr>
            </a:p>
          </p:txBody>
        </p:sp>
        <p:sp>
          <p:nvSpPr>
            <p:cNvPr id="62477" name="Line 25"/>
            <p:cNvSpPr>
              <a:spLocks noChangeShapeType="1"/>
            </p:cNvSpPr>
            <p:nvPr/>
          </p:nvSpPr>
          <p:spPr bwMode="auto">
            <a:xfrm flipV="1">
              <a:off x="4560" y="1660"/>
              <a:ext cx="0" cy="668"/>
            </a:xfrm>
            <a:prstGeom prst="line">
              <a:avLst/>
            </a:prstGeom>
            <a:noFill/>
            <a:ln w="9525">
              <a:solidFill>
                <a:schemeClr val="tx1"/>
              </a:solidFill>
              <a:round/>
              <a:headEnd/>
              <a:tailEnd/>
            </a:ln>
          </p:spPr>
          <p:txBody>
            <a:bodyPr wrap="none"/>
            <a:lstStyle/>
            <a:p>
              <a:endParaRPr lang="en-US">
                <a:solidFill>
                  <a:prstClr val="black"/>
                </a:solidFill>
              </a:endParaRPr>
            </a:p>
          </p:txBody>
        </p:sp>
        <p:sp>
          <p:nvSpPr>
            <p:cNvPr id="62478" name="Freeform 26"/>
            <p:cNvSpPr>
              <a:spLocks/>
            </p:cNvSpPr>
            <p:nvPr/>
          </p:nvSpPr>
          <p:spPr bwMode="auto">
            <a:xfrm>
              <a:off x="2976" y="2341"/>
              <a:ext cx="2612" cy="1"/>
            </a:xfrm>
            <a:custGeom>
              <a:avLst/>
              <a:gdLst>
                <a:gd name="T0" fmla="*/ 0 w 3152"/>
                <a:gd name="T1" fmla="*/ 0 h 1"/>
                <a:gd name="T2" fmla="*/ 2 w 3152"/>
                <a:gd name="T3" fmla="*/ 0 h 1"/>
                <a:gd name="T4" fmla="*/ 0 60000 65536"/>
                <a:gd name="T5" fmla="*/ 0 60000 65536"/>
                <a:gd name="T6" fmla="*/ 0 w 3152"/>
                <a:gd name="T7" fmla="*/ 0 h 1"/>
                <a:gd name="T8" fmla="*/ 3152 w 3152"/>
                <a:gd name="T9" fmla="*/ 1 h 1"/>
              </a:gdLst>
              <a:ahLst/>
              <a:cxnLst>
                <a:cxn ang="T4">
                  <a:pos x="T0" y="T1"/>
                </a:cxn>
                <a:cxn ang="T5">
                  <a:pos x="T2" y="T3"/>
                </a:cxn>
              </a:cxnLst>
              <a:rect l="T6" t="T7" r="T8" b="T9"/>
              <a:pathLst>
                <a:path w="3152" h="1">
                  <a:moveTo>
                    <a:pt x="0" y="0"/>
                  </a:moveTo>
                  <a:lnTo>
                    <a:pt x="3152" y="0"/>
                  </a:lnTo>
                </a:path>
              </a:pathLst>
            </a:custGeom>
            <a:noFill/>
            <a:ln w="28575">
              <a:solidFill>
                <a:schemeClr val="tx1"/>
              </a:solidFill>
              <a:round/>
              <a:headEnd type="arrow" w="med" len="med"/>
              <a:tailEnd type="arrow" w="med" len="med"/>
            </a:ln>
          </p:spPr>
          <p:txBody>
            <a:bodyPr wrap="none" anchor="ctr"/>
            <a:lstStyle/>
            <a:p>
              <a:endParaRPr lang="en-US">
                <a:solidFill>
                  <a:prstClr val="black"/>
                </a:solidFill>
              </a:endParaRPr>
            </a:p>
          </p:txBody>
        </p:sp>
        <p:sp>
          <p:nvSpPr>
            <p:cNvPr id="62479" name="Freeform 27"/>
            <p:cNvSpPr>
              <a:spLocks/>
            </p:cNvSpPr>
            <p:nvPr/>
          </p:nvSpPr>
          <p:spPr bwMode="auto">
            <a:xfrm>
              <a:off x="3056" y="1344"/>
              <a:ext cx="2482" cy="994"/>
            </a:xfrm>
            <a:custGeom>
              <a:avLst/>
              <a:gdLst>
                <a:gd name="T0" fmla="*/ 0 w 2996"/>
                <a:gd name="T1" fmla="*/ 2 h 1213"/>
                <a:gd name="T2" fmla="*/ 2 w 2996"/>
                <a:gd name="T3" fmla="*/ 2 h 1213"/>
                <a:gd name="T4" fmla="*/ 2 w 2996"/>
                <a:gd name="T5" fmla="*/ 2 h 1213"/>
                <a:gd name="T6" fmla="*/ 2 w 2996"/>
                <a:gd name="T7" fmla="*/ 2 h 1213"/>
                <a:gd name="T8" fmla="*/ 2 w 2996"/>
                <a:gd name="T9" fmla="*/ 2 h 1213"/>
                <a:gd name="T10" fmla="*/ 2 w 2996"/>
                <a:gd name="T11" fmla="*/ 2 h 1213"/>
                <a:gd name="T12" fmla="*/ 2 w 2996"/>
                <a:gd name="T13" fmla="*/ 2 h 1213"/>
                <a:gd name="T14" fmla="*/ 2 w 2996"/>
                <a:gd name="T15" fmla="*/ 2 h 1213"/>
                <a:gd name="T16" fmla="*/ 2 w 2996"/>
                <a:gd name="T17" fmla="*/ 1 h 1213"/>
                <a:gd name="T18" fmla="*/ 2 w 2996"/>
                <a:gd name="T19" fmla="*/ 2 h 1213"/>
                <a:gd name="T20" fmla="*/ 2 w 2996"/>
                <a:gd name="T21" fmla="*/ 2 h 1213"/>
                <a:gd name="T22" fmla="*/ 2 w 2996"/>
                <a:gd name="T23" fmla="*/ 2 h 1213"/>
                <a:gd name="T24" fmla="*/ 2 w 2996"/>
                <a:gd name="T25" fmla="*/ 2 h 1213"/>
                <a:gd name="T26" fmla="*/ 2 w 2996"/>
                <a:gd name="T27" fmla="*/ 2 h 1213"/>
                <a:gd name="T28" fmla="*/ 2 w 2996"/>
                <a:gd name="T29" fmla="*/ 2 h 1213"/>
                <a:gd name="T30" fmla="*/ 2 w 2996"/>
                <a:gd name="T31" fmla="*/ 2 h 1213"/>
                <a:gd name="T32" fmla="*/ 2 w 2996"/>
                <a:gd name="T33" fmla="*/ 2 h 1213"/>
                <a:gd name="T34" fmla="*/ 2 w 2996"/>
                <a:gd name="T35" fmla="*/ 2 h 12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996"/>
                <a:gd name="T55" fmla="*/ 0 h 1213"/>
                <a:gd name="T56" fmla="*/ 2996 w 2996"/>
                <a:gd name="T57" fmla="*/ 1213 h 121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996" h="1213">
                  <a:moveTo>
                    <a:pt x="0" y="1213"/>
                  </a:moveTo>
                  <a:cubicBezTo>
                    <a:pt x="54" y="1205"/>
                    <a:pt x="222" y="1185"/>
                    <a:pt x="325" y="1159"/>
                  </a:cubicBezTo>
                  <a:cubicBezTo>
                    <a:pt x="429" y="1135"/>
                    <a:pt x="526" y="1113"/>
                    <a:pt x="616" y="1057"/>
                  </a:cubicBezTo>
                  <a:cubicBezTo>
                    <a:pt x="711" y="1001"/>
                    <a:pt x="823" y="899"/>
                    <a:pt x="895" y="820"/>
                  </a:cubicBezTo>
                  <a:cubicBezTo>
                    <a:pt x="967" y="741"/>
                    <a:pt x="1004" y="666"/>
                    <a:pt x="1048" y="583"/>
                  </a:cubicBezTo>
                  <a:cubicBezTo>
                    <a:pt x="1092" y="500"/>
                    <a:pt x="1130" y="392"/>
                    <a:pt x="1162" y="322"/>
                  </a:cubicBezTo>
                  <a:cubicBezTo>
                    <a:pt x="1194" y="252"/>
                    <a:pt x="1208" y="208"/>
                    <a:pt x="1237" y="163"/>
                  </a:cubicBezTo>
                  <a:cubicBezTo>
                    <a:pt x="1266" y="118"/>
                    <a:pt x="1296" y="76"/>
                    <a:pt x="1336" y="49"/>
                  </a:cubicBezTo>
                  <a:cubicBezTo>
                    <a:pt x="1376" y="22"/>
                    <a:pt x="1434" y="2"/>
                    <a:pt x="1480" y="1"/>
                  </a:cubicBezTo>
                  <a:cubicBezTo>
                    <a:pt x="1526" y="0"/>
                    <a:pt x="1575" y="18"/>
                    <a:pt x="1615" y="43"/>
                  </a:cubicBezTo>
                  <a:cubicBezTo>
                    <a:pt x="1655" y="68"/>
                    <a:pt x="1685" y="93"/>
                    <a:pt x="1720" y="154"/>
                  </a:cubicBezTo>
                  <a:cubicBezTo>
                    <a:pt x="1755" y="215"/>
                    <a:pt x="1798" y="346"/>
                    <a:pt x="1825" y="412"/>
                  </a:cubicBezTo>
                  <a:cubicBezTo>
                    <a:pt x="1852" y="478"/>
                    <a:pt x="1854" y="488"/>
                    <a:pt x="1885" y="550"/>
                  </a:cubicBezTo>
                  <a:cubicBezTo>
                    <a:pt x="1916" y="612"/>
                    <a:pt x="1966" y="717"/>
                    <a:pt x="2014" y="787"/>
                  </a:cubicBezTo>
                  <a:cubicBezTo>
                    <a:pt x="2062" y="857"/>
                    <a:pt x="2112" y="918"/>
                    <a:pt x="2176" y="969"/>
                  </a:cubicBezTo>
                  <a:cubicBezTo>
                    <a:pt x="2240" y="1020"/>
                    <a:pt x="2330" y="1062"/>
                    <a:pt x="2398" y="1093"/>
                  </a:cubicBezTo>
                  <a:cubicBezTo>
                    <a:pt x="2466" y="1124"/>
                    <a:pt x="2484" y="1134"/>
                    <a:pt x="2584" y="1153"/>
                  </a:cubicBezTo>
                  <a:cubicBezTo>
                    <a:pt x="2684" y="1172"/>
                    <a:pt x="2910" y="1194"/>
                    <a:pt x="2996" y="1205"/>
                  </a:cubicBezTo>
                </a:path>
              </a:pathLst>
            </a:custGeom>
            <a:noFill/>
            <a:ln w="12700">
              <a:solidFill>
                <a:schemeClr val="tx1"/>
              </a:solidFill>
              <a:round/>
              <a:headEnd/>
              <a:tailEnd/>
            </a:ln>
          </p:spPr>
          <p:txBody>
            <a:bodyPr wrap="none"/>
            <a:lstStyle/>
            <a:p>
              <a:endParaRPr lang="en-US">
                <a:solidFill>
                  <a:prstClr val="black"/>
                </a:solidFill>
              </a:endParaRPr>
            </a:p>
          </p:txBody>
        </p:sp>
        <p:sp>
          <p:nvSpPr>
            <p:cNvPr id="62480" name="Line 28"/>
            <p:cNvSpPr>
              <a:spLocks noChangeShapeType="1"/>
            </p:cNvSpPr>
            <p:nvPr/>
          </p:nvSpPr>
          <p:spPr bwMode="auto">
            <a:xfrm>
              <a:off x="4282" y="1345"/>
              <a:ext cx="0" cy="983"/>
            </a:xfrm>
            <a:prstGeom prst="line">
              <a:avLst/>
            </a:prstGeom>
            <a:noFill/>
            <a:ln w="9525">
              <a:solidFill>
                <a:schemeClr val="tx1"/>
              </a:solidFill>
              <a:prstDash val="dash"/>
              <a:round/>
              <a:headEnd/>
              <a:tailEnd/>
            </a:ln>
          </p:spPr>
          <p:txBody>
            <a:bodyPr wrap="none"/>
            <a:lstStyle/>
            <a:p>
              <a:endParaRPr lang="en-US">
                <a:solidFill>
                  <a:prstClr val="black"/>
                </a:solidFill>
              </a:endParaRPr>
            </a:p>
          </p:txBody>
        </p:sp>
        <p:sp>
          <p:nvSpPr>
            <p:cNvPr id="62481" name="Text Box 29"/>
            <p:cNvSpPr txBox="1">
              <a:spLocks noChangeArrowheads="1"/>
            </p:cNvSpPr>
            <p:nvPr/>
          </p:nvSpPr>
          <p:spPr bwMode="auto">
            <a:xfrm>
              <a:off x="4057" y="2366"/>
              <a:ext cx="369" cy="212"/>
            </a:xfrm>
            <a:prstGeom prst="rect">
              <a:avLst/>
            </a:prstGeom>
            <a:noFill/>
            <a:ln w="9525">
              <a:noFill/>
              <a:miter lim="800000"/>
              <a:headEnd/>
              <a:tailEnd/>
            </a:ln>
          </p:spPr>
          <p:txBody>
            <a:bodyPr wrap="none">
              <a:spAutoFit/>
            </a:bodyPr>
            <a:lstStyle/>
            <a:p>
              <a:pPr eaLnBrk="0" hangingPunct="0">
                <a:spcBef>
                  <a:spcPct val="0"/>
                </a:spcBef>
              </a:pPr>
              <a:r>
                <a:rPr lang="el-GR" altLang="en-US" sz="1600">
                  <a:solidFill>
                    <a:prstClr val="black"/>
                  </a:solidFill>
                  <a:cs typeface="Times New Roman" pitchFamily="18" charset="0"/>
                </a:rPr>
                <a:t>μ</a:t>
              </a:r>
              <a:r>
                <a:rPr lang="en-US" altLang="en-US" sz="1600">
                  <a:solidFill>
                    <a:prstClr val="black"/>
                  </a:solidFill>
                  <a:cs typeface="Times New Roman" pitchFamily="18" charset="0"/>
                </a:rPr>
                <a:t> =</a:t>
              </a:r>
              <a:r>
                <a:rPr lang="en-US" altLang="en-US" sz="1600">
                  <a:solidFill>
                    <a:prstClr val="black"/>
                  </a:solidFill>
                </a:rPr>
                <a:t>0</a:t>
              </a:r>
            </a:p>
          </p:txBody>
        </p:sp>
        <p:sp>
          <p:nvSpPr>
            <p:cNvPr id="62482" name="Line 30"/>
            <p:cNvSpPr>
              <a:spLocks noChangeShapeType="1"/>
            </p:cNvSpPr>
            <p:nvPr/>
          </p:nvSpPr>
          <p:spPr bwMode="auto">
            <a:xfrm>
              <a:off x="4282" y="2305"/>
              <a:ext cx="0" cy="90"/>
            </a:xfrm>
            <a:prstGeom prst="line">
              <a:avLst/>
            </a:prstGeom>
            <a:noFill/>
            <a:ln w="9525">
              <a:solidFill>
                <a:schemeClr val="tx1"/>
              </a:solidFill>
              <a:round/>
              <a:headEnd/>
              <a:tailEnd/>
            </a:ln>
          </p:spPr>
          <p:txBody>
            <a:bodyPr wrap="none" anchor="ctr"/>
            <a:lstStyle/>
            <a:p>
              <a:endParaRPr lang="en-US">
                <a:solidFill>
                  <a:prstClr val="black"/>
                </a:solidFill>
              </a:endParaRPr>
            </a:p>
          </p:txBody>
        </p:sp>
        <p:sp>
          <p:nvSpPr>
            <p:cNvPr id="62483" name="Rectangle 31"/>
            <p:cNvSpPr>
              <a:spLocks noChangeArrowheads="1"/>
            </p:cNvSpPr>
            <p:nvPr/>
          </p:nvSpPr>
          <p:spPr bwMode="auto">
            <a:xfrm>
              <a:off x="3478" y="1149"/>
              <a:ext cx="475" cy="442"/>
            </a:xfrm>
            <a:prstGeom prst="rect">
              <a:avLst/>
            </a:prstGeom>
            <a:noFill/>
            <a:ln w="9525">
              <a:noFill/>
              <a:miter lim="800000"/>
              <a:headEnd/>
              <a:tailEnd/>
            </a:ln>
          </p:spPr>
          <p:txBody>
            <a:bodyPr wrap="none">
              <a:spAutoFit/>
            </a:bodyPr>
            <a:lstStyle/>
            <a:p>
              <a:pPr>
                <a:spcBef>
                  <a:spcPct val="0"/>
                </a:spcBef>
              </a:pPr>
              <a:r>
                <a:rPr lang="el-GR" altLang="en-US" sz="2000">
                  <a:solidFill>
                    <a:srgbClr val="800080"/>
                  </a:solidFill>
                  <a:cs typeface="Times New Roman" pitchFamily="18" charset="0"/>
                </a:rPr>
                <a:t>μ</a:t>
              </a:r>
              <a:r>
                <a:rPr lang="en-US" altLang="en-US" sz="2000">
                  <a:solidFill>
                    <a:srgbClr val="800080"/>
                  </a:solidFill>
                  <a:cs typeface="Times New Roman" pitchFamily="18" charset="0"/>
                </a:rPr>
                <a:t> = 0</a:t>
              </a:r>
            </a:p>
            <a:p>
              <a:pPr>
                <a:spcBef>
                  <a:spcPct val="0"/>
                </a:spcBef>
              </a:pPr>
              <a:r>
                <a:rPr lang="el-GR" altLang="en-US" sz="2000">
                  <a:solidFill>
                    <a:srgbClr val="800080"/>
                  </a:solidFill>
                  <a:cs typeface="Times New Roman" pitchFamily="18" charset="0"/>
                </a:rPr>
                <a:t>σ</a:t>
              </a:r>
              <a:r>
                <a:rPr lang="en-US" altLang="en-US" sz="2000">
                  <a:solidFill>
                    <a:srgbClr val="800080"/>
                  </a:solidFill>
                </a:rPr>
                <a:t> = 1</a:t>
              </a:r>
              <a:endParaRPr lang="en-US" sz="2000">
                <a:solidFill>
                  <a:srgbClr val="800080"/>
                </a:solidFill>
              </a:endParaRPr>
            </a:p>
          </p:txBody>
        </p:sp>
        <p:sp>
          <p:nvSpPr>
            <p:cNvPr id="62484" name="Text Box 32"/>
            <p:cNvSpPr txBox="1">
              <a:spLocks noChangeArrowheads="1"/>
            </p:cNvSpPr>
            <p:nvPr/>
          </p:nvSpPr>
          <p:spPr bwMode="auto">
            <a:xfrm>
              <a:off x="2928" y="864"/>
              <a:ext cx="2832" cy="288"/>
            </a:xfrm>
            <a:prstGeom prst="rect">
              <a:avLst/>
            </a:prstGeom>
            <a:noFill/>
            <a:ln w="9525">
              <a:noFill/>
              <a:miter lim="800000"/>
              <a:headEnd/>
              <a:tailEnd/>
            </a:ln>
          </p:spPr>
          <p:txBody>
            <a:bodyPr>
              <a:spAutoFit/>
            </a:bodyPr>
            <a:lstStyle/>
            <a:p>
              <a:r>
                <a:rPr lang="en-US">
                  <a:solidFill>
                    <a:prstClr val="black"/>
                  </a:solidFill>
                </a:rPr>
                <a:t>Standard Normal Distribution</a:t>
              </a:r>
            </a:p>
          </p:txBody>
        </p:sp>
        <p:sp>
          <p:nvSpPr>
            <p:cNvPr id="62485" name="Rectangle 33"/>
            <p:cNvSpPr>
              <a:spLocks noChangeArrowheads="1"/>
            </p:cNvSpPr>
            <p:nvPr/>
          </p:nvSpPr>
          <p:spPr bwMode="auto">
            <a:xfrm>
              <a:off x="5571" y="2210"/>
              <a:ext cx="179" cy="212"/>
            </a:xfrm>
            <a:prstGeom prst="rect">
              <a:avLst/>
            </a:prstGeom>
            <a:noFill/>
            <a:ln w="9525">
              <a:noFill/>
              <a:miter lim="800000"/>
              <a:headEnd/>
              <a:tailEnd/>
            </a:ln>
          </p:spPr>
          <p:txBody>
            <a:bodyPr wrap="none">
              <a:spAutoFit/>
            </a:bodyPr>
            <a:lstStyle/>
            <a:p>
              <a:r>
                <a:rPr lang="en-US" sz="1600" i="1">
                  <a:solidFill>
                    <a:prstClr val="black"/>
                  </a:solidFill>
                </a:rPr>
                <a:t>z</a:t>
              </a:r>
            </a:p>
          </p:txBody>
        </p:sp>
        <p:sp>
          <p:nvSpPr>
            <p:cNvPr id="62486" name="Rectangle 34"/>
            <p:cNvSpPr>
              <a:spLocks noChangeArrowheads="1"/>
            </p:cNvSpPr>
            <p:nvPr/>
          </p:nvSpPr>
          <p:spPr bwMode="auto">
            <a:xfrm>
              <a:off x="2976" y="1681"/>
              <a:ext cx="624" cy="231"/>
            </a:xfrm>
            <a:prstGeom prst="rect">
              <a:avLst/>
            </a:prstGeom>
            <a:noFill/>
            <a:ln w="9525">
              <a:noFill/>
              <a:miter lim="800000"/>
              <a:headEnd/>
              <a:tailEnd/>
            </a:ln>
          </p:spPr>
          <p:txBody>
            <a:bodyPr wrap="none">
              <a:spAutoFit/>
            </a:bodyPr>
            <a:lstStyle/>
            <a:p>
              <a:pPr>
                <a:spcBef>
                  <a:spcPct val="0"/>
                </a:spcBef>
              </a:pPr>
              <a:r>
                <a:rPr lang="en-US" altLang="en-US" i="1">
                  <a:solidFill>
                    <a:prstClr val="black"/>
                  </a:solidFill>
                </a:rPr>
                <a:t>P</a:t>
              </a:r>
              <a:r>
                <a:rPr lang="en-US" altLang="en-US">
                  <a:solidFill>
                    <a:prstClr val="black"/>
                  </a:solidFill>
                </a:rPr>
                <a:t>(</a:t>
              </a:r>
              <a:r>
                <a:rPr lang="en-US" altLang="en-US" i="1">
                  <a:solidFill>
                    <a:prstClr val="black"/>
                  </a:solidFill>
                </a:rPr>
                <a:t>z</a:t>
              </a:r>
              <a:r>
                <a:rPr lang="en-US" altLang="en-US">
                  <a:solidFill>
                    <a:prstClr val="black"/>
                  </a:solidFill>
                </a:rPr>
                <a:t> &lt; 1)</a:t>
              </a:r>
              <a:endParaRPr lang="en-US">
                <a:solidFill>
                  <a:prstClr val="black"/>
                </a:solidFill>
              </a:endParaRPr>
            </a:p>
          </p:txBody>
        </p:sp>
        <p:sp>
          <p:nvSpPr>
            <p:cNvPr id="62487" name="Freeform 36"/>
            <p:cNvSpPr>
              <a:spLocks/>
            </p:cNvSpPr>
            <p:nvPr/>
          </p:nvSpPr>
          <p:spPr bwMode="auto">
            <a:xfrm>
              <a:off x="3046" y="1345"/>
              <a:ext cx="1522" cy="996"/>
            </a:xfrm>
            <a:custGeom>
              <a:avLst/>
              <a:gdLst>
                <a:gd name="T0" fmla="*/ 0 w 1837"/>
                <a:gd name="T1" fmla="*/ 2 h 1216"/>
                <a:gd name="T2" fmla="*/ 2 w 1837"/>
                <a:gd name="T3" fmla="*/ 2 h 1216"/>
                <a:gd name="T4" fmla="*/ 2 w 1837"/>
                <a:gd name="T5" fmla="*/ 2 h 1216"/>
                <a:gd name="T6" fmla="*/ 2 w 1837"/>
                <a:gd name="T7" fmla="*/ 2 h 1216"/>
                <a:gd name="T8" fmla="*/ 2 w 1837"/>
                <a:gd name="T9" fmla="*/ 2 h 1216"/>
                <a:gd name="T10" fmla="*/ 2 w 1837"/>
                <a:gd name="T11" fmla="*/ 2 h 1216"/>
                <a:gd name="T12" fmla="*/ 2 w 1837"/>
                <a:gd name="T13" fmla="*/ 2 h 1216"/>
                <a:gd name="T14" fmla="*/ 2 w 1837"/>
                <a:gd name="T15" fmla="*/ 2 h 1216"/>
                <a:gd name="T16" fmla="*/ 2 w 1837"/>
                <a:gd name="T17" fmla="*/ 1 h 1216"/>
                <a:gd name="T18" fmla="*/ 2 w 1837"/>
                <a:gd name="T19" fmla="*/ 2 h 1216"/>
                <a:gd name="T20" fmla="*/ 2 w 1837"/>
                <a:gd name="T21" fmla="*/ 2 h 1216"/>
                <a:gd name="T22" fmla="*/ 2 w 1837"/>
                <a:gd name="T23" fmla="*/ 2 h 1216"/>
                <a:gd name="T24" fmla="*/ 2 w 1837"/>
                <a:gd name="T25" fmla="*/ 2 h 12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37"/>
                <a:gd name="T40" fmla="*/ 0 h 1216"/>
                <a:gd name="T41" fmla="*/ 1837 w 1837"/>
                <a:gd name="T42" fmla="*/ 1216 h 121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37" h="1216">
                  <a:moveTo>
                    <a:pt x="0" y="1216"/>
                  </a:moveTo>
                  <a:cubicBezTo>
                    <a:pt x="56" y="1207"/>
                    <a:pt x="232" y="1185"/>
                    <a:pt x="337" y="1159"/>
                  </a:cubicBezTo>
                  <a:cubicBezTo>
                    <a:pt x="441" y="1135"/>
                    <a:pt x="538" y="1113"/>
                    <a:pt x="628" y="1057"/>
                  </a:cubicBezTo>
                  <a:cubicBezTo>
                    <a:pt x="723" y="1001"/>
                    <a:pt x="835" y="899"/>
                    <a:pt x="907" y="820"/>
                  </a:cubicBezTo>
                  <a:cubicBezTo>
                    <a:pt x="979" y="741"/>
                    <a:pt x="1016" y="666"/>
                    <a:pt x="1060" y="583"/>
                  </a:cubicBezTo>
                  <a:cubicBezTo>
                    <a:pt x="1104" y="500"/>
                    <a:pt x="1142" y="392"/>
                    <a:pt x="1174" y="322"/>
                  </a:cubicBezTo>
                  <a:cubicBezTo>
                    <a:pt x="1206" y="252"/>
                    <a:pt x="1220" y="208"/>
                    <a:pt x="1249" y="163"/>
                  </a:cubicBezTo>
                  <a:cubicBezTo>
                    <a:pt x="1278" y="118"/>
                    <a:pt x="1308" y="76"/>
                    <a:pt x="1348" y="49"/>
                  </a:cubicBezTo>
                  <a:cubicBezTo>
                    <a:pt x="1388" y="22"/>
                    <a:pt x="1446" y="2"/>
                    <a:pt x="1492" y="1"/>
                  </a:cubicBezTo>
                  <a:cubicBezTo>
                    <a:pt x="1538" y="0"/>
                    <a:pt x="1587" y="18"/>
                    <a:pt x="1627" y="43"/>
                  </a:cubicBezTo>
                  <a:cubicBezTo>
                    <a:pt x="1667" y="68"/>
                    <a:pt x="1697" y="93"/>
                    <a:pt x="1732" y="154"/>
                  </a:cubicBezTo>
                  <a:cubicBezTo>
                    <a:pt x="1767" y="215"/>
                    <a:pt x="1810" y="346"/>
                    <a:pt x="1837" y="412"/>
                  </a:cubicBezTo>
                  <a:lnTo>
                    <a:pt x="1832" y="1216"/>
                  </a:lnTo>
                </a:path>
              </a:pathLst>
            </a:custGeom>
            <a:blipFill dpi="0" rotWithShape="1">
              <a:blip r:embed="rId4"/>
              <a:srcRect/>
              <a:tile tx="0" ty="0" sx="100000" sy="100000" flip="none" algn="tl"/>
            </a:blipFill>
            <a:ln w="12700">
              <a:noFill/>
              <a:round/>
              <a:headEnd/>
              <a:tailEnd/>
            </a:ln>
          </p:spPr>
          <p:txBody>
            <a:bodyPr wrap="none"/>
            <a:lstStyle/>
            <a:p>
              <a:endParaRPr lang="en-US">
                <a:solidFill>
                  <a:prstClr val="black"/>
                </a:solidFill>
              </a:endParaRPr>
            </a:p>
          </p:txBody>
        </p:sp>
        <p:sp>
          <p:nvSpPr>
            <p:cNvPr id="62488" name="Line 35"/>
            <p:cNvSpPr>
              <a:spLocks noChangeShapeType="1"/>
            </p:cNvSpPr>
            <p:nvPr/>
          </p:nvSpPr>
          <p:spPr bwMode="auto">
            <a:xfrm>
              <a:off x="3408" y="1920"/>
              <a:ext cx="301" cy="144"/>
            </a:xfrm>
            <a:prstGeom prst="line">
              <a:avLst/>
            </a:prstGeom>
            <a:noFill/>
            <a:ln w="9525">
              <a:solidFill>
                <a:schemeClr val="tx1"/>
              </a:solidFill>
              <a:round/>
              <a:headEnd/>
              <a:tailEnd type="triangle" w="med" len="med"/>
            </a:ln>
          </p:spPr>
          <p:txBody>
            <a:bodyPr wrap="none"/>
            <a:lstStyle/>
            <a:p>
              <a:endParaRPr lang="en-US">
                <a:solidFill>
                  <a:prstClr val="black"/>
                </a:solidFill>
              </a:endParaRPr>
            </a:p>
          </p:txBody>
        </p:sp>
      </p:grpSp>
      <p:sp>
        <p:nvSpPr>
          <p:cNvPr id="707621" name="Arc 37"/>
          <p:cNvSpPr>
            <a:spLocks/>
          </p:cNvSpPr>
          <p:nvPr/>
        </p:nvSpPr>
        <p:spPr bwMode="auto">
          <a:xfrm flipH="1" flipV="1">
            <a:off x="1676400" y="3733800"/>
            <a:ext cx="4487863" cy="1201738"/>
          </a:xfrm>
          <a:custGeom>
            <a:avLst/>
            <a:gdLst>
              <a:gd name="T0" fmla="*/ 2147483647 w 43200"/>
              <a:gd name="T1" fmla="*/ 2147483647 h 22707"/>
              <a:gd name="T2" fmla="*/ 2147483647 w 43200"/>
              <a:gd name="T3" fmla="*/ 2147483647 h 22707"/>
              <a:gd name="T4" fmla="*/ 2147483647 w 43200"/>
              <a:gd name="T5" fmla="*/ 2147483647 h 22707"/>
              <a:gd name="T6" fmla="*/ 0 60000 65536"/>
              <a:gd name="T7" fmla="*/ 0 60000 65536"/>
              <a:gd name="T8" fmla="*/ 0 60000 65536"/>
              <a:gd name="T9" fmla="*/ 0 w 43200"/>
              <a:gd name="T10" fmla="*/ 0 h 22707"/>
              <a:gd name="T11" fmla="*/ 43200 w 43200"/>
              <a:gd name="T12" fmla="*/ 22707 h 22707"/>
            </a:gdLst>
            <a:ahLst/>
            <a:cxnLst>
              <a:cxn ang="T6">
                <a:pos x="T0" y="T1"/>
              </a:cxn>
              <a:cxn ang="T7">
                <a:pos x="T2" y="T3"/>
              </a:cxn>
              <a:cxn ang="T8">
                <a:pos x="T4" y="T5"/>
              </a:cxn>
            </a:cxnLst>
            <a:rect l="T9" t="T10" r="T11" b="T12"/>
            <a:pathLst>
              <a:path w="43200" h="22707" fill="none" extrusionOk="0">
                <a:moveTo>
                  <a:pt x="28" y="22706"/>
                </a:moveTo>
                <a:cubicBezTo>
                  <a:pt x="9" y="22338"/>
                  <a:pt x="0" y="21969"/>
                  <a:pt x="0" y="21600"/>
                </a:cubicBezTo>
                <a:cubicBezTo>
                  <a:pt x="0" y="9670"/>
                  <a:pt x="9670" y="0"/>
                  <a:pt x="21600" y="0"/>
                </a:cubicBezTo>
                <a:cubicBezTo>
                  <a:pt x="33529" y="0"/>
                  <a:pt x="43200" y="9670"/>
                  <a:pt x="43200" y="21600"/>
                </a:cubicBezTo>
                <a:cubicBezTo>
                  <a:pt x="43200" y="21919"/>
                  <a:pt x="43192" y="22239"/>
                  <a:pt x="43178" y="22558"/>
                </a:cubicBezTo>
              </a:path>
              <a:path w="43200" h="22707" stroke="0" extrusionOk="0">
                <a:moveTo>
                  <a:pt x="28" y="22706"/>
                </a:moveTo>
                <a:cubicBezTo>
                  <a:pt x="9" y="22338"/>
                  <a:pt x="0" y="21969"/>
                  <a:pt x="0" y="21600"/>
                </a:cubicBezTo>
                <a:cubicBezTo>
                  <a:pt x="0" y="9670"/>
                  <a:pt x="9670" y="0"/>
                  <a:pt x="21600" y="0"/>
                </a:cubicBezTo>
                <a:cubicBezTo>
                  <a:pt x="33529" y="0"/>
                  <a:pt x="43200" y="9670"/>
                  <a:pt x="43200" y="21600"/>
                </a:cubicBezTo>
                <a:cubicBezTo>
                  <a:pt x="43200" y="21919"/>
                  <a:pt x="43192" y="22239"/>
                  <a:pt x="43178" y="22558"/>
                </a:cubicBezTo>
                <a:lnTo>
                  <a:pt x="21600" y="21600"/>
                </a:lnTo>
                <a:close/>
              </a:path>
            </a:pathLst>
          </a:custGeom>
          <a:noFill/>
          <a:ln w="28575">
            <a:solidFill>
              <a:srgbClr val="FF0000"/>
            </a:solidFill>
            <a:round/>
            <a:headEnd type="triangle" w="med" len="med"/>
            <a:tailEnd type="triangle" w="med" len="med"/>
          </a:ln>
        </p:spPr>
        <p:txBody>
          <a:bodyPr wrap="none" anchor="ctr"/>
          <a:lstStyle/>
          <a:p>
            <a:endParaRPr lang="en-US">
              <a:solidFill>
                <a:srgbClr val="FF0000"/>
              </a:solidFill>
            </a:endParaRPr>
          </a:p>
        </p:txBody>
      </p:sp>
      <p:sp>
        <p:nvSpPr>
          <p:cNvPr id="42" name="Footer Placeholder 41"/>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58816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707621"/>
                                        </p:tgtEl>
                                        <p:attrNameLst>
                                          <p:attrName>style.visibility</p:attrName>
                                        </p:attrNameLst>
                                      </p:cBhvr>
                                      <p:to>
                                        <p:strVal val="visible"/>
                                      </p:to>
                                    </p:set>
                                    <p:animEffect transition="in" filter="wipe(left)">
                                      <p:cBhvr>
                                        <p:cTn id="11" dur="1000"/>
                                        <p:tgtEl>
                                          <p:spTgt spid="707621"/>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70758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7588"/>
                                        </p:tgtEl>
                                        <p:attrNameLst>
                                          <p:attrName>style.visibility</p:attrName>
                                        </p:attrNameLst>
                                      </p:cBhvr>
                                      <p:to>
                                        <p:strVal val="visible"/>
                                      </p:to>
                                    </p:set>
                                  </p:childTnLst>
                                </p:cTn>
                              </p:par>
                            </p:childTnLst>
                          </p:cTn>
                        </p:par>
                        <p:par>
                          <p:cTn id="19" fill="hold">
                            <p:stCondLst>
                              <p:cond delay="0"/>
                            </p:stCondLst>
                            <p:childTnLst>
                              <p:par>
                                <p:cTn id="20" presetID="22" presetClass="entr" presetSubtype="8" fill="hold" grpId="0" nodeType="afterEffect">
                                  <p:stCondLst>
                                    <p:cond delay="500"/>
                                  </p:stCondLst>
                                  <p:childTnLst>
                                    <p:set>
                                      <p:cBhvr>
                                        <p:cTn id="21" dur="1" fill="hold">
                                          <p:stCondLst>
                                            <p:cond delay="0"/>
                                          </p:stCondLst>
                                        </p:cTn>
                                        <p:tgtEl>
                                          <p:spTgt spid="707622"/>
                                        </p:tgtEl>
                                        <p:attrNameLst>
                                          <p:attrName>style.visibility</p:attrName>
                                        </p:attrNameLst>
                                      </p:cBhvr>
                                      <p:to>
                                        <p:strVal val="visible"/>
                                      </p:to>
                                    </p:set>
                                    <p:animEffect transition="in" filter="wipe(left)">
                                      <p:cBhvr>
                                        <p:cTn id="22" dur="500"/>
                                        <p:tgtEl>
                                          <p:spTgt spid="7076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7587" grpId="0"/>
      <p:bldP spid="707588" grpId="0"/>
      <p:bldP spid="707622" grpId="0"/>
      <p:bldP spid="707621"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Text Box 2"/>
          <p:cNvSpPr txBox="1">
            <a:spLocks noChangeArrowheads="1"/>
          </p:cNvSpPr>
          <p:nvPr/>
        </p:nvSpPr>
        <p:spPr bwMode="auto">
          <a:xfrm>
            <a:off x="152400" y="1130300"/>
            <a:ext cx="8991600" cy="2308225"/>
          </a:xfrm>
          <a:prstGeom prst="rect">
            <a:avLst/>
          </a:prstGeom>
          <a:noFill/>
          <a:ln w="9525">
            <a:noFill/>
            <a:miter lim="800000"/>
            <a:headEnd/>
            <a:tailEnd/>
          </a:ln>
        </p:spPr>
        <p:txBody>
          <a:bodyPr>
            <a:spAutoFit/>
          </a:bodyPr>
          <a:lstStyle/>
          <a:p>
            <a:pPr>
              <a:spcBef>
                <a:spcPct val="0"/>
              </a:spcBef>
            </a:pPr>
            <a:r>
              <a:rPr lang="en-US" b="1">
                <a:solidFill>
                  <a:prstClr val="black"/>
                </a:solidFill>
              </a:rPr>
              <a:t>Example</a:t>
            </a:r>
            <a:r>
              <a:rPr lang="en-US">
                <a:solidFill>
                  <a:prstClr val="black"/>
                </a:solidFill>
                <a:latin typeface="Times New Roman" pitchFamily="18" charset="0"/>
              </a:rPr>
              <a:t>: </a:t>
            </a:r>
            <a:r>
              <a:rPr lang="en-US">
                <a:solidFill>
                  <a:prstClr val="black"/>
                </a:solidFill>
              </a:rPr>
              <a:t>The average weight of pregnant women attending a prenatal care in a clinic was 78kg with a standard deviation of 8kg.  If the weights are normally distributed: </a:t>
            </a:r>
          </a:p>
          <a:p>
            <a:pPr>
              <a:spcBef>
                <a:spcPct val="0"/>
              </a:spcBef>
            </a:pPr>
            <a:endParaRPr lang="en-US">
              <a:solidFill>
                <a:prstClr val="black"/>
              </a:solidFill>
            </a:endParaRPr>
          </a:p>
          <a:p>
            <a:pPr>
              <a:spcBef>
                <a:spcPct val="0"/>
              </a:spcBef>
            </a:pPr>
            <a:r>
              <a:rPr lang="en-US">
                <a:solidFill>
                  <a:prstClr val="black"/>
                </a:solidFill>
              </a:rPr>
              <a:t>a) Find the probability that a randomly selected pregnant woman weights less than 90kg.</a:t>
            </a:r>
            <a:endParaRPr lang="en-US">
              <a:solidFill>
                <a:prstClr val="black"/>
              </a:solidFill>
              <a:sym typeface="Symbol" pitchFamily="18" charset="2"/>
            </a:endParaRPr>
          </a:p>
        </p:txBody>
      </p:sp>
      <p:sp>
        <p:nvSpPr>
          <p:cNvPr id="10245" name="Rectangle 3"/>
          <p:cNvSpPr>
            <a:spLocks noGrp="1" noChangeArrowheads="1"/>
          </p:cNvSpPr>
          <p:nvPr>
            <p:ph type="title"/>
          </p:nvPr>
        </p:nvSpPr>
        <p:spPr>
          <a:xfrm>
            <a:off x="0" y="152400"/>
            <a:ext cx="9145588" cy="757238"/>
          </a:xfrm>
          <a:blipFill dpi="0" rotWithShape="1">
            <a:blip r:embed="rId4"/>
            <a:srcRect/>
            <a:tile tx="0" ty="0" sx="100000" sy="100000" flip="none" algn="tl"/>
          </a:blipFill>
        </p:spPr>
        <p:txBody>
          <a:bodyPr/>
          <a:lstStyle/>
          <a:p>
            <a:pPr eaLnBrk="1" hangingPunct="1"/>
            <a:r>
              <a:rPr lang="en-US" altLang="en-US" sz="4000" smtClean="0"/>
              <a:t>Probability and Normal Distributions</a:t>
            </a:r>
          </a:p>
        </p:txBody>
      </p:sp>
      <p:sp>
        <p:nvSpPr>
          <p:cNvPr id="709636" name="Rectangle 4"/>
          <p:cNvSpPr>
            <a:spLocks noChangeArrowheads="1"/>
          </p:cNvSpPr>
          <p:nvPr/>
        </p:nvSpPr>
        <p:spPr bwMode="auto">
          <a:xfrm>
            <a:off x="762000" y="6019800"/>
            <a:ext cx="4581525" cy="457200"/>
          </a:xfrm>
          <a:prstGeom prst="rect">
            <a:avLst/>
          </a:prstGeom>
          <a:noFill/>
          <a:ln w="9525">
            <a:noFill/>
            <a:miter lim="800000"/>
            <a:headEnd/>
            <a:tailEnd/>
          </a:ln>
        </p:spPr>
        <p:txBody>
          <a:bodyPr wrap="none">
            <a:spAutoFit/>
          </a:bodyPr>
          <a:lstStyle/>
          <a:p>
            <a:pPr>
              <a:spcBef>
                <a:spcPct val="0"/>
              </a:spcBef>
            </a:pPr>
            <a:r>
              <a:rPr lang="en-US" altLang="en-US" i="1">
                <a:solidFill>
                  <a:prstClr val="black"/>
                </a:solidFill>
              </a:rPr>
              <a:t>P</a:t>
            </a:r>
            <a:r>
              <a:rPr lang="en-US" altLang="en-US">
                <a:solidFill>
                  <a:prstClr val="black"/>
                </a:solidFill>
              </a:rPr>
              <a:t>(</a:t>
            </a:r>
            <a:r>
              <a:rPr lang="en-US" altLang="en-US" i="1">
                <a:solidFill>
                  <a:prstClr val="black"/>
                </a:solidFill>
              </a:rPr>
              <a:t>x</a:t>
            </a:r>
            <a:r>
              <a:rPr lang="en-US" altLang="en-US">
                <a:solidFill>
                  <a:prstClr val="black"/>
                </a:solidFill>
              </a:rPr>
              <a:t> &lt; 90) = </a:t>
            </a:r>
            <a:r>
              <a:rPr lang="en-US" altLang="en-US" i="1">
                <a:solidFill>
                  <a:prstClr val="black"/>
                </a:solidFill>
              </a:rPr>
              <a:t>P</a:t>
            </a:r>
            <a:r>
              <a:rPr lang="en-US" altLang="en-US">
                <a:solidFill>
                  <a:prstClr val="black"/>
                </a:solidFill>
              </a:rPr>
              <a:t>(</a:t>
            </a:r>
            <a:r>
              <a:rPr lang="en-US" altLang="en-US" i="1">
                <a:solidFill>
                  <a:prstClr val="black"/>
                </a:solidFill>
              </a:rPr>
              <a:t>z</a:t>
            </a:r>
            <a:r>
              <a:rPr lang="en-US" altLang="en-US">
                <a:solidFill>
                  <a:prstClr val="black"/>
                </a:solidFill>
              </a:rPr>
              <a:t> &lt; 1.5) = 0.9332  </a:t>
            </a:r>
            <a:endParaRPr lang="en-US">
              <a:solidFill>
                <a:prstClr val="black"/>
              </a:solidFill>
            </a:endParaRPr>
          </a:p>
        </p:txBody>
      </p:sp>
      <p:graphicFrame>
        <p:nvGraphicFramePr>
          <p:cNvPr id="709651" name="Object 19"/>
          <p:cNvGraphicFramePr>
            <a:graphicFrameLocks noChangeAspect="1"/>
          </p:cNvGraphicFramePr>
          <p:nvPr/>
        </p:nvGraphicFramePr>
        <p:xfrm>
          <a:off x="4953000" y="3200400"/>
          <a:ext cx="2124075" cy="595313"/>
        </p:xfrm>
        <a:graphic>
          <a:graphicData uri="http://schemas.openxmlformats.org/presentationml/2006/ole">
            <mc:AlternateContent xmlns:mc="http://schemas.openxmlformats.org/markup-compatibility/2006">
              <mc:Choice xmlns:v="urn:schemas-microsoft-com:vml" Requires="v">
                <p:oleObj spid="_x0000_s5144" name="Equation" r:id="rId5" imgW="1269720" imgH="355320" progId="">
                  <p:embed/>
                </p:oleObj>
              </mc:Choice>
              <mc:Fallback>
                <p:oleObj name="Equation" r:id="rId5" imgW="1269720" imgH="35532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3000" y="3200400"/>
                        <a:ext cx="2124075" cy="595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09652" name="Object 20"/>
          <p:cNvGraphicFramePr>
            <a:graphicFrameLocks noChangeAspect="1"/>
          </p:cNvGraphicFramePr>
          <p:nvPr/>
        </p:nvGraphicFramePr>
        <p:xfrm>
          <a:off x="6019800" y="3810000"/>
          <a:ext cx="617538" cy="298450"/>
        </p:xfrm>
        <a:graphic>
          <a:graphicData uri="http://schemas.openxmlformats.org/presentationml/2006/ole">
            <mc:AlternateContent xmlns:mc="http://schemas.openxmlformats.org/markup-compatibility/2006">
              <mc:Choice xmlns:v="urn:schemas-microsoft-com:vml" Requires="v">
                <p:oleObj spid="_x0000_s5145" name="Equation" r:id="rId7" imgW="368280" imgH="177480" progId="">
                  <p:embed/>
                </p:oleObj>
              </mc:Choice>
              <mc:Fallback>
                <p:oleObj name="Equation" r:id="rId7" imgW="368280" imgH="17748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9800" y="3810000"/>
                        <a:ext cx="617538"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09653" name="Rectangle 21"/>
          <p:cNvSpPr>
            <a:spLocks noChangeArrowheads="1"/>
          </p:cNvSpPr>
          <p:nvPr/>
        </p:nvSpPr>
        <p:spPr bwMode="auto">
          <a:xfrm>
            <a:off x="5888038" y="4648200"/>
            <a:ext cx="3255962" cy="1323975"/>
          </a:xfrm>
          <a:prstGeom prst="rect">
            <a:avLst/>
          </a:prstGeom>
          <a:noFill/>
          <a:ln w="9525">
            <a:noFill/>
            <a:miter lim="800000"/>
            <a:headEnd/>
            <a:tailEnd/>
          </a:ln>
        </p:spPr>
        <p:txBody>
          <a:bodyPr>
            <a:spAutoFit/>
          </a:bodyPr>
          <a:lstStyle/>
          <a:p>
            <a:pPr>
              <a:spcBef>
                <a:spcPct val="0"/>
              </a:spcBef>
            </a:pPr>
            <a:r>
              <a:rPr lang="en-US" altLang="en-US" sz="2000">
                <a:solidFill>
                  <a:prstClr val="black"/>
                </a:solidFill>
              </a:rPr>
              <a:t>The probability that a randomly selected </a:t>
            </a:r>
            <a:r>
              <a:rPr lang="en-US" sz="2000">
                <a:solidFill>
                  <a:prstClr val="black"/>
                </a:solidFill>
              </a:rPr>
              <a:t>pregnant woman weights less than 90kg. </a:t>
            </a:r>
            <a:r>
              <a:rPr lang="en-US" altLang="en-US" sz="2000">
                <a:solidFill>
                  <a:prstClr val="black"/>
                </a:solidFill>
              </a:rPr>
              <a:t>is 0.9332.</a:t>
            </a:r>
            <a:endParaRPr lang="en-US" sz="2000">
              <a:solidFill>
                <a:prstClr val="black"/>
              </a:solidFill>
            </a:endParaRPr>
          </a:p>
        </p:txBody>
      </p:sp>
      <p:grpSp>
        <p:nvGrpSpPr>
          <p:cNvPr id="2" name="Group 22"/>
          <p:cNvGrpSpPr>
            <a:grpSpLocks/>
          </p:cNvGrpSpPr>
          <p:nvPr/>
        </p:nvGrpSpPr>
        <p:grpSpPr bwMode="auto">
          <a:xfrm>
            <a:off x="1447800" y="5562600"/>
            <a:ext cx="4224338" cy="719138"/>
            <a:chOff x="912" y="3180"/>
            <a:chExt cx="2661" cy="453"/>
          </a:xfrm>
        </p:grpSpPr>
        <p:sp>
          <p:nvSpPr>
            <p:cNvPr id="10265" name="Text Box 23"/>
            <p:cNvSpPr txBox="1">
              <a:spLocks noChangeArrowheads="1"/>
            </p:cNvSpPr>
            <p:nvPr/>
          </p:nvSpPr>
          <p:spPr bwMode="auto">
            <a:xfrm>
              <a:off x="1945" y="3331"/>
              <a:ext cx="336" cy="213"/>
            </a:xfrm>
            <a:prstGeom prst="rect">
              <a:avLst/>
            </a:prstGeom>
            <a:noFill/>
            <a:ln w="9525">
              <a:noFill/>
              <a:miter lim="800000"/>
              <a:headEnd/>
              <a:tailEnd/>
            </a:ln>
          </p:spPr>
          <p:txBody>
            <a:bodyPr wrap="none">
              <a:spAutoFit/>
            </a:bodyPr>
            <a:lstStyle/>
            <a:p>
              <a:pPr eaLnBrk="0" hangingPunct="0">
                <a:spcBef>
                  <a:spcPct val="0"/>
                </a:spcBef>
              </a:pPr>
              <a:r>
                <a:rPr lang="en-US" altLang="en-US" sz="1600" dirty="0">
                  <a:solidFill>
                    <a:prstClr val="black"/>
                  </a:solidFill>
                  <a:cs typeface="Times New Roman" pitchFamily="18" charset="0"/>
                </a:rPr>
                <a:t>Z</a:t>
              </a:r>
              <a:r>
                <a:rPr lang="en-US" altLang="en-US" sz="1600" dirty="0" smtClean="0">
                  <a:solidFill>
                    <a:prstClr val="black"/>
                  </a:solidFill>
                  <a:cs typeface="Times New Roman" pitchFamily="18" charset="0"/>
                </a:rPr>
                <a:t> </a:t>
              </a:r>
              <a:r>
                <a:rPr lang="en-US" altLang="en-US" sz="1600" dirty="0">
                  <a:solidFill>
                    <a:prstClr val="black"/>
                  </a:solidFill>
                  <a:cs typeface="Times New Roman" pitchFamily="18" charset="0"/>
                </a:rPr>
                <a:t>=</a:t>
              </a:r>
              <a:r>
                <a:rPr lang="en-US" altLang="en-US" sz="1600" dirty="0">
                  <a:solidFill>
                    <a:prstClr val="black"/>
                  </a:solidFill>
                </a:rPr>
                <a:t>0</a:t>
              </a:r>
            </a:p>
          </p:txBody>
        </p:sp>
        <p:grpSp>
          <p:nvGrpSpPr>
            <p:cNvPr id="3" name="Group 24"/>
            <p:cNvGrpSpPr>
              <a:grpSpLocks/>
            </p:cNvGrpSpPr>
            <p:nvPr/>
          </p:nvGrpSpPr>
          <p:grpSpPr bwMode="auto">
            <a:xfrm>
              <a:off x="912" y="3180"/>
              <a:ext cx="2661" cy="212"/>
              <a:chOff x="912" y="3180"/>
              <a:chExt cx="2661" cy="212"/>
            </a:xfrm>
          </p:grpSpPr>
          <p:grpSp>
            <p:nvGrpSpPr>
              <p:cNvPr id="4" name="Group 25"/>
              <p:cNvGrpSpPr>
                <a:grpSpLocks/>
              </p:cNvGrpSpPr>
              <p:nvPr/>
            </p:nvGrpSpPr>
            <p:grpSpPr bwMode="auto">
              <a:xfrm>
                <a:off x="912" y="3247"/>
                <a:ext cx="2496" cy="90"/>
                <a:chOff x="912" y="3247"/>
                <a:chExt cx="2496" cy="90"/>
              </a:xfrm>
            </p:grpSpPr>
            <p:sp>
              <p:nvSpPr>
                <p:cNvPr id="10270" name="Freeform 26"/>
                <p:cNvSpPr>
                  <a:spLocks/>
                </p:cNvSpPr>
                <p:nvPr/>
              </p:nvSpPr>
              <p:spPr bwMode="auto">
                <a:xfrm>
                  <a:off x="912" y="3292"/>
                  <a:ext cx="2496" cy="1"/>
                </a:xfrm>
                <a:custGeom>
                  <a:avLst/>
                  <a:gdLst>
                    <a:gd name="T0" fmla="*/ 0 w 3152"/>
                    <a:gd name="T1" fmla="*/ 0 h 1"/>
                    <a:gd name="T2" fmla="*/ 2 w 3152"/>
                    <a:gd name="T3" fmla="*/ 0 h 1"/>
                    <a:gd name="T4" fmla="*/ 0 60000 65536"/>
                    <a:gd name="T5" fmla="*/ 0 60000 65536"/>
                    <a:gd name="T6" fmla="*/ 0 w 3152"/>
                    <a:gd name="T7" fmla="*/ 0 h 1"/>
                    <a:gd name="T8" fmla="*/ 3152 w 3152"/>
                    <a:gd name="T9" fmla="*/ 1 h 1"/>
                  </a:gdLst>
                  <a:ahLst/>
                  <a:cxnLst>
                    <a:cxn ang="T4">
                      <a:pos x="T0" y="T1"/>
                    </a:cxn>
                    <a:cxn ang="T5">
                      <a:pos x="T2" y="T3"/>
                    </a:cxn>
                  </a:cxnLst>
                  <a:rect l="T6" t="T7" r="T8" b="T9"/>
                  <a:pathLst>
                    <a:path w="3152" h="1">
                      <a:moveTo>
                        <a:pt x="0" y="0"/>
                      </a:moveTo>
                      <a:lnTo>
                        <a:pt x="3152" y="0"/>
                      </a:lnTo>
                    </a:path>
                  </a:pathLst>
                </a:custGeom>
                <a:noFill/>
                <a:ln w="28575">
                  <a:solidFill>
                    <a:schemeClr val="tx1"/>
                  </a:solidFill>
                  <a:round/>
                  <a:headEnd type="arrow" w="med" len="med"/>
                  <a:tailEnd type="arrow" w="med" len="med"/>
                </a:ln>
              </p:spPr>
              <p:txBody>
                <a:bodyPr wrap="none" anchor="ctr"/>
                <a:lstStyle/>
                <a:p>
                  <a:endParaRPr lang="en-US">
                    <a:solidFill>
                      <a:prstClr val="black"/>
                    </a:solidFill>
                  </a:endParaRPr>
                </a:p>
              </p:txBody>
            </p:sp>
            <p:sp>
              <p:nvSpPr>
                <p:cNvPr id="10271" name="Line 27"/>
                <p:cNvSpPr>
                  <a:spLocks noChangeShapeType="1"/>
                </p:cNvSpPr>
                <p:nvPr/>
              </p:nvSpPr>
              <p:spPr bwMode="auto">
                <a:xfrm>
                  <a:off x="2596" y="3247"/>
                  <a:ext cx="0" cy="90"/>
                </a:xfrm>
                <a:prstGeom prst="line">
                  <a:avLst/>
                </a:prstGeom>
                <a:noFill/>
                <a:ln w="9525">
                  <a:solidFill>
                    <a:schemeClr val="tx1"/>
                  </a:solidFill>
                  <a:round/>
                  <a:headEnd/>
                  <a:tailEnd/>
                </a:ln>
              </p:spPr>
              <p:txBody>
                <a:bodyPr wrap="none" anchor="ctr"/>
                <a:lstStyle/>
                <a:p>
                  <a:endParaRPr lang="en-US">
                    <a:solidFill>
                      <a:prstClr val="black"/>
                    </a:solidFill>
                  </a:endParaRPr>
                </a:p>
              </p:txBody>
            </p:sp>
            <p:sp>
              <p:nvSpPr>
                <p:cNvPr id="10272" name="Line 28"/>
                <p:cNvSpPr>
                  <a:spLocks noChangeShapeType="1"/>
                </p:cNvSpPr>
                <p:nvPr/>
              </p:nvSpPr>
              <p:spPr bwMode="auto">
                <a:xfrm>
                  <a:off x="2160" y="3247"/>
                  <a:ext cx="0" cy="90"/>
                </a:xfrm>
                <a:prstGeom prst="line">
                  <a:avLst/>
                </a:prstGeom>
                <a:noFill/>
                <a:ln w="9525">
                  <a:solidFill>
                    <a:schemeClr val="tx1"/>
                  </a:solidFill>
                  <a:round/>
                  <a:headEnd/>
                  <a:tailEnd/>
                </a:ln>
              </p:spPr>
              <p:txBody>
                <a:bodyPr wrap="none" anchor="ctr"/>
                <a:lstStyle/>
                <a:p>
                  <a:endParaRPr lang="en-US">
                    <a:solidFill>
                      <a:prstClr val="black"/>
                    </a:solidFill>
                  </a:endParaRPr>
                </a:p>
              </p:txBody>
            </p:sp>
          </p:grpSp>
          <p:sp>
            <p:nvSpPr>
              <p:cNvPr id="10269" name="Rectangle 29"/>
              <p:cNvSpPr>
                <a:spLocks noChangeArrowheads="1"/>
              </p:cNvSpPr>
              <p:nvPr/>
            </p:nvSpPr>
            <p:spPr bwMode="auto">
              <a:xfrm>
                <a:off x="3395" y="3180"/>
                <a:ext cx="178" cy="212"/>
              </a:xfrm>
              <a:prstGeom prst="rect">
                <a:avLst/>
              </a:prstGeom>
              <a:noFill/>
              <a:ln w="9525">
                <a:noFill/>
                <a:miter lim="800000"/>
                <a:headEnd/>
                <a:tailEnd/>
              </a:ln>
            </p:spPr>
            <p:txBody>
              <a:bodyPr wrap="none">
                <a:spAutoFit/>
              </a:bodyPr>
              <a:lstStyle/>
              <a:p>
                <a:r>
                  <a:rPr lang="en-US" sz="1600" i="1">
                    <a:solidFill>
                      <a:prstClr val="black"/>
                    </a:solidFill>
                  </a:rPr>
                  <a:t>z</a:t>
                </a:r>
              </a:p>
            </p:txBody>
          </p:sp>
        </p:grpSp>
        <p:sp>
          <p:nvSpPr>
            <p:cNvPr id="10267" name="Text Box 30"/>
            <p:cNvSpPr txBox="1">
              <a:spLocks noChangeArrowheads="1"/>
            </p:cNvSpPr>
            <p:nvPr/>
          </p:nvSpPr>
          <p:spPr bwMode="auto">
            <a:xfrm>
              <a:off x="2496" y="3420"/>
              <a:ext cx="283" cy="213"/>
            </a:xfrm>
            <a:prstGeom prst="rect">
              <a:avLst/>
            </a:prstGeom>
            <a:noFill/>
            <a:ln w="9525">
              <a:noFill/>
              <a:miter lim="800000"/>
              <a:headEnd/>
              <a:tailEnd/>
            </a:ln>
          </p:spPr>
          <p:txBody>
            <a:bodyPr>
              <a:spAutoFit/>
            </a:bodyPr>
            <a:lstStyle/>
            <a:p>
              <a:pPr eaLnBrk="0" hangingPunct="0">
                <a:spcBef>
                  <a:spcPct val="0"/>
                </a:spcBef>
              </a:pPr>
              <a:r>
                <a:rPr lang="en-US" altLang="en-US" sz="1600">
                  <a:solidFill>
                    <a:prstClr val="black"/>
                  </a:solidFill>
                  <a:cs typeface="Times New Roman" pitchFamily="18" charset="0"/>
                </a:rPr>
                <a:t>?</a:t>
              </a:r>
              <a:endParaRPr lang="en-US" altLang="en-US" sz="1600">
                <a:solidFill>
                  <a:prstClr val="black"/>
                </a:solidFill>
              </a:endParaRPr>
            </a:p>
          </p:txBody>
        </p:sp>
      </p:grpSp>
      <p:sp useBgFill="1">
        <p:nvSpPr>
          <p:cNvPr id="709663" name="Text Box 31"/>
          <p:cNvSpPr txBox="1">
            <a:spLocks noChangeArrowheads="1"/>
          </p:cNvSpPr>
          <p:nvPr/>
        </p:nvSpPr>
        <p:spPr bwMode="auto">
          <a:xfrm>
            <a:off x="3886200" y="5638800"/>
            <a:ext cx="466725" cy="336550"/>
          </a:xfrm>
          <a:prstGeom prst="rect">
            <a:avLst/>
          </a:prstGeom>
          <a:ln w="9525">
            <a:noFill/>
            <a:miter lim="800000"/>
            <a:headEnd/>
            <a:tailEnd/>
          </a:ln>
        </p:spPr>
        <p:txBody>
          <a:bodyPr wrap="none">
            <a:spAutoFit/>
          </a:bodyPr>
          <a:lstStyle/>
          <a:p>
            <a:pPr eaLnBrk="0" hangingPunct="0">
              <a:spcBef>
                <a:spcPct val="0"/>
              </a:spcBef>
            </a:pPr>
            <a:r>
              <a:rPr lang="en-US" altLang="en-US" sz="1600" b="1">
                <a:solidFill>
                  <a:srgbClr val="800080"/>
                </a:solidFill>
                <a:cs typeface="Times New Roman" pitchFamily="18" charset="0"/>
              </a:rPr>
              <a:t>1.5</a:t>
            </a:r>
          </a:p>
        </p:txBody>
      </p:sp>
      <p:grpSp>
        <p:nvGrpSpPr>
          <p:cNvPr id="5" name="Group 32"/>
          <p:cNvGrpSpPr>
            <a:grpSpLocks/>
          </p:cNvGrpSpPr>
          <p:nvPr/>
        </p:nvGrpSpPr>
        <p:grpSpPr bwMode="auto">
          <a:xfrm>
            <a:off x="1371600" y="3505200"/>
            <a:ext cx="4286250" cy="2192338"/>
            <a:chOff x="864" y="1822"/>
            <a:chExt cx="2700" cy="1429"/>
          </a:xfrm>
        </p:grpSpPr>
        <p:sp>
          <p:nvSpPr>
            <p:cNvPr id="10252" name="Line 6"/>
            <p:cNvSpPr>
              <a:spLocks noChangeShapeType="1"/>
            </p:cNvSpPr>
            <p:nvPr/>
          </p:nvSpPr>
          <p:spPr bwMode="auto">
            <a:xfrm>
              <a:off x="2155" y="2784"/>
              <a:ext cx="0" cy="58"/>
            </a:xfrm>
            <a:prstGeom prst="line">
              <a:avLst/>
            </a:prstGeom>
            <a:noFill/>
            <a:ln w="9525">
              <a:noFill/>
              <a:round/>
              <a:headEnd/>
              <a:tailEnd/>
            </a:ln>
          </p:spPr>
          <p:txBody>
            <a:bodyPr wrap="none" anchor="ctr"/>
            <a:lstStyle/>
            <a:p>
              <a:endParaRPr lang="en-US">
                <a:solidFill>
                  <a:prstClr val="black"/>
                </a:solidFill>
              </a:endParaRPr>
            </a:p>
          </p:txBody>
        </p:sp>
        <p:sp>
          <p:nvSpPr>
            <p:cNvPr id="10253" name="Text Box 7"/>
            <p:cNvSpPr txBox="1">
              <a:spLocks noChangeArrowheads="1"/>
            </p:cNvSpPr>
            <p:nvPr/>
          </p:nvSpPr>
          <p:spPr bwMode="auto">
            <a:xfrm>
              <a:off x="2495" y="3039"/>
              <a:ext cx="258" cy="212"/>
            </a:xfrm>
            <a:prstGeom prst="rect">
              <a:avLst/>
            </a:prstGeom>
            <a:noFill/>
            <a:ln w="9525">
              <a:noFill/>
              <a:miter lim="800000"/>
              <a:headEnd/>
              <a:tailEnd/>
            </a:ln>
          </p:spPr>
          <p:txBody>
            <a:bodyPr wrap="none">
              <a:spAutoFit/>
            </a:bodyPr>
            <a:lstStyle/>
            <a:p>
              <a:pPr eaLnBrk="0" hangingPunct="0">
                <a:spcBef>
                  <a:spcPct val="0"/>
                </a:spcBef>
              </a:pPr>
              <a:r>
                <a:rPr lang="en-US" altLang="en-US" sz="1600">
                  <a:solidFill>
                    <a:prstClr val="black"/>
                  </a:solidFill>
                </a:rPr>
                <a:t>90</a:t>
              </a:r>
            </a:p>
          </p:txBody>
        </p:sp>
        <p:sp>
          <p:nvSpPr>
            <p:cNvPr id="10254" name="Line 8"/>
            <p:cNvSpPr>
              <a:spLocks noChangeShapeType="1"/>
            </p:cNvSpPr>
            <p:nvPr/>
          </p:nvSpPr>
          <p:spPr bwMode="auto">
            <a:xfrm>
              <a:off x="2595" y="2978"/>
              <a:ext cx="0" cy="90"/>
            </a:xfrm>
            <a:prstGeom prst="line">
              <a:avLst/>
            </a:prstGeom>
            <a:noFill/>
            <a:ln w="9525">
              <a:solidFill>
                <a:schemeClr val="tx1"/>
              </a:solidFill>
              <a:round/>
              <a:headEnd/>
              <a:tailEnd/>
            </a:ln>
          </p:spPr>
          <p:txBody>
            <a:bodyPr wrap="none" anchor="ctr"/>
            <a:lstStyle/>
            <a:p>
              <a:endParaRPr lang="en-US">
                <a:solidFill>
                  <a:prstClr val="black"/>
                </a:solidFill>
              </a:endParaRPr>
            </a:p>
          </p:txBody>
        </p:sp>
        <p:sp>
          <p:nvSpPr>
            <p:cNvPr id="10255" name="Freeform 9"/>
            <p:cNvSpPr>
              <a:spLocks/>
            </p:cNvSpPr>
            <p:nvPr/>
          </p:nvSpPr>
          <p:spPr bwMode="auto">
            <a:xfrm>
              <a:off x="907" y="3014"/>
              <a:ext cx="2496" cy="1"/>
            </a:xfrm>
            <a:custGeom>
              <a:avLst/>
              <a:gdLst>
                <a:gd name="T0" fmla="*/ 0 w 3152"/>
                <a:gd name="T1" fmla="*/ 0 h 1"/>
                <a:gd name="T2" fmla="*/ 2 w 3152"/>
                <a:gd name="T3" fmla="*/ 0 h 1"/>
                <a:gd name="T4" fmla="*/ 0 60000 65536"/>
                <a:gd name="T5" fmla="*/ 0 60000 65536"/>
                <a:gd name="T6" fmla="*/ 0 w 3152"/>
                <a:gd name="T7" fmla="*/ 0 h 1"/>
                <a:gd name="T8" fmla="*/ 3152 w 3152"/>
                <a:gd name="T9" fmla="*/ 1 h 1"/>
              </a:gdLst>
              <a:ahLst/>
              <a:cxnLst>
                <a:cxn ang="T4">
                  <a:pos x="T0" y="T1"/>
                </a:cxn>
                <a:cxn ang="T5">
                  <a:pos x="T2" y="T3"/>
                </a:cxn>
              </a:cxnLst>
              <a:rect l="T6" t="T7" r="T8" b="T9"/>
              <a:pathLst>
                <a:path w="3152" h="1">
                  <a:moveTo>
                    <a:pt x="0" y="0"/>
                  </a:moveTo>
                  <a:lnTo>
                    <a:pt x="3152" y="0"/>
                  </a:lnTo>
                </a:path>
              </a:pathLst>
            </a:custGeom>
            <a:noFill/>
            <a:ln w="28575">
              <a:solidFill>
                <a:schemeClr val="tx1"/>
              </a:solidFill>
              <a:round/>
              <a:headEnd type="arrow" w="med" len="med"/>
              <a:tailEnd type="arrow" w="med" len="med"/>
            </a:ln>
          </p:spPr>
          <p:txBody>
            <a:bodyPr wrap="none" anchor="ctr"/>
            <a:lstStyle/>
            <a:p>
              <a:endParaRPr lang="en-US">
                <a:solidFill>
                  <a:prstClr val="black"/>
                </a:solidFill>
              </a:endParaRPr>
            </a:p>
          </p:txBody>
        </p:sp>
        <p:sp>
          <p:nvSpPr>
            <p:cNvPr id="10256" name="Freeform 10"/>
            <p:cNvSpPr>
              <a:spLocks/>
            </p:cNvSpPr>
            <p:nvPr/>
          </p:nvSpPr>
          <p:spPr bwMode="auto">
            <a:xfrm>
              <a:off x="983" y="2017"/>
              <a:ext cx="2372" cy="994"/>
            </a:xfrm>
            <a:custGeom>
              <a:avLst/>
              <a:gdLst>
                <a:gd name="T0" fmla="*/ 0 w 2996"/>
                <a:gd name="T1" fmla="*/ 2 h 1213"/>
                <a:gd name="T2" fmla="*/ 2 w 2996"/>
                <a:gd name="T3" fmla="*/ 2 h 1213"/>
                <a:gd name="T4" fmla="*/ 2 w 2996"/>
                <a:gd name="T5" fmla="*/ 2 h 1213"/>
                <a:gd name="T6" fmla="*/ 2 w 2996"/>
                <a:gd name="T7" fmla="*/ 2 h 1213"/>
                <a:gd name="T8" fmla="*/ 2 w 2996"/>
                <a:gd name="T9" fmla="*/ 2 h 1213"/>
                <a:gd name="T10" fmla="*/ 2 w 2996"/>
                <a:gd name="T11" fmla="*/ 2 h 1213"/>
                <a:gd name="T12" fmla="*/ 2 w 2996"/>
                <a:gd name="T13" fmla="*/ 2 h 1213"/>
                <a:gd name="T14" fmla="*/ 2 w 2996"/>
                <a:gd name="T15" fmla="*/ 2 h 1213"/>
                <a:gd name="T16" fmla="*/ 2 w 2996"/>
                <a:gd name="T17" fmla="*/ 1 h 1213"/>
                <a:gd name="T18" fmla="*/ 2 w 2996"/>
                <a:gd name="T19" fmla="*/ 2 h 1213"/>
                <a:gd name="T20" fmla="*/ 2 w 2996"/>
                <a:gd name="T21" fmla="*/ 2 h 1213"/>
                <a:gd name="T22" fmla="*/ 2 w 2996"/>
                <a:gd name="T23" fmla="*/ 2 h 1213"/>
                <a:gd name="T24" fmla="*/ 2 w 2996"/>
                <a:gd name="T25" fmla="*/ 2 h 1213"/>
                <a:gd name="T26" fmla="*/ 2 w 2996"/>
                <a:gd name="T27" fmla="*/ 2 h 1213"/>
                <a:gd name="T28" fmla="*/ 2 w 2996"/>
                <a:gd name="T29" fmla="*/ 2 h 1213"/>
                <a:gd name="T30" fmla="*/ 2 w 2996"/>
                <a:gd name="T31" fmla="*/ 2 h 1213"/>
                <a:gd name="T32" fmla="*/ 2 w 2996"/>
                <a:gd name="T33" fmla="*/ 2 h 1213"/>
                <a:gd name="T34" fmla="*/ 2 w 2996"/>
                <a:gd name="T35" fmla="*/ 2 h 12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996"/>
                <a:gd name="T55" fmla="*/ 0 h 1213"/>
                <a:gd name="T56" fmla="*/ 2996 w 2996"/>
                <a:gd name="T57" fmla="*/ 1213 h 121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996" h="1213">
                  <a:moveTo>
                    <a:pt x="0" y="1213"/>
                  </a:moveTo>
                  <a:cubicBezTo>
                    <a:pt x="54" y="1205"/>
                    <a:pt x="222" y="1185"/>
                    <a:pt x="325" y="1159"/>
                  </a:cubicBezTo>
                  <a:cubicBezTo>
                    <a:pt x="429" y="1135"/>
                    <a:pt x="526" y="1113"/>
                    <a:pt x="616" y="1057"/>
                  </a:cubicBezTo>
                  <a:cubicBezTo>
                    <a:pt x="711" y="1001"/>
                    <a:pt x="823" y="899"/>
                    <a:pt x="895" y="820"/>
                  </a:cubicBezTo>
                  <a:cubicBezTo>
                    <a:pt x="967" y="741"/>
                    <a:pt x="1004" y="666"/>
                    <a:pt x="1048" y="583"/>
                  </a:cubicBezTo>
                  <a:cubicBezTo>
                    <a:pt x="1092" y="500"/>
                    <a:pt x="1130" y="392"/>
                    <a:pt x="1162" y="322"/>
                  </a:cubicBezTo>
                  <a:cubicBezTo>
                    <a:pt x="1194" y="252"/>
                    <a:pt x="1208" y="208"/>
                    <a:pt x="1237" y="163"/>
                  </a:cubicBezTo>
                  <a:cubicBezTo>
                    <a:pt x="1266" y="118"/>
                    <a:pt x="1296" y="76"/>
                    <a:pt x="1336" y="49"/>
                  </a:cubicBezTo>
                  <a:cubicBezTo>
                    <a:pt x="1376" y="22"/>
                    <a:pt x="1434" y="2"/>
                    <a:pt x="1480" y="1"/>
                  </a:cubicBezTo>
                  <a:cubicBezTo>
                    <a:pt x="1526" y="0"/>
                    <a:pt x="1575" y="18"/>
                    <a:pt x="1615" y="43"/>
                  </a:cubicBezTo>
                  <a:cubicBezTo>
                    <a:pt x="1655" y="68"/>
                    <a:pt x="1685" y="93"/>
                    <a:pt x="1720" y="154"/>
                  </a:cubicBezTo>
                  <a:cubicBezTo>
                    <a:pt x="1755" y="215"/>
                    <a:pt x="1798" y="346"/>
                    <a:pt x="1825" y="412"/>
                  </a:cubicBezTo>
                  <a:cubicBezTo>
                    <a:pt x="1852" y="478"/>
                    <a:pt x="1854" y="488"/>
                    <a:pt x="1885" y="550"/>
                  </a:cubicBezTo>
                  <a:cubicBezTo>
                    <a:pt x="1916" y="612"/>
                    <a:pt x="1966" y="717"/>
                    <a:pt x="2014" y="787"/>
                  </a:cubicBezTo>
                  <a:cubicBezTo>
                    <a:pt x="2062" y="857"/>
                    <a:pt x="2112" y="918"/>
                    <a:pt x="2176" y="969"/>
                  </a:cubicBezTo>
                  <a:cubicBezTo>
                    <a:pt x="2240" y="1020"/>
                    <a:pt x="2330" y="1062"/>
                    <a:pt x="2398" y="1093"/>
                  </a:cubicBezTo>
                  <a:cubicBezTo>
                    <a:pt x="2466" y="1124"/>
                    <a:pt x="2484" y="1134"/>
                    <a:pt x="2584" y="1153"/>
                  </a:cubicBezTo>
                  <a:cubicBezTo>
                    <a:pt x="2684" y="1172"/>
                    <a:pt x="2910" y="1194"/>
                    <a:pt x="2996" y="1205"/>
                  </a:cubicBezTo>
                </a:path>
              </a:pathLst>
            </a:custGeom>
            <a:noFill/>
            <a:ln w="12700">
              <a:solidFill>
                <a:schemeClr val="tx1"/>
              </a:solidFill>
              <a:round/>
              <a:headEnd/>
              <a:tailEnd/>
            </a:ln>
          </p:spPr>
          <p:txBody>
            <a:bodyPr wrap="none"/>
            <a:lstStyle/>
            <a:p>
              <a:endParaRPr lang="en-US">
                <a:solidFill>
                  <a:prstClr val="black"/>
                </a:solidFill>
              </a:endParaRPr>
            </a:p>
          </p:txBody>
        </p:sp>
        <p:sp>
          <p:nvSpPr>
            <p:cNvPr id="10257" name="Line 11"/>
            <p:cNvSpPr>
              <a:spLocks noChangeShapeType="1"/>
            </p:cNvSpPr>
            <p:nvPr/>
          </p:nvSpPr>
          <p:spPr bwMode="auto">
            <a:xfrm>
              <a:off x="2155" y="2018"/>
              <a:ext cx="0" cy="983"/>
            </a:xfrm>
            <a:prstGeom prst="line">
              <a:avLst/>
            </a:prstGeom>
            <a:noFill/>
            <a:ln w="9525">
              <a:solidFill>
                <a:schemeClr val="tx1"/>
              </a:solidFill>
              <a:prstDash val="dash"/>
              <a:round/>
              <a:headEnd/>
              <a:tailEnd/>
            </a:ln>
          </p:spPr>
          <p:txBody>
            <a:bodyPr wrap="none"/>
            <a:lstStyle/>
            <a:p>
              <a:endParaRPr lang="en-US">
                <a:solidFill>
                  <a:prstClr val="black"/>
                </a:solidFill>
              </a:endParaRPr>
            </a:p>
          </p:txBody>
        </p:sp>
        <p:sp>
          <p:nvSpPr>
            <p:cNvPr id="10258" name="Text Box 12"/>
            <p:cNvSpPr txBox="1">
              <a:spLocks noChangeArrowheads="1"/>
            </p:cNvSpPr>
            <p:nvPr/>
          </p:nvSpPr>
          <p:spPr bwMode="auto">
            <a:xfrm>
              <a:off x="1940" y="3039"/>
              <a:ext cx="441" cy="212"/>
            </a:xfrm>
            <a:prstGeom prst="rect">
              <a:avLst/>
            </a:prstGeom>
            <a:noFill/>
            <a:ln w="9525">
              <a:noFill/>
              <a:miter lim="800000"/>
              <a:headEnd/>
              <a:tailEnd/>
            </a:ln>
          </p:spPr>
          <p:txBody>
            <a:bodyPr wrap="none">
              <a:spAutoFit/>
            </a:bodyPr>
            <a:lstStyle/>
            <a:p>
              <a:pPr eaLnBrk="0" hangingPunct="0">
                <a:spcBef>
                  <a:spcPct val="0"/>
                </a:spcBef>
              </a:pPr>
              <a:r>
                <a:rPr lang="el-GR" altLang="en-US" sz="1600">
                  <a:solidFill>
                    <a:prstClr val="black"/>
                  </a:solidFill>
                  <a:cs typeface="Times New Roman" pitchFamily="18" charset="0"/>
                </a:rPr>
                <a:t>μ</a:t>
              </a:r>
              <a:r>
                <a:rPr lang="en-US" altLang="en-US" sz="1600">
                  <a:solidFill>
                    <a:prstClr val="black"/>
                  </a:solidFill>
                  <a:cs typeface="Times New Roman" pitchFamily="18" charset="0"/>
                </a:rPr>
                <a:t> =</a:t>
              </a:r>
              <a:r>
                <a:rPr lang="en-US" altLang="en-US" sz="1600">
                  <a:solidFill>
                    <a:prstClr val="black"/>
                  </a:solidFill>
                </a:rPr>
                <a:t>78</a:t>
              </a:r>
            </a:p>
          </p:txBody>
        </p:sp>
        <p:sp>
          <p:nvSpPr>
            <p:cNvPr id="10259" name="Line 13"/>
            <p:cNvSpPr>
              <a:spLocks noChangeShapeType="1"/>
            </p:cNvSpPr>
            <p:nvPr/>
          </p:nvSpPr>
          <p:spPr bwMode="auto">
            <a:xfrm>
              <a:off x="2155" y="2978"/>
              <a:ext cx="0" cy="90"/>
            </a:xfrm>
            <a:prstGeom prst="line">
              <a:avLst/>
            </a:prstGeom>
            <a:noFill/>
            <a:ln w="9525">
              <a:solidFill>
                <a:schemeClr val="tx1"/>
              </a:solidFill>
              <a:round/>
              <a:headEnd/>
              <a:tailEnd/>
            </a:ln>
          </p:spPr>
          <p:txBody>
            <a:bodyPr wrap="none" anchor="ctr"/>
            <a:lstStyle/>
            <a:p>
              <a:endParaRPr lang="en-US">
                <a:solidFill>
                  <a:prstClr val="black"/>
                </a:solidFill>
              </a:endParaRPr>
            </a:p>
          </p:txBody>
        </p:sp>
        <p:sp>
          <p:nvSpPr>
            <p:cNvPr id="10260" name="Rectangle 14"/>
            <p:cNvSpPr>
              <a:spLocks noChangeArrowheads="1"/>
            </p:cNvSpPr>
            <p:nvPr/>
          </p:nvSpPr>
          <p:spPr bwMode="auto">
            <a:xfrm>
              <a:off x="864" y="2339"/>
              <a:ext cx="712" cy="231"/>
            </a:xfrm>
            <a:prstGeom prst="rect">
              <a:avLst/>
            </a:prstGeom>
            <a:noFill/>
            <a:ln w="9525">
              <a:noFill/>
              <a:miter lim="800000"/>
              <a:headEnd/>
              <a:tailEnd/>
            </a:ln>
          </p:spPr>
          <p:txBody>
            <a:bodyPr wrap="none">
              <a:spAutoFit/>
            </a:bodyPr>
            <a:lstStyle/>
            <a:p>
              <a:pPr>
                <a:spcBef>
                  <a:spcPct val="0"/>
                </a:spcBef>
              </a:pPr>
              <a:r>
                <a:rPr lang="en-US" altLang="en-US" i="1">
                  <a:solidFill>
                    <a:prstClr val="black"/>
                  </a:solidFill>
                </a:rPr>
                <a:t>P</a:t>
              </a:r>
              <a:r>
                <a:rPr lang="en-US" altLang="en-US">
                  <a:solidFill>
                    <a:prstClr val="black"/>
                  </a:solidFill>
                </a:rPr>
                <a:t>(</a:t>
              </a:r>
              <a:r>
                <a:rPr lang="en-US" altLang="en-US" i="1">
                  <a:solidFill>
                    <a:prstClr val="black"/>
                  </a:solidFill>
                </a:rPr>
                <a:t>x</a:t>
              </a:r>
              <a:r>
                <a:rPr lang="en-US" altLang="en-US">
                  <a:solidFill>
                    <a:prstClr val="black"/>
                  </a:solidFill>
                </a:rPr>
                <a:t> &lt; 90)</a:t>
              </a:r>
              <a:endParaRPr lang="en-US">
                <a:solidFill>
                  <a:prstClr val="black"/>
                </a:solidFill>
              </a:endParaRPr>
            </a:p>
          </p:txBody>
        </p:sp>
        <p:sp>
          <p:nvSpPr>
            <p:cNvPr id="10261" name="Rectangle 16"/>
            <p:cNvSpPr>
              <a:spLocks noChangeArrowheads="1"/>
            </p:cNvSpPr>
            <p:nvPr/>
          </p:nvSpPr>
          <p:spPr bwMode="auto">
            <a:xfrm>
              <a:off x="1387" y="1822"/>
              <a:ext cx="565" cy="442"/>
            </a:xfrm>
            <a:prstGeom prst="rect">
              <a:avLst/>
            </a:prstGeom>
            <a:noFill/>
            <a:ln w="9525">
              <a:noFill/>
              <a:miter lim="800000"/>
              <a:headEnd/>
              <a:tailEnd/>
            </a:ln>
          </p:spPr>
          <p:txBody>
            <a:bodyPr wrap="none">
              <a:spAutoFit/>
            </a:bodyPr>
            <a:lstStyle/>
            <a:p>
              <a:pPr>
                <a:spcBef>
                  <a:spcPct val="0"/>
                </a:spcBef>
              </a:pPr>
              <a:r>
                <a:rPr lang="el-GR" altLang="en-US" sz="2000">
                  <a:solidFill>
                    <a:srgbClr val="800080"/>
                  </a:solidFill>
                  <a:cs typeface="Times New Roman" pitchFamily="18" charset="0"/>
                </a:rPr>
                <a:t>μ</a:t>
              </a:r>
              <a:r>
                <a:rPr lang="en-US" altLang="en-US" sz="2000">
                  <a:solidFill>
                    <a:srgbClr val="800080"/>
                  </a:solidFill>
                  <a:cs typeface="Times New Roman" pitchFamily="18" charset="0"/>
                </a:rPr>
                <a:t> = 78</a:t>
              </a:r>
            </a:p>
            <a:p>
              <a:pPr>
                <a:spcBef>
                  <a:spcPct val="0"/>
                </a:spcBef>
              </a:pPr>
              <a:r>
                <a:rPr lang="el-GR" altLang="en-US" sz="2000">
                  <a:solidFill>
                    <a:srgbClr val="800080"/>
                  </a:solidFill>
                  <a:cs typeface="Times New Roman" pitchFamily="18" charset="0"/>
                </a:rPr>
                <a:t>σ</a:t>
              </a:r>
              <a:r>
                <a:rPr lang="en-US" altLang="en-US" sz="2000">
                  <a:solidFill>
                    <a:srgbClr val="800080"/>
                  </a:solidFill>
                </a:rPr>
                <a:t> = 8</a:t>
              </a:r>
              <a:endParaRPr lang="en-US" sz="2000">
                <a:solidFill>
                  <a:srgbClr val="800080"/>
                </a:solidFill>
              </a:endParaRPr>
            </a:p>
          </p:txBody>
        </p:sp>
        <p:sp>
          <p:nvSpPr>
            <p:cNvPr id="10262" name="Rectangle 17"/>
            <p:cNvSpPr>
              <a:spLocks noChangeArrowheads="1"/>
            </p:cNvSpPr>
            <p:nvPr/>
          </p:nvSpPr>
          <p:spPr bwMode="auto">
            <a:xfrm>
              <a:off x="3379" y="2887"/>
              <a:ext cx="185" cy="212"/>
            </a:xfrm>
            <a:prstGeom prst="rect">
              <a:avLst/>
            </a:prstGeom>
            <a:noFill/>
            <a:ln w="9525">
              <a:noFill/>
              <a:miter lim="800000"/>
              <a:headEnd/>
              <a:tailEnd/>
            </a:ln>
          </p:spPr>
          <p:txBody>
            <a:bodyPr wrap="none">
              <a:spAutoFit/>
            </a:bodyPr>
            <a:lstStyle/>
            <a:p>
              <a:r>
                <a:rPr lang="en-US" sz="1600" i="1">
                  <a:solidFill>
                    <a:prstClr val="black"/>
                  </a:solidFill>
                </a:rPr>
                <a:t>x</a:t>
              </a:r>
            </a:p>
          </p:txBody>
        </p:sp>
        <p:sp>
          <p:nvSpPr>
            <p:cNvPr id="10263" name="Freeform 18"/>
            <p:cNvSpPr>
              <a:spLocks/>
            </p:cNvSpPr>
            <p:nvPr/>
          </p:nvSpPr>
          <p:spPr bwMode="auto">
            <a:xfrm>
              <a:off x="974" y="2018"/>
              <a:ext cx="1622" cy="996"/>
            </a:xfrm>
            <a:custGeom>
              <a:avLst/>
              <a:gdLst>
                <a:gd name="T0" fmla="*/ 0 w 1622"/>
                <a:gd name="T1" fmla="*/ 996 h 996"/>
                <a:gd name="T2" fmla="*/ 267 w 1622"/>
                <a:gd name="T3" fmla="*/ 949 h 996"/>
                <a:gd name="T4" fmla="*/ 497 w 1622"/>
                <a:gd name="T5" fmla="*/ 866 h 996"/>
                <a:gd name="T6" fmla="*/ 718 w 1622"/>
                <a:gd name="T7" fmla="*/ 672 h 996"/>
                <a:gd name="T8" fmla="*/ 839 w 1622"/>
                <a:gd name="T9" fmla="*/ 478 h 996"/>
                <a:gd name="T10" fmla="*/ 929 w 1622"/>
                <a:gd name="T11" fmla="*/ 264 h 996"/>
                <a:gd name="T12" fmla="*/ 989 w 1622"/>
                <a:gd name="T13" fmla="*/ 134 h 996"/>
                <a:gd name="T14" fmla="*/ 1067 w 1622"/>
                <a:gd name="T15" fmla="*/ 40 h 996"/>
                <a:gd name="T16" fmla="*/ 1181 w 1622"/>
                <a:gd name="T17" fmla="*/ 1 h 996"/>
                <a:gd name="T18" fmla="*/ 1288 w 1622"/>
                <a:gd name="T19" fmla="*/ 35 h 996"/>
                <a:gd name="T20" fmla="*/ 1371 w 1622"/>
                <a:gd name="T21" fmla="*/ 126 h 996"/>
                <a:gd name="T22" fmla="*/ 1454 w 1622"/>
                <a:gd name="T23" fmla="*/ 337 h 996"/>
                <a:gd name="T24" fmla="*/ 1618 w 1622"/>
                <a:gd name="T25" fmla="*/ 670 h 996"/>
                <a:gd name="T26" fmla="*/ 1622 w 1622"/>
                <a:gd name="T27" fmla="*/ 990 h 99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22"/>
                <a:gd name="T43" fmla="*/ 0 h 996"/>
                <a:gd name="T44" fmla="*/ 1622 w 1622"/>
                <a:gd name="T45" fmla="*/ 996 h 99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22" h="996">
                  <a:moveTo>
                    <a:pt x="0" y="996"/>
                  </a:moveTo>
                  <a:cubicBezTo>
                    <a:pt x="44" y="989"/>
                    <a:pt x="184" y="971"/>
                    <a:pt x="267" y="949"/>
                  </a:cubicBezTo>
                  <a:cubicBezTo>
                    <a:pt x="349" y="930"/>
                    <a:pt x="426" y="912"/>
                    <a:pt x="497" y="866"/>
                  </a:cubicBezTo>
                  <a:cubicBezTo>
                    <a:pt x="572" y="820"/>
                    <a:pt x="661" y="736"/>
                    <a:pt x="718" y="672"/>
                  </a:cubicBezTo>
                  <a:cubicBezTo>
                    <a:pt x="775" y="607"/>
                    <a:pt x="804" y="546"/>
                    <a:pt x="839" y="478"/>
                  </a:cubicBezTo>
                  <a:cubicBezTo>
                    <a:pt x="874" y="410"/>
                    <a:pt x="904" y="321"/>
                    <a:pt x="929" y="264"/>
                  </a:cubicBezTo>
                  <a:cubicBezTo>
                    <a:pt x="955" y="206"/>
                    <a:pt x="966" y="170"/>
                    <a:pt x="989" y="134"/>
                  </a:cubicBezTo>
                  <a:cubicBezTo>
                    <a:pt x="1012" y="97"/>
                    <a:pt x="1035" y="62"/>
                    <a:pt x="1067" y="40"/>
                  </a:cubicBezTo>
                  <a:cubicBezTo>
                    <a:pt x="1099" y="18"/>
                    <a:pt x="1145" y="2"/>
                    <a:pt x="1181" y="1"/>
                  </a:cubicBezTo>
                  <a:cubicBezTo>
                    <a:pt x="1217" y="0"/>
                    <a:pt x="1256" y="15"/>
                    <a:pt x="1288" y="35"/>
                  </a:cubicBezTo>
                  <a:cubicBezTo>
                    <a:pt x="1319" y="56"/>
                    <a:pt x="1343" y="76"/>
                    <a:pt x="1371" y="126"/>
                  </a:cubicBezTo>
                  <a:cubicBezTo>
                    <a:pt x="1399" y="176"/>
                    <a:pt x="1433" y="283"/>
                    <a:pt x="1454" y="337"/>
                  </a:cubicBezTo>
                  <a:lnTo>
                    <a:pt x="1618" y="670"/>
                  </a:lnTo>
                  <a:lnTo>
                    <a:pt x="1622" y="990"/>
                  </a:lnTo>
                </a:path>
              </a:pathLst>
            </a:custGeom>
            <a:solidFill>
              <a:srgbClr val="2D15DB">
                <a:alpha val="79999"/>
              </a:srgbClr>
            </a:solidFill>
            <a:ln w="12700">
              <a:noFill/>
              <a:round/>
              <a:headEnd/>
              <a:tailEnd/>
            </a:ln>
          </p:spPr>
          <p:txBody>
            <a:bodyPr wrap="none"/>
            <a:lstStyle/>
            <a:p>
              <a:endParaRPr lang="en-US">
                <a:solidFill>
                  <a:prstClr val="black"/>
                </a:solidFill>
              </a:endParaRPr>
            </a:p>
          </p:txBody>
        </p:sp>
        <p:sp>
          <p:nvSpPr>
            <p:cNvPr id="10264" name="Line 15"/>
            <p:cNvSpPr>
              <a:spLocks noChangeShapeType="1"/>
            </p:cNvSpPr>
            <p:nvPr/>
          </p:nvSpPr>
          <p:spPr bwMode="auto">
            <a:xfrm>
              <a:off x="1536" y="2485"/>
              <a:ext cx="288" cy="144"/>
            </a:xfrm>
            <a:prstGeom prst="line">
              <a:avLst/>
            </a:prstGeom>
            <a:noFill/>
            <a:ln w="9525">
              <a:solidFill>
                <a:schemeClr val="tx1"/>
              </a:solidFill>
              <a:round/>
              <a:headEnd/>
              <a:tailEnd type="triangle" w="med" len="med"/>
            </a:ln>
          </p:spPr>
          <p:txBody>
            <a:bodyPr wrap="none"/>
            <a:lstStyle/>
            <a:p>
              <a:endParaRPr lang="en-US">
                <a:solidFill>
                  <a:prstClr val="black"/>
                </a:solidFill>
              </a:endParaRPr>
            </a:p>
          </p:txBody>
        </p:sp>
      </p:grpSp>
      <p:sp>
        <p:nvSpPr>
          <p:cNvPr id="35" name="Footer Placeholder 34"/>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1788122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1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09651"/>
                                        </p:tgtEl>
                                        <p:attrNameLst>
                                          <p:attrName>style.visibility</p:attrName>
                                        </p:attrNameLst>
                                      </p:cBhvr>
                                      <p:to>
                                        <p:strVal val="visible"/>
                                      </p:to>
                                    </p:set>
                                    <p:animEffect transition="in" filter="wipe(left)">
                                      <p:cBhvr>
                                        <p:cTn id="17" dur="500"/>
                                        <p:tgtEl>
                                          <p:spTgt spid="709651"/>
                                        </p:tgtEl>
                                      </p:cBhvr>
                                    </p:animEffect>
                                  </p:childTnLst>
                                </p:cTn>
                              </p:par>
                            </p:childTnLst>
                          </p:cTn>
                        </p:par>
                        <p:par>
                          <p:cTn id="18" fill="hold">
                            <p:stCondLst>
                              <p:cond delay="500"/>
                            </p:stCondLst>
                            <p:childTnLst>
                              <p:par>
                                <p:cTn id="19" presetID="22" presetClass="entr" presetSubtype="8" fill="hold" nodeType="afterEffect">
                                  <p:stCondLst>
                                    <p:cond delay="1000"/>
                                  </p:stCondLst>
                                  <p:childTnLst>
                                    <p:set>
                                      <p:cBhvr>
                                        <p:cTn id="20" dur="1" fill="hold">
                                          <p:stCondLst>
                                            <p:cond delay="0"/>
                                          </p:stCondLst>
                                        </p:cTn>
                                        <p:tgtEl>
                                          <p:spTgt spid="709652"/>
                                        </p:tgtEl>
                                        <p:attrNameLst>
                                          <p:attrName>style.visibility</p:attrName>
                                        </p:attrNameLst>
                                      </p:cBhvr>
                                      <p:to>
                                        <p:strVal val="visible"/>
                                      </p:to>
                                    </p:set>
                                    <p:animEffect transition="in" filter="wipe(left)">
                                      <p:cBhvr>
                                        <p:cTn id="21" dur="500"/>
                                        <p:tgtEl>
                                          <p:spTgt spid="709652"/>
                                        </p:tgtEl>
                                      </p:cBhvr>
                                    </p:animEffect>
                                  </p:childTnLst>
                                </p:cTn>
                              </p:par>
                            </p:childTnLst>
                          </p:cTn>
                        </p:par>
                        <p:par>
                          <p:cTn id="22" fill="hold">
                            <p:stCondLst>
                              <p:cond delay="2000"/>
                            </p:stCondLst>
                            <p:childTnLst>
                              <p:par>
                                <p:cTn id="23" presetID="23" presetClass="entr" presetSubtype="16" fill="hold" grpId="0" nodeType="afterEffect">
                                  <p:stCondLst>
                                    <p:cond delay="500"/>
                                  </p:stCondLst>
                                  <p:childTnLst>
                                    <p:set>
                                      <p:cBhvr>
                                        <p:cTn id="24" dur="1" fill="hold">
                                          <p:stCondLst>
                                            <p:cond delay="0"/>
                                          </p:stCondLst>
                                        </p:cTn>
                                        <p:tgtEl>
                                          <p:spTgt spid="709663"/>
                                        </p:tgtEl>
                                        <p:attrNameLst>
                                          <p:attrName>style.visibility</p:attrName>
                                        </p:attrNameLst>
                                      </p:cBhvr>
                                      <p:to>
                                        <p:strVal val="visible"/>
                                      </p:to>
                                    </p:set>
                                    <p:anim calcmode="lin" valueType="num">
                                      <p:cBhvr>
                                        <p:cTn id="25" dur="500" fill="hold"/>
                                        <p:tgtEl>
                                          <p:spTgt spid="709663"/>
                                        </p:tgtEl>
                                        <p:attrNameLst>
                                          <p:attrName>ppt_w</p:attrName>
                                        </p:attrNameLst>
                                      </p:cBhvr>
                                      <p:tavLst>
                                        <p:tav tm="0">
                                          <p:val>
                                            <p:fltVal val="0"/>
                                          </p:val>
                                        </p:tav>
                                        <p:tav tm="100000">
                                          <p:val>
                                            <p:strVal val="#ppt_w"/>
                                          </p:val>
                                        </p:tav>
                                      </p:tavLst>
                                    </p:anim>
                                    <p:anim calcmode="lin" valueType="num">
                                      <p:cBhvr>
                                        <p:cTn id="26" dur="500" fill="hold"/>
                                        <p:tgtEl>
                                          <p:spTgt spid="709663"/>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096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0965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7096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7096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9636" grpId="0"/>
      <p:bldP spid="709636" grpId="1"/>
      <p:bldP spid="709653" grpId="0"/>
      <p:bldP spid="709653" grpId="1"/>
      <p:bldP spid="70966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570271" y="228600"/>
                <a:ext cx="7772400" cy="5856732"/>
              </a:xfrm>
              <a:prstGeom prst="rect">
                <a:avLst/>
              </a:prstGeom>
            </p:spPr>
            <p:txBody>
              <a:bodyPr wrap="square">
                <a:spAutoFit/>
              </a:bodyPr>
              <a:lstStyle/>
              <a:p>
                <a:pPr algn="just">
                  <a:lnSpc>
                    <a:spcPct val="150000"/>
                  </a:lnSpc>
                </a:pPr>
                <a:r>
                  <a:rPr lang="en-US" sz="2800" dirty="0" smtClean="0">
                    <a:solidFill>
                      <a:srgbClr val="FF0000"/>
                    </a:solidFill>
                    <a:effectLst/>
                    <a:latin typeface="Times New Roman" pitchFamily="18" charset="0"/>
                    <a:ea typeface="Times New Roman"/>
                    <a:cs typeface="Times New Roman" pitchFamily="18" charset="0"/>
                  </a:rPr>
                  <a:t>Properties of CDF</a:t>
                </a:r>
                <a:endParaRPr lang="en-US" sz="2800" dirty="0">
                  <a:solidFill>
                    <a:srgbClr val="FF0000"/>
                  </a:solidFill>
                  <a:latin typeface="Times New Roman" pitchFamily="18" charset="0"/>
                  <a:ea typeface="Calibri"/>
                  <a:cs typeface="Times New Roman" pitchFamily="18" charset="0"/>
                </a:endParaRPr>
              </a:p>
              <a:p>
                <a:pPr marL="742950" marR="0" lvl="1" indent="-285750" algn="just">
                  <a:lnSpc>
                    <a:spcPct val="150000"/>
                  </a:lnSpc>
                  <a:spcBef>
                    <a:spcPts val="0"/>
                  </a:spcBef>
                  <a:spcAft>
                    <a:spcPts val="0"/>
                  </a:spcAft>
                  <a:buFont typeface="+mj-lt"/>
                  <a:buAutoNum type="arabicPeriod"/>
                </a:pPr>
                <a:r>
                  <a:rPr lang="en-US" sz="2800" dirty="0">
                    <a:effectLst/>
                    <a:latin typeface="Times New Roman" pitchFamily="18" charset="0"/>
                    <a:ea typeface="Times New Roman"/>
                    <a:cs typeface="Times New Roman" pitchFamily="18" charset="0"/>
                  </a:rPr>
                  <a:t>0≤F(X)≤1</a:t>
                </a:r>
              </a:p>
              <a:p>
                <a:pPr marL="742950" marR="0" lvl="1" indent="-285750" algn="just">
                  <a:lnSpc>
                    <a:spcPct val="150000"/>
                  </a:lnSpc>
                  <a:spcBef>
                    <a:spcPts val="0"/>
                  </a:spcBef>
                  <a:spcAft>
                    <a:spcPts val="0"/>
                  </a:spcAft>
                  <a:buFont typeface="+mj-lt"/>
                  <a:buAutoNum type="arabicPeriod"/>
                </a:pPr>
                <a14:m>
                  <m:oMath xmlns:m="http://schemas.openxmlformats.org/officeDocument/2006/math">
                    <m:func>
                      <m:funcPr>
                        <m:ctrlPr>
                          <a:rPr lang="en-US" sz="2800" i="1">
                            <a:effectLst/>
                            <a:latin typeface="Cambria Math" panose="02040503050406030204" pitchFamily="18" charset="0"/>
                            <a:ea typeface="Times New Roman"/>
                            <a:cs typeface="Times New Roman"/>
                          </a:rPr>
                        </m:ctrlPr>
                      </m:funcPr>
                      <m:fName>
                        <m:limLow>
                          <m:limLowPr>
                            <m:ctrlPr>
                              <a:rPr lang="en-US" sz="2800" i="1">
                                <a:effectLst/>
                                <a:latin typeface="Cambria Math" panose="02040503050406030204" pitchFamily="18" charset="0"/>
                                <a:ea typeface="Times New Roman"/>
                                <a:cs typeface="Times New Roman"/>
                              </a:rPr>
                            </m:ctrlPr>
                          </m:limLowPr>
                          <m:e>
                            <m:r>
                              <m:rPr>
                                <m:sty m:val="p"/>
                              </m:rPr>
                              <a:rPr lang="en-US" sz="2800">
                                <a:effectLst/>
                                <a:latin typeface="Cambria Math"/>
                                <a:ea typeface="Times New Roman"/>
                                <a:cs typeface="Times New Roman"/>
                              </a:rPr>
                              <m:t>lim</m:t>
                            </m:r>
                          </m:e>
                          <m:lim>
                            <m:r>
                              <a:rPr lang="en-US" sz="2800" i="1">
                                <a:effectLst/>
                                <a:latin typeface="Cambria Math"/>
                                <a:ea typeface="Times New Roman"/>
                                <a:cs typeface="Times New Roman"/>
                              </a:rPr>
                              <m:t>𝑋</m:t>
                            </m:r>
                            <m:r>
                              <a:rPr lang="en-US" sz="2800" i="1">
                                <a:effectLst/>
                                <a:latin typeface="Cambria Math"/>
                                <a:ea typeface="Times New Roman"/>
                                <a:cs typeface="Times New Roman"/>
                              </a:rPr>
                              <m:t>→∞</m:t>
                            </m:r>
                          </m:lim>
                        </m:limLow>
                      </m:fName>
                      <m:e>
                        <m:r>
                          <a:rPr lang="en-US" sz="2800" i="1">
                            <a:effectLst/>
                            <a:latin typeface="Cambria Math"/>
                            <a:ea typeface="Times New Roman"/>
                            <a:cs typeface="Times New Roman"/>
                          </a:rPr>
                          <m:t>𝐹</m:t>
                        </m:r>
                        <m:d>
                          <m:dPr>
                            <m:ctrlPr>
                              <a:rPr lang="en-US" sz="2800" i="1">
                                <a:effectLst/>
                                <a:latin typeface="Cambria Math" panose="02040503050406030204" pitchFamily="18" charset="0"/>
                                <a:ea typeface="Times New Roman"/>
                                <a:cs typeface="Times New Roman"/>
                              </a:rPr>
                            </m:ctrlPr>
                          </m:dPr>
                          <m:e>
                            <m:r>
                              <a:rPr lang="en-US" sz="2800" i="1">
                                <a:effectLst/>
                                <a:latin typeface="Cambria Math"/>
                                <a:ea typeface="Times New Roman"/>
                                <a:cs typeface="Times New Roman"/>
                              </a:rPr>
                              <m:t>𝑋</m:t>
                            </m:r>
                          </m:e>
                        </m:d>
                        <m:r>
                          <a:rPr lang="en-US" sz="2800" i="1">
                            <a:effectLst/>
                            <a:latin typeface="Cambria Math"/>
                            <a:ea typeface="Times New Roman"/>
                            <a:cs typeface="Times New Roman"/>
                          </a:rPr>
                          <m:t>=</m:t>
                        </m:r>
                        <m:func>
                          <m:funcPr>
                            <m:ctrlPr>
                              <a:rPr lang="en-US" sz="2800" i="1">
                                <a:effectLst/>
                                <a:latin typeface="Cambria Math" panose="02040503050406030204" pitchFamily="18" charset="0"/>
                                <a:ea typeface="Times New Roman"/>
                                <a:cs typeface="Times New Roman"/>
                              </a:rPr>
                            </m:ctrlPr>
                          </m:funcPr>
                          <m:fName>
                            <m:limLow>
                              <m:limLowPr>
                                <m:ctrlPr>
                                  <a:rPr lang="en-US" sz="2800" i="1">
                                    <a:effectLst/>
                                    <a:latin typeface="Cambria Math" panose="02040503050406030204" pitchFamily="18" charset="0"/>
                                    <a:ea typeface="Times New Roman"/>
                                    <a:cs typeface="Times New Roman"/>
                                  </a:rPr>
                                </m:ctrlPr>
                              </m:limLowPr>
                              <m:e>
                                <m:r>
                                  <m:rPr>
                                    <m:sty m:val="p"/>
                                  </m:rPr>
                                  <a:rPr lang="en-US" sz="2800">
                                    <a:effectLst/>
                                    <a:latin typeface="Cambria Math"/>
                                    <a:ea typeface="Times New Roman"/>
                                    <a:cs typeface="Times New Roman"/>
                                  </a:rPr>
                                  <m:t>lim</m:t>
                                </m:r>
                              </m:e>
                              <m:lim>
                                <m:r>
                                  <a:rPr lang="en-US" sz="2800" i="1">
                                    <a:effectLst/>
                                    <a:latin typeface="Cambria Math"/>
                                    <a:ea typeface="Times New Roman"/>
                                    <a:cs typeface="Times New Roman"/>
                                  </a:rPr>
                                  <m:t>𝑥</m:t>
                                </m:r>
                                <m:r>
                                  <a:rPr lang="en-US" sz="2800" i="1">
                                    <a:effectLst/>
                                    <a:latin typeface="Cambria Math"/>
                                    <a:ea typeface="Times New Roman"/>
                                    <a:cs typeface="Times New Roman"/>
                                  </a:rPr>
                                  <m:t>→∞</m:t>
                                </m:r>
                              </m:lim>
                            </m:limLow>
                          </m:fName>
                          <m:e>
                            <m:nary>
                              <m:naryPr>
                                <m:limLoc m:val="undOvr"/>
                                <m:ctrlPr>
                                  <a:rPr lang="en-US" sz="2800" i="1">
                                    <a:effectLst/>
                                    <a:latin typeface="Cambria Math" panose="02040503050406030204" pitchFamily="18" charset="0"/>
                                    <a:ea typeface="Times New Roman"/>
                                    <a:cs typeface="Times New Roman"/>
                                  </a:rPr>
                                </m:ctrlPr>
                              </m:naryPr>
                              <m:sub>
                                <m:r>
                                  <a:rPr lang="en-US" sz="2800" i="1">
                                    <a:effectLst/>
                                    <a:latin typeface="Cambria Math"/>
                                    <a:ea typeface="Times New Roman"/>
                                    <a:cs typeface="Times New Roman"/>
                                  </a:rPr>
                                  <m:t>−∞</m:t>
                                </m:r>
                              </m:sub>
                              <m:sup>
                                <m:r>
                                  <a:rPr lang="en-US" sz="2800" i="1">
                                    <a:effectLst/>
                                    <a:latin typeface="Cambria Math"/>
                                    <a:ea typeface="Times New Roman"/>
                                    <a:cs typeface="Times New Roman"/>
                                  </a:rPr>
                                  <m:t>𝑋</m:t>
                                </m:r>
                              </m:sup>
                              <m:e>
                                <m:r>
                                  <a:rPr lang="en-US" sz="2800" i="1">
                                    <a:effectLst/>
                                    <a:latin typeface="Cambria Math"/>
                                    <a:ea typeface="Times New Roman"/>
                                    <a:cs typeface="Times New Roman"/>
                                  </a:rPr>
                                  <m:t>𝑓</m:t>
                                </m:r>
                                <m:d>
                                  <m:dPr>
                                    <m:ctrlPr>
                                      <a:rPr lang="en-US" sz="2800" i="1">
                                        <a:effectLst/>
                                        <a:latin typeface="Cambria Math" panose="02040503050406030204" pitchFamily="18" charset="0"/>
                                        <a:ea typeface="Times New Roman"/>
                                        <a:cs typeface="Times New Roman"/>
                                      </a:rPr>
                                    </m:ctrlPr>
                                  </m:dPr>
                                  <m:e>
                                    <m:r>
                                      <a:rPr lang="en-US" sz="2800" i="1">
                                        <a:effectLst/>
                                        <a:latin typeface="Cambria Math"/>
                                        <a:ea typeface="Times New Roman"/>
                                        <a:cs typeface="Times New Roman"/>
                                      </a:rPr>
                                      <m:t>𝑡</m:t>
                                    </m:r>
                                  </m:e>
                                </m:d>
                                <m:r>
                                  <a:rPr lang="en-US" sz="2800" i="1">
                                    <a:effectLst/>
                                    <a:latin typeface="Cambria Math"/>
                                    <a:ea typeface="Times New Roman"/>
                                    <a:cs typeface="Times New Roman"/>
                                  </a:rPr>
                                  <m:t>𝑑𝑡</m:t>
                                </m:r>
                              </m:e>
                            </m:nary>
                          </m:e>
                        </m:func>
                        <m:r>
                          <a:rPr lang="en-US" sz="2800" i="1">
                            <a:effectLst/>
                            <a:latin typeface="Cambria Math"/>
                            <a:ea typeface="Times New Roman"/>
                            <a:cs typeface="Times New Roman"/>
                          </a:rPr>
                          <m:t>=</m:t>
                        </m:r>
                        <m:nary>
                          <m:naryPr>
                            <m:limLoc m:val="undOvr"/>
                            <m:ctrlPr>
                              <a:rPr lang="en-US" sz="2800" i="1">
                                <a:effectLst/>
                                <a:latin typeface="Cambria Math" panose="02040503050406030204" pitchFamily="18" charset="0"/>
                                <a:ea typeface="Times New Roman"/>
                                <a:cs typeface="Times New Roman"/>
                              </a:rPr>
                            </m:ctrlPr>
                          </m:naryPr>
                          <m:sub>
                            <m:r>
                              <a:rPr lang="en-US" sz="2800" i="1">
                                <a:effectLst/>
                                <a:latin typeface="Cambria Math"/>
                                <a:ea typeface="Times New Roman"/>
                                <a:cs typeface="Times New Roman"/>
                              </a:rPr>
                              <m:t>−∞</m:t>
                            </m:r>
                          </m:sub>
                          <m:sup>
                            <m:r>
                              <a:rPr lang="en-US" sz="2800" i="1">
                                <a:effectLst/>
                                <a:latin typeface="Cambria Math"/>
                                <a:ea typeface="Times New Roman"/>
                                <a:cs typeface="Times New Roman"/>
                              </a:rPr>
                              <m:t>∞</m:t>
                            </m:r>
                          </m:sup>
                          <m:e>
                            <m:r>
                              <a:rPr lang="en-US" sz="2800" i="1">
                                <a:effectLst/>
                                <a:latin typeface="Cambria Math"/>
                                <a:ea typeface="Times New Roman"/>
                                <a:cs typeface="Times New Roman"/>
                              </a:rPr>
                              <m:t>𝑓</m:t>
                            </m:r>
                            <m:d>
                              <m:dPr>
                                <m:ctrlPr>
                                  <a:rPr lang="en-US" sz="2800" i="1">
                                    <a:effectLst/>
                                    <a:latin typeface="Cambria Math" panose="02040503050406030204" pitchFamily="18" charset="0"/>
                                    <a:ea typeface="Times New Roman"/>
                                    <a:cs typeface="Times New Roman"/>
                                  </a:rPr>
                                </m:ctrlPr>
                              </m:dPr>
                              <m:e>
                                <m:r>
                                  <a:rPr lang="en-US" sz="2800" i="1">
                                    <a:effectLst/>
                                    <a:latin typeface="Cambria Math"/>
                                    <a:ea typeface="Times New Roman"/>
                                    <a:cs typeface="Times New Roman"/>
                                  </a:rPr>
                                  <m:t>𝑡</m:t>
                                </m:r>
                              </m:e>
                            </m:d>
                            <m:r>
                              <a:rPr lang="en-US" sz="2800" i="1">
                                <a:effectLst/>
                                <a:latin typeface="Cambria Math"/>
                                <a:ea typeface="Times New Roman"/>
                                <a:cs typeface="Times New Roman"/>
                              </a:rPr>
                              <m:t>𝑑𝑡</m:t>
                            </m:r>
                            <m:r>
                              <a:rPr lang="en-US" sz="2800" i="1">
                                <a:effectLst/>
                                <a:latin typeface="Cambria Math"/>
                                <a:ea typeface="Times New Roman"/>
                                <a:cs typeface="Times New Roman"/>
                              </a:rPr>
                              <m:t>=1</m:t>
                            </m:r>
                          </m:e>
                        </m:nary>
                      </m:e>
                    </m:func>
                  </m:oMath>
                </a14:m>
                <a:endParaRPr lang="en-US" sz="2800" dirty="0">
                  <a:effectLst/>
                  <a:latin typeface="Times New Roman" pitchFamily="18" charset="0"/>
                  <a:ea typeface="Times New Roman"/>
                  <a:cs typeface="Times New Roman" pitchFamily="18" charset="0"/>
                </a:endParaRPr>
              </a:p>
              <a:p>
                <a:pPr marL="742950" marR="0" lvl="1" indent="-285750" algn="just">
                  <a:lnSpc>
                    <a:spcPct val="150000"/>
                  </a:lnSpc>
                  <a:spcBef>
                    <a:spcPts val="0"/>
                  </a:spcBef>
                  <a:spcAft>
                    <a:spcPts val="0"/>
                  </a:spcAft>
                  <a:buFont typeface="+mj-lt"/>
                  <a:buAutoNum type="arabicPeriod"/>
                </a:pPr>
                <a14:m>
                  <m:oMath xmlns:m="http://schemas.openxmlformats.org/officeDocument/2006/math">
                    <m:func>
                      <m:funcPr>
                        <m:ctrlPr>
                          <a:rPr lang="en-US" sz="2800" i="1">
                            <a:effectLst/>
                            <a:latin typeface="Cambria Math" panose="02040503050406030204" pitchFamily="18" charset="0"/>
                            <a:ea typeface="Times New Roman"/>
                            <a:cs typeface="Times New Roman"/>
                          </a:rPr>
                        </m:ctrlPr>
                      </m:funcPr>
                      <m:fName>
                        <m:limLow>
                          <m:limLowPr>
                            <m:ctrlPr>
                              <a:rPr lang="en-US" sz="2800" i="1">
                                <a:effectLst/>
                                <a:latin typeface="Cambria Math" panose="02040503050406030204" pitchFamily="18" charset="0"/>
                                <a:ea typeface="Times New Roman"/>
                                <a:cs typeface="Times New Roman"/>
                              </a:rPr>
                            </m:ctrlPr>
                          </m:limLowPr>
                          <m:e>
                            <m:r>
                              <m:rPr>
                                <m:sty m:val="p"/>
                              </m:rPr>
                              <a:rPr lang="en-US" sz="2800">
                                <a:effectLst/>
                                <a:latin typeface="Cambria Math"/>
                                <a:ea typeface="Times New Roman"/>
                                <a:cs typeface="Times New Roman"/>
                              </a:rPr>
                              <m:t>lim</m:t>
                            </m:r>
                          </m:e>
                          <m:lim>
                            <m:r>
                              <a:rPr lang="en-US" sz="2800" i="1">
                                <a:effectLst/>
                                <a:latin typeface="Cambria Math"/>
                                <a:ea typeface="Times New Roman"/>
                                <a:cs typeface="Times New Roman"/>
                              </a:rPr>
                              <m:t>𝑥</m:t>
                            </m:r>
                            <m:r>
                              <a:rPr lang="en-US" sz="2800" i="1">
                                <a:effectLst/>
                                <a:latin typeface="Cambria Math"/>
                                <a:ea typeface="Times New Roman"/>
                                <a:cs typeface="Times New Roman"/>
                              </a:rPr>
                              <m:t>→−∞</m:t>
                            </m:r>
                          </m:lim>
                        </m:limLow>
                      </m:fName>
                      <m:e>
                        <m:r>
                          <a:rPr lang="en-US" sz="2800" i="1">
                            <a:effectLst/>
                            <a:latin typeface="Cambria Math"/>
                            <a:ea typeface="Times New Roman"/>
                            <a:cs typeface="Times New Roman"/>
                          </a:rPr>
                          <m:t>𝐹</m:t>
                        </m:r>
                        <m:d>
                          <m:dPr>
                            <m:ctrlPr>
                              <a:rPr lang="en-US" sz="2800" i="1">
                                <a:effectLst/>
                                <a:latin typeface="Cambria Math" panose="02040503050406030204" pitchFamily="18" charset="0"/>
                                <a:ea typeface="Times New Roman"/>
                                <a:cs typeface="Times New Roman"/>
                              </a:rPr>
                            </m:ctrlPr>
                          </m:dPr>
                          <m:e>
                            <m:r>
                              <a:rPr lang="en-US" sz="2800" i="1">
                                <a:effectLst/>
                                <a:latin typeface="Cambria Math"/>
                                <a:ea typeface="Times New Roman"/>
                                <a:cs typeface="Times New Roman"/>
                              </a:rPr>
                              <m:t>𝑋</m:t>
                            </m:r>
                          </m:e>
                        </m:d>
                        <m:r>
                          <a:rPr lang="en-US" sz="2800" i="1">
                            <a:effectLst/>
                            <a:latin typeface="Cambria Math"/>
                            <a:ea typeface="Times New Roman"/>
                            <a:cs typeface="Times New Roman"/>
                          </a:rPr>
                          <m:t>=</m:t>
                        </m:r>
                        <m:func>
                          <m:funcPr>
                            <m:ctrlPr>
                              <a:rPr lang="en-US" sz="2800" i="1">
                                <a:effectLst/>
                                <a:latin typeface="Cambria Math" panose="02040503050406030204" pitchFamily="18" charset="0"/>
                                <a:ea typeface="Times New Roman"/>
                                <a:cs typeface="Times New Roman"/>
                              </a:rPr>
                            </m:ctrlPr>
                          </m:funcPr>
                          <m:fName>
                            <m:limLow>
                              <m:limLowPr>
                                <m:ctrlPr>
                                  <a:rPr lang="en-US" sz="2800" i="1">
                                    <a:effectLst/>
                                    <a:latin typeface="Cambria Math" panose="02040503050406030204" pitchFamily="18" charset="0"/>
                                    <a:ea typeface="Times New Roman"/>
                                    <a:cs typeface="Times New Roman"/>
                                  </a:rPr>
                                </m:ctrlPr>
                              </m:limLowPr>
                              <m:e>
                                <m:r>
                                  <m:rPr>
                                    <m:sty m:val="p"/>
                                  </m:rPr>
                                  <a:rPr lang="en-US" sz="2800">
                                    <a:effectLst/>
                                    <a:latin typeface="Cambria Math"/>
                                    <a:ea typeface="Times New Roman"/>
                                    <a:cs typeface="Times New Roman"/>
                                  </a:rPr>
                                  <m:t>lim</m:t>
                                </m:r>
                              </m:e>
                              <m:lim>
                                <m:r>
                                  <a:rPr lang="en-US" sz="2800" i="1">
                                    <a:effectLst/>
                                    <a:latin typeface="Cambria Math"/>
                                    <a:ea typeface="Times New Roman"/>
                                    <a:cs typeface="Times New Roman"/>
                                  </a:rPr>
                                  <m:t>𝑋</m:t>
                                </m:r>
                                <m:r>
                                  <a:rPr lang="en-US" sz="2800" i="1">
                                    <a:effectLst/>
                                    <a:latin typeface="Cambria Math"/>
                                    <a:ea typeface="Times New Roman"/>
                                    <a:cs typeface="Times New Roman"/>
                                  </a:rPr>
                                  <m:t>→−∞</m:t>
                                </m:r>
                              </m:lim>
                            </m:limLow>
                          </m:fName>
                          <m:e>
                            <m:nary>
                              <m:naryPr>
                                <m:limLoc m:val="undOvr"/>
                                <m:ctrlPr>
                                  <a:rPr lang="en-US" sz="2800" i="1">
                                    <a:effectLst/>
                                    <a:latin typeface="Cambria Math" panose="02040503050406030204" pitchFamily="18" charset="0"/>
                                    <a:ea typeface="Times New Roman"/>
                                    <a:cs typeface="Times New Roman"/>
                                  </a:rPr>
                                </m:ctrlPr>
                              </m:naryPr>
                              <m:sub>
                                <m:r>
                                  <a:rPr lang="en-US" sz="2800" i="1">
                                    <a:effectLst/>
                                    <a:latin typeface="Cambria Math"/>
                                    <a:ea typeface="Times New Roman"/>
                                    <a:cs typeface="Times New Roman"/>
                                  </a:rPr>
                                  <m:t>−∞</m:t>
                                </m:r>
                              </m:sub>
                              <m:sup>
                                <m:r>
                                  <a:rPr lang="en-US" sz="2800" i="1">
                                    <a:effectLst/>
                                    <a:latin typeface="Cambria Math"/>
                                    <a:ea typeface="Times New Roman"/>
                                    <a:cs typeface="Times New Roman"/>
                                  </a:rPr>
                                  <m:t>𝑋</m:t>
                                </m:r>
                              </m:sup>
                              <m:e>
                                <m:r>
                                  <a:rPr lang="en-US" sz="2800" i="1">
                                    <a:effectLst/>
                                    <a:latin typeface="Cambria Math"/>
                                    <a:ea typeface="Times New Roman"/>
                                    <a:cs typeface="Times New Roman"/>
                                  </a:rPr>
                                  <m:t>𝑓</m:t>
                                </m:r>
                                <m:d>
                                  <m:dPr>
                                    <m:ctrlPr>
                                      <a:rPr lang="en-US" sz="2800" i="1">
                                        <a:effectLst/>
                                        <a:latin typeface="Cambria Math" panose="02040503050406030204" pitchFamily="18" charset="0"/>
                                        <a:ea typeface="Times New Roman"/>
                                        <a:cs typeface="Times New Roman"/>
                                      </a:rPr>
                                    </m:ctrlPr>
                                  </m:dPr>
                                  <m:e>
                                    <m:r>
                                      <a:rPr lang="en-US" sz="2800" i="1">
                                        <a:effectLst/>
                                        <a:latin typeface="Cambria Math"/>
                                        <a:ea typeface="Times New Roman"/>
                                        <a:cs typeface="Times New Roman"/>
                                      </a:rPr>
                                      <m:t>𝑡</m:t>
                                    </m:r>
                                  </m:e>
                                </m:d>
                                <m:r>
                                  <a:rPr lang="en-US" sz="2800" i="1">
                                    <a:effectLst/>
                                    <a:latin typeface="Cambria Math"/>
                                    <a:ea typeface="Times New Roman"/>
                                    <a:cs typeface="Times New Roman"/>
                                  </a:rPr>
                                  <m:t>𝑑𝑡</m:t>
                                </m:r>
                                <m:r>
                                  <a:rPr lang="en-US" sz="2800" i="1">
                                    <a:effectLst/>
                                    <a:latin typeface="Cambria Math"/>
                                    <a:ea typeface="Times New Roman"/>
                                    <a:cs typeface="Times New Roman"/>
                                  </a:rPr>
                                  <m:t>=</m:t>
                                </m:r>
                                <m:nary>
                                  <m:naryPr>
                                    <m:limLoc m:val="undOvr"/>
                                    <m:ctrlPr>
                                      <a:rPr lang="en-US" sz="2800" i="1">
                                        <a:effectLst/>
                                        <a:latin typeface="Cambria Math" panose="02040503050406030204" pitchFamily="18" charset="0"/>
                                        <a:ea typeface="Times New Roman"/>
                                        <a:cs typeface="Times New Roman"/>
                                      </a:rPr>
                                    </m:ctrlPr>
                                  </m:naryPr>
                                  <m:sub>
                                    <m:r>
                                      <a:rPr lang="en-US" sz="2800" i="1">
                                        <a:effectLst/>
                                        <a:latin typeface="Cambria Math"/>
                                        <a:ea typeface="Times New Roman"/>
                                        <a:cs typeface="Times New Roman"/>
                                      </a:rPr>
                                      <m:t>−∞</m:t>
                                    </m:r>
                                  </m:sub>
                                  <m:sup>
                                    <m:r>
                                      <a:rPr lang="en-US" sz="2800" i="1">
                                        <a:effectLst/>
                                        <a:latin typeface="Cambria Math"/>
                                        <a:ea typeface="Times New Roman"/>
                                        <a:cs typeface="Times New Roman"/>
                                      </a:rPr>
                                      <m:t>∞</m:t>
                                    </m:r>
                                  </m:sup>
                                  <m:e>
                                    <m:r>
                                      <a:rPr lang="en-US" sz="2800" i="1">
                                        <a:effectLst/>
                                        <a:latin typeface="Cambria Math"/>
                                        <a:ea typeface="Times New Roman"/>
                                        <a:cs typeface="Times New Roman"/>
                                      </a:rPr>
                                      <m:t>𝑓</m:t>
                                    </m:r>
                                    <m:d>
                                      <m:dPr>
                                        <m:ctrlPr>
                                          <a:rPr lang="en-US" sz="2800" i="1">
                                            <a:effectLst/>
                                            <a:latin typeface="Cambria Math" panose="02040503050406030204" pitchFamily="18" charset="0"/>
                                            <a:ea typeface="Times New Roman"/>
                                            <a:cs typeface="Times New Roman"/>
                                          </a:rPr>
                                        </m:ctrlPr>
                                      </m:dPr>
                                      <m:e>
                                        <m:r>
                                          <a:rPr lang="en-US" sz="2800" i="1">
                                            <a:effectLst/>
                                            <a:latin typeface="Cambria Math"/>
                                            <a:ea typeface="Times New Roman"/>
                                            <a:cs typeface="Times New Roman"/>
                                          </a:rPr>
                                          <m:t>𝑡</m:t>
                                        </m:r>
                                      </m:e>
                                    </m:d>
                                    <m:r>
                                      <a:rPr lang="en-US" sz="2800" i="1">
                                        <a:effectLst/>
                                        <a:latin typeface="Cambria Math"/>
                                        <a:ea typeface="Times New Roman"/>
                                        <a:cs typeface="Times New Roman"/>
                                      </a:rPr>
                                      <m:t>𝑑𝑡</m:t>
                                    </m:r>
                                  </m:e>
                                </m:nary>
                              </m:e>
                            </m:nary>
                          </m:e>
                        </m:func>
                      </m:e>
                    </m:func>
                  </m:oMath>
                </a14:m>
                <a:r>
                  <a:rPr lang="en-US" sz="2800" dirty="0">
                    <a:effectLst/>
                    <a:latin typeface="Times New Roman" pitchFamily="18" charset="0"/>
                    <a:ea typeface="Times New Roman"/>
                    <a:cs typeface="Times New Roman" pitchFamily="18" charset="0"/>
                  </a:rPr>
                  <a:t>=0</a:t>
                </a:r>
              </a:p>
              <a:p>
                <a:pPr marL="742950" marR="0" lvl="1" indent="-285750" algn="just">
                  <a:lnSpc>
                    <a:spcPct val="150000"/>
                  </a:lnSpc>
                  <a:spcBef>
                    <a:spcPts val="0"/>
                  </a:spcBef>
                  <a:spcAft>
                    <a:spcPts val="0"/>
                  </a:spcAft>
                  <a:buFont typeface="+mj-lt"/>
                  <a:buAutoNum type="arabicPeriod"/>
                </a:pPr>
                <a:r>
                  <a:rPr lang="en-US" sz="2800" dirty="0">
                    <a:effectLst/>
                    <a:latin typeface="Times New Roman" pitchFamily="18" charset="0"/>
                    <a:ea typeface="Times New Roman"/>
                    <a:cs typeface="Times New Roman" pitchFamily="18" charset="0"/>
                  </a:rPr>
                  <a:t>F’(X)=f(x</a:t>
                </a:r>
                <a:r>
                  <a:rPr lang="en-US" sz="2800" dirty="0" smtClean="0">
                    <a:effectLst/>
                    <a:latin typeface="Times New Roman" pitchFamily="18" charset="0"/>
                    <a:ea typeface="Times New Roman"/>
                    <a:cs typeface="Times New Roman" pitchFamily="18" charset="0"/>
                  </a:rPr>
                  <a:t>)   </a:t>
                </a:r>
                <a:r>
                  <a:rPr lang="en-US" sz="2800" dirty="0" err="1" smtClean="0">
                    <a:effectLst/>
                    <a:latin typeface="Times New Roman" pitchFamily="18" charset="0"/>
                    <a:ea typeface="Times New Roman"/>
                    <a:cs typeface="Times New Roman" pitchFamily="18" charset="0"/>
                  </a:rPr>
                  <a:t>i.e</a:t>
                </a:r>
                <a:r>
                  <a:rPr lang="en-US" sz="2800" dirty="0" smtClean="0">
                    <a:effectLst/>
                    <a:latin typeface="Times New Roman" pitchFamily="18" charset="0"/>
                    <a:ea typeface="Times New Roman"/>
                    <a:cs typeface="Times New Roman" pitchFamily="18" charset="0"/>
                  </a:rPr>
                  <a:t>        </a:t>
                </a:r>
                <a:r>
                  <a:rPr lang="en-US" sz="2800" dirty="0">
                    <a:effectLst/>
                    <a:latin typeface="Times New Roman" pitchFamily="18" charset="0"/>
                    <a:ea typeface="Times New Roman"/>
                    <a:cs typeface="Times New Roman" pitchFamily="18" charset="0"/>
                  </a:rPr>
                  <a:t>(F(X)  is the anti-derivative of f(x) ).</a:t>
                </a:r>
              </a:p>
              <a:p>
                <a:pPr marL="742950" marR="0" lvl="1" indent="-285750" algn="just">
                  <a:lnSpc>
                    <a:spcPct val="150000"/>
                  </a:lnSpc>
                  <a:spcBef>
                    <a:spcPts val="0"/>
                  </a:spcBef>
                  <a:spcAft>
                    <a:spcPts val="0"/>
                  </a:spcAft>
                  <a:buFont typeface="+mj-lt"/>
                  <a:buAutoNum type="arabicPeriod"/>
                </a:pPr>
                <a:r>
                  <a:rPr lang="en-US" sz="2800" dirty="0">
                    <a:effectLst/>
                    <a:latin typeface="Times New Roman" pitchFamily="18" charset="0"/>
                    <a:ea typeface="Times New Roman"/>
                    <a:cs typeface="Times New Roman" pitchFamily="18" charset="0"/>
                  </a:rPr>
                  <a:t>F(X) is a non –decreasing function</a:t>
                </a:r>
              </a:p>
            </p:txBody>
          </p:sp>
        </mc:Choice>
        <mc:Fallback xmlns="">
          <p:sp>
            <p:nvSpPr>
              <p:cNvPr id="2" name="Rectangle 1"/>
              <p:cNvSpPr>
                <a:spLocks noRot="1" noChangeAspect="1" noMove="1" noResize="1" noEditPoints="1" noAdjustHandles="1" noChangeArrowheads="1" noChangeShapeType="1" noTextEdit="1"/>
              </p:cNvSpPr>
              <p:nvPr/>
            </p:nvSpPr>
            <p:spPr>
              <a:xfrm>
                <a:off x="570271" y="228600"/>
                <a:ext cx="7772400" cy="5856732"/>
              </a:xfrm>
              <a:prstGeom prst="rect">
                <a:avLst/>
              </a:prstGeom>
              <a:blipFill rotWithShape="1">
                <a:blip r:embed="rId2"/>
                <a:stretch>
                  <a:fillRect l="-1647" r="-4471" b="-1979"/>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8035822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Text Box 2"/>
          <p:cNvSpPr txBox="1">
            <a:spLocks noChangeArrowheads="1"/>
          </p:cNvSpPr>
          <p:nvPr/>
        </p:nvSpPr>
        <p:spPr bwMode="auto">
          <a:xfrm>
            <a:off x="228600" y="1206500"/>
            <a:ext cx="8305800" cy="1200150"/>
          </a:xfrm>
          <a:prstGeom prst="rect">
            <a:avLst/>
          </a:prstGeom>
          <a:noFill/>
          <a:ln w="9525">
            <a:noFill/>
            <a:miter lim="800000"/>
            <a:headEnd/>
            <a:tailEnd/>
          </a:ln>
        </p:spPr>
        <p:txBody>
          <a:bodyPr>
            <a:spAutoFit/>
          </a:bodyPr>
          <a:lstStyle/>
          <a:p>
            <a:pPr>
              <a:spcBef>
                <a:spcPct val="0"/>
              </a:spcBef>
            </a:pPr>
            <a:r>
              <a:rPr lang="en-US" b="1">
                <a:solidFill>
                  <a:prstClr val="black"/>
                </a:solidFill>
              </a:rPr>
              <a:t>Example</a:t>
            </a:r>
            <a:r>
              <a:rPr lang="en-US">
                <a:solidFill>
                  <a:prstClr val="black"/>
                </a:solidFill>
                <a:latin typeface="Times New Roman" pitchFamily="18" charset="0"/>
              </a:rPr>
              <a:t>: </a:t>
            </a:r>
            <a:endParaRPr lang="en-US">
              <a:solidFill>
                <a:prstClr val="black"/>
              </a:solidFill>
            </a:endParaRPr>
          </a:p>
          <a:p>
            <a:pPr>
              <a:spcBef>
                <a:spcPct val="0"/>
              </a:spcBef>
            </a:pPr>
            <a:r>
              <a:rPr lang="en-US">
                <a:solidFill>
                  <a:prstClr val="black"/>
                </a:solidFill>
              </a:rPr>
              <a:t>b) Based on the above example, find the probability that a pregnant woman weights greater than 85kg.</a:t>
            </a:r>
            <a:endParaRPr lang="en-US">
              <a:solidFill>
                <a:prstClr val="black"/>
              </a:solidFill>
              <a:sym typeface="Symbol" pitchFamily="18" charset="2"/>
            </a:endParaRPr>
          </a:p>
        </p:txBody>
      </p:sp>
      <p:sp>
        <p:nvSpPr>
          <p:cNvPr id="11269" name="Rectangle 3"/>
          <p:cNvSpPr>
            <a:spLocks noGrp="1" noChangeArrowheads="1"/>
          </p:cNvSpPr>
          <p:nvPr>
            <p:ph type="title"/>
          </p:nvPr>
        </p:nvSpPr>
        <p:spPr>
          <a:xfrm>
            <a:off x="0" y="152400"/>
            <a:ext cx="9145588" cy="757238"/>
          </a:xfrm>
          <a:blipFill dpi="0" rotWithShape="1">
            <a:blip r:embed="rId4"/>
            <a:srcRect/>
            <a:tile tx="0" ty="0" sx="100000" sy="100000" flip="none" algn="tl"/>
          </a:blipFill>
        </p:spPr>
        <p:txBody>
          <a:bodyPr/>
          <a:lstStyle/>
          <a:p>
            <a:pPr eaLnBrk="1" hangingPunct="1"/>
            <a:r>
              <a:rPr lang="en-US" altLang="en-US" sz="4000" smtClean="0"/>
              <a:t>Probability and Normal Distributions</a:t>
            </a:r>
          </a:p>
        </p:txBody>
      </p:sp>
      <p:sp>
        <p:nvSpPr>
          <p:cNvPr id="711684" name="Rectangle 4"/>
          <p:cNvSpPr>
            <a:spLocks noChangeArrowheads="1"/>
          </p:cNvSpPr>
          <p:nvPr/>
        </p:nvSpPr>
        <p:spPr bwMode="auto">
          <a:xfrm>
            <a:off x="304800" y="5710238"/>
            <a:ext cx="8729663" cy="457200"/>
          </a:xfrm>
          <a:prstGeom prst="rect">
            <a:avLst/>
          </a:prstGeom>
          <a:noFill/>
          <a:ln w="9525">
            <a:noFill/>
            <a:miter lim="800000"/>
            <a:headEnd/>
            <a:tailEnd/>
          </a:ln>
        </p:spPr>
        <p:txBody>
          <a:bodyPr wrap="none">
            <a:spAutoFit/>
          </a:bodyPr>
          <a:lstStyle/>
          <a:p>
            <a:pPr>
              <a:spcBef>
                <a:spcPct val="0"/>
              </a:spcBef>
            </a:pPr>
            <a:r>
              <a:rPr lang="en-US" altLang="en-US" i="1">
                <a:solidFill>
                  <a:prstClr val="black"/>
                </a:solidFill>
              </a:rPr>
              <a:t>P</a:t>
            </a:r>
            <a:r>
              <a:rPr lang="en-US" altLang="en-US">
                <a:solidFill>
                  <a:prstClr val="black"/>
                </a:solidFill>
              </a:rPr>
              <a:t>(</a:t>
            </a:r>
            <a:r>
              <a:rPr lang="en-US" altLang="en-US" i="1">
                <a:solidFill>
                  <a:prstClr val="black"/>
                </a:solidFill>
              </a:rPr>
              <a:t>x</a:t>
            </a:r>
            <a:r>
              <a:rPr lang="en-US" altLang="en-US">
                <a:solidFill>
                  <a:prstClr val="black"/>
                </a:solidFill>
              </a:rPr>
              <a:t> &gt; 85) = </a:t>
            </a:r>
            <a:r>
              <a:rPr lang="en-US" altLang="en-US" i="1">
                <a:solidFill>
                  <a:prstClr val="black"/>
                </a:solidFill>
              </a:rPr>
              <a:t>P</a:t>
            </a:r>
            <a:r>
              <a:rPr lang="en-US" altLang="en-US">
                <a:solidFill>
                  <a:prstClr val="black"/>
                </a:solidFill>
              </a:rPr>
              <a:t>(</a:t>
            </a:r>
            <a:r>
              <a:rPr lang="en-US" altLang="en-US" i="1">
                <a:solidFill>
                  <a:prstClr val="black"/>
                </a:solidFill>
              </a:rPr>
              <a:t>z</a:t>
            </a:r>
            <a:r>
              <a:rPr lang="en-US" altLang="en-US">
                <a:solidFill>
                  <a:prstClr val="black"/>
                </a:solidFill>
              </a:rPr>
              <a:t> &gt; 0.88) = 1 </a:t>
            </a:r>
            <a:r>
              <a:rPr lang="en-US" altLang="en-US">
                <a:solidFill>
                  <a:prstClr val="black"/>
                </a:solidFill>
                <a:sym typeface="Symbol" pitchFamily="18" charset="2"/>
              </a:rPr>
              <a:t></a:t>
            </a:r>
            <a:r>
              <a:rPr lang="en-US" altLang="en-US">
                <a:solidFill>
                  <a:prstClr val="black"/>
                </a:solidFill>
              </a:rPr>
              <a:t> </a:t>
            </a:r>
            <a:r>
              <a:rPr lang="en-US" altLang="en-US" i="1">
                <a:solidFill>
                  <a:prstClr val="black"/>
                </a:solidFill>
              </a:rPr>
              <a:t>P</a:t>
            </a:r>
            <a:r>
              <a:rPr lang="en-US" altLang="en-US">
                <a:solidFill>
                  <a:prstClr val="black"/>
                </a:solidFill>
              </a:rPr>
              <a:t>(</a:t>
            </a:r>
            <a:r>
              <a:rPr lang="en-US" altLang="en-US" i="1">
                <a:solidFill>
                  <a:prstClr val="black"/>
                </a:solidFill>
              </a:rPr>
              <a:t>z</a:t>
            </a:r>
            <a:r>
              <a:rPr lang="en-US" altLang="en-US">
                <a:solidFill>
                  <a:prstClr val="black"/>
                </a:solidFill>
              </a:rPr>
              <a:t> &lt; 0.88) = 1 </a:t>
            </a:r>
            <a:r>
              <a:rPr lang="en-US" altLang="en-US">
                <a:solidFill>
                  <a:prstClr val="black"/>
                </a:solidFill>
                <a:sym typeface="Symbol" pitchFamily="18" charset="2"/>
              </a:rPr>
              <a:t></a:t>
            </a:r>
            <a:r>
              <a:rPr lang="en-US" altLang="en-US">
                <a:solidFill>
                  <a:prstClr val="black"/>
                </a:solidFill>
              </a:rPr>
              <a:t> 0.8106 = </a:t>
            </a:r>
            <a:r>
              <a:rPr lang="en-US" altLang="en-US">
                <a:solidFill>
                  <a:prstClr val="black"/>
                </a:solidFill>
                <a:sym typeface="Symbol" pitchFamily="18" charset="2"/>
              </a:rPr>
              <a:t>0.1894</a:t>
            </a:r>
            <a:endParaRPr lang="en-US">
              <a:solidFill>
                <a:prstClr val="black"/>
              </a:solidFill>
              <a:sym typeface="Symbol" pitchFamily="18" charset="2"/>
            </a:endParaRPr>
          </a:p>
        </p:txBody>
      </p:sp>
      <p:graphicFrame>
        <p:nvGraphicFramePr>
          <p:cNvPr id="711685" name="Object 5"/>
          <p:cNvGraphicFramePr>
            <a:graphicFrameLocks noChangeAspect="1"/>
          </p:cNvGraphicFramePr>
          <p:nvPr/>
        </p:nvGraphicFramePr>
        <p:xfrm>
          <a:off x="4919663" y="3036888"/>
          <a:ext cx="2124075" cy="595312"/>
        </p:xfrm>
        <a:graphic>
          <a:graphicData uri="http://schemas.openxmlformats.org/presentationml/2006/ole">
            <mc:AlternateContent xmlns:mc="http://schemas.openxmlformats.org/markup-compatibility/2006">
              <mc:Choice xmlns:v="urn:schemas-microsoft-com:vml" Requires="v">
                <p:oleObj spid="_x0000_s6168" name="Equation" r:id="rId5" imgW="1269720" imgH="355320" progId="">
                  <p:embed/>
                </p:oleObj>
              </mc:Choice>
              <mc:Fallback>
                <p:oleObj name="Equation" r:id="rId5" imgW="1269720" imgH="35532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19663" y="3036888"/>
                        <a:ext cx="2124075" cy="595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1686" name="Object 6"/>
          <p:cNvGraphicFramePr>
            <a:graphicFrameLocks noChangeAspect="1"/>
          </p:cNvGraphicFramePr>
          <p:nvPr/>
        </p:nvGraphicFramePr>
        <p:xfrm>
          <a:off x="5949950" y="3621088"/>
          <a:ext cx="1682750" cy="298450"/>
        </p:xfrm>
        <a:graphic>
          <a:graphicData uri="http://schemas.openxmlformats.org/presentationml/2006/ole">
            <mc:AlternateContent xmlns:mc="http://schemas.openxmlformats.org/markup-compatibility/2006">
              <mc:Choice xmlns:v="urn:schemas-microsoft-com:vml" Requires="v">
                <p:oleObj spid="_x0000_s6169" name="Equation" r:id="rId7" imgW="1002960" imgH="177480" progId="">
                  <p:embed/>
                </p:oleObj>
              </mc:Choice>
              <mc:Fallback>
                <p:oleObj name="Equation" r:id="rId7" imgW="1002960" imgH="17748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49950" y="3621088"/>
                        <a:ext cx="1682750"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1687" name="Rectangle 7"/>
          <p:cNvSpPr>
            <a:spLocks noChangeArrowheads="1"/>
          </p:cNvSpPr>
          <p:nvPr/>
        </p:nvSpPr>
        <p:spPr bwMode="auto">
          <a:xfrm>
            <a:off x="5849938" y="4216400"/>
            <a:ext cx="3255962" cy="1631950"/>
          </a:xfrm>
          <a:prstGeom prst="rect">
            <a:avLst/>
          </a:prstGeom>
          <a:noFill/>
          <a:ln w="9525">
            <a:noFill/>
            <a:miter lim="800000"/>
            <a:headEnd/>
            <a:tailEnd/>
          </a:ln>
        </p:spPr>
        <p:txBody>
          <a:bodyPr>
            <a:spAutoFit/>
          </a:bodyPr>
          <a:lstStyle/>
          <a:p>
            <a:pPr>
              <a:spcBef>
                <a:spcPct val="0"/>
              </a:spcBef>
            </a:pPr>
            <a:r>
              <a:rPr lang="en-US" altLang="en-US" sz="2000">
                <a:solidFill>
                  <a:prstClr val="black"/>
                </a:solidFill>
              </a:rPr>
              <a:t>The probability that </a:t>
            </a:r>
            <a:r>
              <a:rPr lang="en-US" sz="2000">
                <a:solidFill>
                  <a:prstClr val="black"/>
                </a:solidFill>
              </a:rPr>
              <a:t>a randomly selected pregnant woman weights greater than 85kg. </a:t>
            </a:r>
            <a:r>
              <a:rPr lang="en-US" altLang="en-US" sz="2000">
                <a:solidFill>
                  <a:prstClr val="black"/>
                </a:solidFill>
              </a:rPr>
              <a:t>is 0.1894.</a:t>
            </a:r>
            <a:endParaRPr lang="en-US" sz="2000">
              <a:solidFill>
                <a:prstClr val="black"/>
              </a:solidFill>
            </a:endParaRPr>
          </a:p>
        </p:txBody>
      </p:sp>
      <p:grpSp>
        <p:nvGrpSpPr>
          <p:cNvPr id="2" name="Group 8"/>
          <p:cNvGrpSpPr>
            <a:grpSpLocks/>
          </p:cNvGrpSpPr>
          <p:nvPr/>
        </p:nvGrpSpPr>
        <p:grpSpPr bwMode="auto">
          <a:xfrm>
            <a:off x="1046163" y="5048250"/>
            <a:ext cx="4224337" cy="587375"/>
            <a:chOff x="912" y="3180"/>
            <a:chExt cx="2661" cy="370"/>
          </a:xfrm>
        </p:grpSpPr>
        <p:sp>
          <p:nvSpPr>
            <p:cNvPr id="11291" name="Text Box 9"/>
            <p:cNvSpPr txBox="1">
              <a:spLocks noChangeArrowheads="1"/>
            </p:cNvSpPr>
            <p:nvPr/>
          </p:nvSpPr>
          <p:spPr bwMode="auto">
            <a:xfrm>
              <a:off x="1945" y="3331"/>
              <a:ext cx="370" cy="212"/>
            </a:xfrm>
            <a:prstGeom prst="rect">
              <a:avLst/>
            </a:prstGeom>
            <a:noFill/>
            <a:ln w="9525">
              <a:noFill/>
              <a:miter lim="800000"/>
              <a:headEnd/>
              <a:tailEnd/>
            </a:ln>
          </p:spPr>
          <p:txBody>
            <a:bodyPr wrap="none">
              <a:spAutoFit/>
            </a:bodyPr>
            <a:lstStyle/>
            <a:p>
              <a:pPr eaLnBrk="0" hangingPunct="0">
                <a:spcBef>
                  <a:spcPct val="0"/>
                </a:spcBef>
              </a:pPr>
              <a:r>
                <a:rPr lang="el-GR" altLang="en-US" sz="1600">
                  <a:solidFill>
                    <a:prstClr val="black"/>
                  </a:solidFill>
                  <a:cs typeface="Times New Roman" pitchFamily="18" charset="0"/>
                </a:rPr>
                <a:t>μ</a:t>
              </a:r>
              <a:r>
                <a:rPr lang="en-US" altLang="en-US" sz="1600">
                  <a:solidFill>
                    <a:prstClr val="black"/>
                  </a:solidFill>
                  <a:cs typeface="Times New Roman" pitchFamily="18" charset="0"/>
                </a:rPr>
                <a:t> =</a:t>
              </a:r>
              <a:r>
                <a:rPr lang="en-US" altLang="en-US" sz="1600">
                  <a:solidFill>
                    <a:prstClr val="black"/>
                  </a:solidFill>
                </a:rPr>
                <a:t>0</a:t>
              </a:r>
            </a:p>
          </p:txBody>
        </p:sp>
        <p:grpSp>
          <p:nvGrpSpPr>
            <p:cNvPr id="3" name="Group 10"/>
            <p:cNvGrpSpPr>
              <a:grpSpLocks/>
            </p:cNvGrpSpPr>
            <p:nvPr/>
          </p:nvGrpSpPr>
          <p:grpSpPr bwMode="auto">
            <a:xfrm>
              <a:off x="912" y="3180"/>
              <a:ext cx="2661" cy="212"/>
              <a:chOff x="912" y="3180"/>
              <a:chExt cx="2661" cy="212"/>
            </a:xfrm>
          </p:grpSpPr>
          <p:grpSp>
            <p:nvGrpSpPr>
              <p:cNvPr id="4" name="Group 11"/>
              <p:cNvGrpSpPr>
                <a:grpSpLocks/>
              </p:cNvGrpSpPr>
              <p:nvPr/>
            </p:nvGrpSpPr>
            <p:grpSpPr bwMode="auto">
              <a:xfrm>
                <a:off x="912" y="3247"/>
                <a:ext cx="2496" cy="90"/>
                <a:chOff x="912" y="3247"/>
                <a:chExt cx="2496" cy="90"/>
              </a:xfrm>
            </p:grpSpPr>
            <p:sp>
              <p:nvSpPr>
                <p:cNvPr id="11296" name="Freeform 12"/>
                <p:cNvSpPr>
                  <a:spLocks/>
                </p:cNvSpPr>
                <p:nvPr/>
              </p:nvSpPr>
              <p:spPr bwMode="auto">
                <a:xfrm>
                  <a:off x="912" y="3292"/>
                  <a:ext cx="2496" cy="1"/>
                </a:xfrm>
                <a:custGeom>
                  <a:avLst/>
                  <a:gdLst>
                    <a:gd name="T0" fmla="*/ 0 w 3152"/>
                    <a:gd name="T1" fmla="*/ 0 h 1"/>
                    <a:gd name="T2" fmla="*/ 2 w 3152"/>
                    <a:gd name="T3" fmla="*/ 0 h 1"/>
                    <a:gd name="T4" fmla="*/ 0 60000 65536"/>
                    <a:gd name="T5" fmla="*/ 0 60000 65536"/>
                    <a:gd name="T6" fmla="*/ 0 w 3152"/>
                    <a:gd name="T7" fmla="*/ 0 h 1"/>
                    <a:gd name="T8" fmla="*/ 3152 w 3152"/>
                    <a:gd name="T9" fmla="*/ 1 h 1"/>
                  </a:gdLst>
                  <a:ahLst/>
                  <a:cxnLst>
                    <a:cxn ang="T4">
                      <a:pos x="T0" y="T1"/>
                    </a:cxn>
                    <a:cxn ang="T5">
                      <a:pos x="T2" y="T3"/>
                    </a:cxn>
                  </a:cxnLst>
                  <a:rect l="T6" t="T7" r="T8" b="T9"/>
                  <a:pathLst>
                    <a:path w="3152" h="1">
                      <a:moveTo>
                        <a:pt x="0" y="0"/>
                      </a:moveTo>
                      <a:lnTo>
                        <a:pt x="3152" y="0"/>
                      </a:lnTo>
                    </a:path>
                  </a:pathLst>
                </a:custGeom>
                <a:noFill/>
                <a:ln w="28575">
                  <a:solidFill>
                    <a:schemeClr val="tx1"/>
                  </a:solidFill>
                  <a:round/>
                  <a:headEnd type="arrow" w="med" len="med"/>
                  <a:tailEnd type="arrow" w="med" len="med"/>
                </a:ln>
              </p:spPr>
              <p:txBody>
                <a:bodyPr wrap="none" anchor="ctr"/>
                <a:lstStyle/>
                <a:p>
                  <a:endParaRPr lang="en-US">
                    <a:solidFill>
                      <a:prstClr val="black"/>
                    </a:solidFill>
                  </a:endParaRPr>
                </a:p>
              </p:txBody>
            </p:sp>
            <p:sp>
              <p:nvSpPr>
                <p:cNvPr id="11297" name="Line 13"/>
                <p:cNvSpPr>
                  <a:spLocks noChangeShapeType="1"/>
                </p:cNvSpPr>
                <p:nvPr/>
              </p:nvSpPr>
              <p:spPr bwMode="auto">
                <a:xfrm>
                  <a:off x="2425" y="3247"/>
                  <a:ext cx="0" cy="90"/>
                </a:xfrm>
                <a:prstGeom prst="line">
                  <a:avLst/>
                </a:prstGeom>
                <a:noFill/>
                <a:ln w="9525">
                  <a:solidFill>
                    <a:schemeClr val="tx1"/>
                  </a:solidFill>
                  <a:round/>
                  <a:headEnd/>
                  <a:tailEnd/>
                </a:ln>
              </p:spPr>
              <p:txBody>
                <a:bodyPr wrap="none" anchor="ctr"/>
                <a:lstStyle/>
                <a:p>
                  <a:endParaRPr lang="en-US">
                    <a:solidFill>
                      <a:prstClr val="black"/>
                    </a:solidFill>
                  </a:endParaRPr>
                </a:p>
              </p:txBody>
            </p:sp>
            <p:sp>
              <p:nvSpPr>
                <p:cNvPr id="11298" name="Line 14"/>
                <p:cNvSpPr>
                  <a:spLocks noChangeShapeType="1"/>
                </p:cNvSpPr>
                <p:nvPr/>
              </p:nvSpPr>
              <p:spPr bwMode="auto">
                <a:xfrm>
                  <a:off x="2160" y="3247"/>
                  <a:ext cx="0" cy="90"/>
                </a:xfrm>
                <a:prstGeom prst="line">
                  <a:avLst/>
                </a:prstGeom>
                <a:noFill/>
                <a:ln w="9525">
                  <a:solidFill>
                    <a:schemeClr val="tx1"/>
                  </a:solidFill>
                  <a:round/>
                  <a:headEnd/>
                  <a:tailEnd/>
                </a:ln>
              </p:spPr>
              <p:txBody>
                <a:bodyPr wrap="none" anchor="ctr"/>
                <a:lstStyle/>
                <a:p>
                  <a:endParaRPr lang="en-US">
                    <a:solidFill>
                      <a:prstClr val="black"/>
                    </a:solidFill>
                  </a:endParaRPr>
                </a:p>
              </p:txBody>
            </p:sp>
          </p:grpSp>
          <p:sp>
            <p:nvSpPr>
              <p:cNvPr id="11295" name="Rectangle 15"/>
              <p:cNvSpPr>
                <a:spLocks noChangeArrowheads="1"/>
              </p:cNvSpPr>
              <p:nvPr/>
            </p:nvSpPr>
            <p:spPr bwMode="auto">
              <a:xfrm>
                <a:off x="3395" y="3180"/>
                <a:ext cx="178" cy="212"/>
              </a:xfrm>
              <a:prstGeom prst="rect">
                <a:avLst/>
              </a:prstGeom>
              <a:noFill/>
              <a:ln w="9525">
                <a:noFill/>
                <a:miter lim="800000"/>
                <a:headEnd/>
                <a:tailEnd/>
              </a:ln>
            </p:spPr>
            <p:txBody>
              <a:bodyPr wrap="none">
                <a:spAutoFit/>
              </a:bodyPr>
              <a:lstStyle/>
              <a:p>
                <a:r>
                  <a:rPr lang="en-US" sz="1600" i="1">
                    <a:solidFill>
                      <a:prstClr val="black"/>
                    </a:solidFill>
                  </a:rPr>
                  <a:t>z</a:t>
                </a:r>
              </a:p>
            </p:txBody>
          </p:sp>
        </p:grpSp>
        <p:sp>
          <p:nvSpPr>
            <p:cNvPr id="11293" name="Text Box 16"/>
            <p:cNvSpPr txBox="1">
              <a:spLocks noChangeArrowheads="1"/>
            </p:cNvSpPr>
            <p:nvPr/>
          </p:nvSpPr>
          <p:spPr bwMode="auto">
            <a:xfrm>
              <a:off x="2330" y="3338"/>
              <a:ext cx="173" cy="212"/>
            </a:xfrm>
            <a:prstGeom prst="rect">
              <a:avLst/>
            </a:prstGeom>
            <a:noFill/>
            <a:ln w="9525">
              <a:noFill/>
              <a:miter lim="800000"/>
              <a:headEnd/>
              <a:tailEnd/>
            </a:ln>
          </p:spPr>
          <p:txBody>
            <a:bodyPr wrap="none">
              <a:spAutoFit/>
            </a:bodyPr>
            <a:lstStyle/>
            <a:p>
              <a:pPr eaLnBrk="0" hangingPunct="0">
                <a:spcBef>
                  <a:spcPct val="0"/>
                </a:spcBef>
              </a:pPr>
              <a:r>
                <a:rPr lang="en-US" altLang="en-US" sz="1600">
                  <a:solidFill>
                    <a:prstClr val="black"/>
                  </a:solidFill>
                  <a:cs typeface="Times New Roman" pitchFamily="18" charset="0"/>
                </a:rPr>
                <a:t>?</a:t>
              </a:r>
              <a:endParaRPr lang="en-US" altLang="en-US" sz="1600">
                <a:solidFill>
                  <a:prstClr val="black"/>
                </a:solidFill>
              </a:endParaRPr>
            </a:p>
          </p:txBody>
        </p:sp>
      </p:grpSp>
      <p:sp useBgFill="1">
        <p:nvSpPr>
          <p:cNvPr id="711697" name="Text Box 17"/>
          <p:cNvSpPr txBox="1">
            <a:spLocks noChangeArrowheads="1"/>
          </p:cNvSpPr>
          <p:nvPr/>
        </p:nvSpPr>
        <p:spPr bwMode="auto">
          <a:xfrm>
            <a:off x="3213100" y="5281613"/>
            <a:ext cx="579438" cy="336550"/>
          </a:xfrm>
          <a:prstGeom prst="rect">
            <a:avLst/>
          </a:prstGeom>
          <a:ln w="9525">
            <a:noFill/>
            <a:miter lim="800000"/>
            <a:headEnd/>
            <a:tailEnd/>
          </a:ln>
        </p:spPr>
        <p:txBody>
          <a:bodyPr wrap="none">
            <a:spAutoFit/>
          </a:bodyPr>
          <a:lstStyle/>
          <a:p>
            <a:pPr eaLnBrk="0" hangingPunct="0">
              <a:spcBef>
                <a:spcPct val="0"/>
              </a:spcBef>
            </a:pPr>
            <a:r>
              <a:rPr lang="en-US" altLang="en-US" sz="1600" b="1" dirty="0">
                <a:solidFill>
                  <a:srgbClr val="800080"/>
                </a:solidFill>
                <a:cs typeface="Times New Roman" pitchFamily="18" charset="0"/>
              </a:rPr>
              <a:t>0.88</a:t>
            </a:r>
          </a:p>
        </p:txBody>
      </p:sp>
      <p:grpSp>
        <p:nvGrpSpPr>
          <p:cNvPr id="5" name="Group 18"/>
          <p:cNvGrpSpPr>
            <a:grpSpLocks/>
          </p:cNvGrpSpPr>
          <p:nvPr/>
        </p:nvGrpSpPr>
        <p:grpSpPr bwMode="auto">
          <a:xfrm>
            <a:off x="969963" y="3121025"/>
            <a:ext cx="4286250" cy="2039938"/>
            <a:chOff x="611" y="1966"/>
            <a:chExt cx="2700" cy="1285"/>
          </a:xfrm>
        </p:grpSpPr>
        <p:grpSp>
          <p:nvGrpSpPr>
            <p:cNvPr id="6" name="Group 19"/>
            <p:cNvGrpSpPr>
              <a:grpSpLocks/>
            </p:cNvGrpSpPr>
            <p:nvPr/>
          </p:nvGrpSpPr>
          <p:grpSpPr bwMode="auto">
            <a:xfrm>
              <a:off x="611" y="1966"/>
              <a:ext cx="2700" cy="1285"/>
              <a:chOff x="611" y="1966"/>
              <a:chExt cx="2700" cy="1285"/>
            </a:xfrm>
          </p:grpSpPr>
          <p:sp>
            <p:nvSpPr>
              <p:cNvPr id="11278" name="Line 20"/>
              <p:cNvSpPr>
                <a:spLocks noChangeShapeType="1"/>
              </p:cNvSpPr>
              <p:nvPr/>
            </p:nvSpPr>
            <p:spPr bwMode="auto">
              <a:xfrm>
                <a:off x="1902" y="2784"/>
                <a:ext cx="0" cy="58"/>
              </a:xfrm>
              <a:prstGeom prst="line">
                <a:avLst/>
              </a:prstGeom>
              <a:noFill/>
              <a:ln w="9525">
                <a:noFill/>
                <a:round/>
                <a:headEnd/>
                <a:tailEnd/>
              </a:ln>
            </p:spPr>
            <p:txBody>
              <a:bodyPr wrap="none" anchor="ctr"/>
              <a:lstStyle/>
              <a:p>
                <a:endParaRPr lang="en-US">
                  <a:solidFill>
                    <a:prstClr val="black"/>
                  </a:solidFill>
                </a:endParaRPr>
              </a:p>
            </p:txBody>
          </p:sp>
          <p:sp>
            <p:nvSpPr>
              <p:cNvPr id="11279" name="Text Box 21"/>
              <p:cNvSpPr txBox="1">
                <a:spLocks noChangeArrowheads="1"/>
              </p:cNvSpPr>
              <p:nvPr/>
            </p:nvSpPr>
            <p:spPr bwMode="auto">
              <a:xfrm>
                <a:off x="2035" y="3039"/>
                <a:ext cx="258" cy="212"/>
              </a:xfrm>
              <a:prstGeom prst="rect">
                <a:avLst/>
              </a:prstGeom>
              <a:noFill/>
              <a:ln w="9525">
                <a:noFill/>
                <a:miter lim="800000"/>
                <a:headEnd/>
                <a:tailEnd/>
              </a:ln>
            </p:spPr>
            <p:txBody>
              <a:bodyPr wrap="none">
                <a:spAutoFit/>
              </a:bodyPr>
              <a:lstStyle/>
              <a:p>
                <a:pPr eaLnBrk="0" hangingPunct="0">
                  <a:spcBef>
                    <a:spcPct val="0"/>
                  </a:spcBef>
                </a:pPr>
                <a:r>
                  <a:rPr lang="en-US" altLang="en-US" sz="1600">
                    <a:solidFill>
                      <a:prstClr val="black"/>
                    </a:solidFill>
                  </a:rPr>
                  <a:t>85</a:t>
                </a:r>
              </a:p>
            </p:txBody>
          </p:sp>
          <p:sp>
            <p:nvSpPr>
              <p:cNvPr id="11280" name="Line 22"/>
              <p:cNvSpPr>
                <a:spLocks noChangeShapeType="1"/>
              </p:cNvSpPr>
              <p:nvPr/>
            </p:nvSpPr>
            <p:spPr bwMode="auto">
              <a:xfrm>
                <a:off x="2168" y="2976"/>
                <a:ext cx="0" cy="90"/>
              </a:xfrm>
              <a:prstGeom prst="line">
                <a:avLst/>
              </a:prstGeom>
              <a:noFill/>
              <a:ln w="9525">
                <a:solidFill>
                  <a:schemeClr val="tx1"/>
                </a:solidFill>
                <a:round/>
                <a:headEnd/>
                <a:tailEnd/>
              </a:ln>
            </p:spPr>
            <p:txBody>
              <a:bodyPr wrap="none" anchor="ctr"/>
              <a:lstStyle/>
              <a:p>
                <a:endParaRPr lang="en-US">
                  <a:solidFill>
                    <a:prstClr val="black"/>
                  </a:solidFill>
                </a:endParaRPr>
              </a:p>
            </p:txBody>
          </p:sp>
          <p:sp>
            <p:nvSpPr>
              <p:cNvPr id="11281" name="Line 23"/>
              <p:cNvSpPr>
                <a:spLocks noChangeShapeType="1"/>
              </p:cNvSpPr>
              <p:nvPr/>
            </p:nvSpPr>
            <p:spPr bwMode="auto">
              <a:xfrm flipV="1">
                <a:off x="2168" y="2333"/>
                <a:ext cx="0" cy="668"/>
              </a:xfrm>
              <a:prstGeom prst="line">
                <a:avLst/>
              </a:prstGeom>
              <a:noFill/>
              <a:ln w="9525">
                <a:solidFill>
                  <a:schemeClr val="tx1"/>
                </a:solidFill>
                <a:round/>
                <a:headEnd/>
                <a:tailEnd/>
              </a:ln>
            </p:spPr>
            <p:txBody>
              <a:bodyPr wrap="none"/>
              <a:lstStyle/>
              <a:p>
                <a:endParaRPr lang="en-US">
                  <a:solidFill>
                    <a:prstClr val="black"/>
                  </a:solidFill>
                </a:endParaRPr>
              </a:p>
            </p:txBody>
          </p:sp>
          <p:sp>
            <p:nvSpPr>
              <p:cNvPr id="11282" name="Freeform 24"/>
              <p:cNvSpPr>
                <a:spLocks/>
              </p:cNvSpPr>
              <p:nvPr/>
            </p:nvSpPr>
            <p:spPr bwMode="auto">
              <a:xfrm>
                <a:off x="654" y="3014"/>
                <a:ext cx="2496" cy="1"/>
              </a:xfrm>
              <a:custGeom>
                <a:avLst/>
                <a:gdLst>
                  <a:gd name="T0" fmla="*/ 0 w 3152"/>
                  <a:gd name="T1" fmla="*/ 0 h 1"/>
                  <a:gd name="T2" fmla="*/ 2 w 3152"/>
                  <a:gd name="T3" fmla="*/ 0 h 1"/>
                  <a:gd name="T4" fmla="*/ 0 60000 65536"/>
                  <a:gd name="T5" fmla="*/ 0 60000 65536"/>
                  <a:gd name="T6" fmla="*/ 0 w 3152"/>
                  <a:gd name="T7" fmla="*/ 0 h 1"/>
                  <a:gd name="T8" fmla="*/ 3152 w 3152"/>
                  <a:gd name="T9" fmla="*/ 1 h 1"/>
                </a:gdLst>
                <a:ahLst/>
                <a:cxnLst>
                  <a:cxn ang="T4">
                    <a:pos x="T0" y="T1"/>
                  </a:cxn>
                  <a:cxn ang="T5">
                    <a:pos x="T2" y="T3"/>
                  </a:cxn>
                </a:cxnLst>
                <a:rect l="T6" t="T7" r="T8" b="T9"/>
                <a:pathLst>
                  <a:path w="3152" h="1">
                    <a:moveTo>
                      <a:pt x="0" y="0"/>
                    </a:moveTo>
                    <a:lnTo>
                      <a:pt x="3152" y="0"/>
                    </a:lnTo>
                  </a:path>
                </a:pathLst>
              </a:custGeom>
              <a:noFill/>
              <a:ln w="28575">
                <a:solidFill>
                  <a:schemeClr val="tx1"/>
                </a:solidFill>
                <a:round/>
                <a:headEnd type="arrow" w="med" len="med"/>
                <a:tailEnd type="arrow" w="med" len="med"/>
              </a:ln>
            </p:spPr>
            <p:txBody>
              <a:bodyPr wrap="none" anchor="ctr"/>
              <a:lstStyle/>
              <a:p>
                <a:endParaRPr lang="en-US">
                  <a:solidFill>
                    <a:prstClr val="black"/>
                  </a:solidFill>
                </a:endParaRPr>
              </a:p>
            </p:txBody>
          </p:sp>
          <p:sp>
            <p:nvSpPr>
              <p:cNvPr id="11283" name="Freeform 25"/>
              <p:cNvSpPr>
                <a:spLocks/>
              </p:cNvSpPr>
              <p:nvPr/>
            </p:nvSpPr>
            <p:spPr bwMode="auto">
              <a:xfrm>
                <a:off x="730" y="2017"/>
                <a:ext cx="2372" cy="994"/>
              </a:xfrm>
              <a:custGeom>
                <a:avLst/>
                <a:gdLst>
                  <a:gd name="T0" fmla="*/ 0 w 2996"/>
                  <a:gd name="T1" fmla="*/ 2 h 1213"/>
                  <a:gd name="T2" fmla="*/ 2 w 2996"/>
                  <a:gd name="T3" fmla="*/ 2 h 1213"/>
                  <a:gd name="T4" fmla="*/ 2 w 2996"/>
                  <a:gd name="T5" fmla="*/ 2 h 1213"/>
                  <a:gd name="T6" fmla="*/ 2 w 2996"/>
                  <a:gd name="T7" fmla="*/ 2 h 1213"/>
                  <a:gd name="T8" fmla="*/ 2 w 2996"/>
                  <a:gd name="T9" fmla="*/ 2 h 1213"/>
                  <a:gd name="T10" fmla="*/ 2 w 2996"/>
                  <a:gd name="T11" fmla="*/ 2 h 1213"/>
                  <a:gd name="T12" fmla="*/ 2 w 2996"/>
                  <a:gd name="T13" fmla="*/ 2 h 1213"/>
                  <a:gd name="T14" fmla="*/ 2 w 2996"/>
                  <a:gd name="T15" fmla="*/ 2 h 1213"/>
                  <a:gd name="T16" fmla="*/ 2 w 2996"/>
                  <a:gd name="T17" fmla="*/ 1 h 1213"/>
                  <a:gd name="T18" fmla="*/ 2 w 2996"/>
                  <a:gd name="T19" fmla="*/ 2 h 1213"/>
                  <a:gd name="T20" fmla="*/ 2 w 2996"/>
                  <a:gd name="T21" fmla="*/ 2 h 1213"/>
                  <a:gd name="T22" fmla="*/ 2 w 2996"/>
                  <a:gd name="T23" fmla="*/ 2 h 1213"/>
                  <a:gd name="T24" fmla="*/ 2 w 2996"/>
                  <a:gd name="T25" fmla="*/ 2 h 1213"/>
                  <a:gd name="T26" fmla="*/ 2 w 2996"/>
                  <a:gd name="T27" fmla="*/ 2 h 1213"/>
                  <a:gd name="T28" fmla="*/ 2 w 2996"/>
                  <a:gd name="T29" fmla="*/ 2 h 1213"/>
                  <a:gd name="T30" fmla="*/ 2 w 2996"/>
                  <a:gd name="T31" fmla="*/ 2 h 1213"/>
                  <a:gd name="T32" fmla="*/ 2 w 2996"/>
                  <a:gd name="T33" fmla="*/ 2 h 1213"/>
                  <a:gd name="T34" fmla="*/ 2 w 2996"/>
                  <a:gd name="T35" fmla="*/ 2 h 12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996"/>
                  <a:gd name="T55" fmla="*/ 0 h 1213"/>
                  <a:gd name="T56" fmla="*/ 2996 w 2996"/>
                  <a:gd name="T57" fmla="*/ 1213 h 121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996" h="1213">
                    <a:moveTo>
                      <a:pt x="0" y="1213"/>
                    </a:moveTo>
                    <a:cubicBezTo>
                      <a:pt x="54" y="1205"/>
                      <a:pt x="222" y="1185"/>
                      <a:pt x="325" y="1159"/>
                    </a:cubicBezTo>
                    <a:cubicBezTo>
                      <a:pt x="429" y="1135"/>
                      <a:pt x="526" y="1113"/>
                      <a:pt x="616" y="1057"/>
                    </a:cubicBezTo>
                    <a:cubicBezTo>
                      <a:pt x="711" y="1001"/>
                      <a:pt x="823" y="899"/>
                      <a:pt x="895" y="820"/>
                    </a:cubicBezTo>
                    <a:cubicBezTo>
                      <a:pt x="967" y="741"/>
                      <a:pt x="1004" y="666"/>
                      <a:pt x="1048" y="583"/>
                    </a:cubicBezTo>
                    <a:cubicBezTo>
                      <a:pt x="1092" y="500"/>
                      <a:pt x="1130" y="392"/>
                      <a:pt x="1162" y="322"/>
                    </a:cubicBezTo>
                    <a:cubicBezTo>
                      <a:pt x="1194" y="252"/>
                      <a:pt x="1208" y="208"/>
                      <a:pt x="1237" y="163"/>
                    </a:cubicBezTo>
                    <a:cubicBezTo>
                      <a:pt x="1266" y="118"/>
                      <a:pt x="1296" y="76"/>
                      <a:pt x="1336" y="49"/>
                    </a:cubicBezTo>
                    <a:cubicBezTo>
                      <a:pt x="1376" y="22"/>
                      <a:pt x="1434" y="2"/>
                      <a:pt x="1480" y="1"/>
                    </a:cubicBezTo>
                    <a:cubicBezTo>
                      <a:pt x="1526" y="0"/>
                      <a:pt x="1575" y="18"/>
                      <a:pt x="1615" y="43"/>
                    </a:cubicBezTo>
                    <a:cubicBezTo>
                      <a:pt x="1655" y="68"/>
                      <a:pt x="1685" y="93"/>
                      <a:pt x="1720" y="154"/>
                    </a:cubicBezTo>
                    <a:cubicBezTo>
                      <a:pt x="1755" y="215"/>
                      <a:pt x="1798" y="346"/>
                      <a:pt x="1825" y="412"/>
                    </a:cubicBezTo>
                    <a:cubicBezTo>
                      <a:pt x="1852" y="478"/>
                      <a:pt x="1854" y="488"/>
                      <a:pt x="1885" y="550"/>
                    </a:cubicBezTo>
                    <a:cubicBezTo>
                      <a:pt x="1916" y="612"/>
                      <a:pt x="1966" y="717"/>
                      <a:pt x="2014" y="787"/>
                    </a:cubicBezTo>
                    <a:cubicBezTo>
                      <a:pt x="2062" y="857"/>
                      <a:pt x="2112" y="918"/>
                      <a:pt x="2176" y="969"/>
                    </a:cubicBezTo>
                    <a:cubicBezTo>
                      <a:pt x="2240" y="1020"/>
                      <a:pt x="2330" y="1062"/>
                      <a:pt x="2398" y="1093"/>
                    </a:cubicBezTo>
                    <a:cubicBezTo>
                      <a:pt x="2466" y="1124"/>
                      <a:pt x="2484" y="1134"/>
                      <a:pt x="2584" y="1153"/>
                    </a:cubicBezTo>
                    <a:cubicBezTo>
                      <a:pt x="2684" y="1172"/>
                      <a:pt x="2910" y="1194"/>
                      <a:pt x="2996" y="1205"/>
                    </a:cubicBezTo>
                  </a:path>
                </a:pathLst>
              </a:custGeom>
              <a:noFill/>
              <a:ln w="12700">
                <a:solidFill>
                  <a:schemeClr val="tx1"/>
                </a:solidFill>
                <a:round/>
                <a:headEnd/>
                <a:tailEnd/>
              </a:ln>
            </p:spPr>
            <p:txBody>
              <a:bodyPr wrap="none"/>
              <a:lstStyle/>
              <a:p>
                <a:endParaRPr lang="en-US">
                  <a:solidFill>
                    <a:prstClr val="black"/>
                  </a:solidFill>
                </a:endParaRPr>
              </a:p>
            </p:txBody>
          </p:sp>
          <p:sp>
            <p:nvSpPr>
              <p:cNvPr id="11284" name="Line 26"/>
              <p:cNvSpPr>
                <a:spLocks noChangeShapeType="1"/>
              </p:cNvSpPr>
              <p:nvPr/>
            </p:nvSpPr>
            <p:spPr bwMode="auto">
              <a:xfrm>
                <a:off x="1902" y="2018"/>
                <a:ext cx="0" cy="983"/>
              </a:xfrm>
              <a:prstGeom prst="line">
                <a:avLst/>
              </a:prstGeom>
              <a:noFill/>
              <a:ln w="9525">
                <a:solidFill>
                  <a:schemeClr val="tx1"/>
                </a:solidFill>
                <a:prstDash val="dash"/>
                <a:round/>
                <a:headEnd/>
                <a:tailEnd/>
              </a:ln>
            </p:spPr>
            <p:txBody>
              <a:bodyPr wrap="none"/>
              <a:lstStyle/>
              <a:p>
                <a:endParaRPr lang="en-US">
                  <a:solidFill>
                    <a:prstClr val="black"/>
                  </a:solidFill>
                </a:endParaRPr>
              </a:p>
            </p:txBody>
          </p:sp>
          <p:sp>
            <p:nvSpPr>
              <p:cNvPr id="11285" name="Text Box 27"/>
              <p:cNvSpPr txBox="1">
                <a:spLocks noChangeArrowheads="1"/>
              </p:cNvSpPr>
              <p:nvPr/>
            </p:nvSpPr>
            <p:spPr bwMode="auto">
              <a:xfrm>
                <a:off x="1647" y="3039"/>
                <a:ext cx="441" cy="212"/>
              </a:xfrm>
              <a:prstGeom prst="rect">
                <a:avLst/>
              </a:prstGeom>
              <a:noFill/>
              <a:ln w="9525">
                <a:noFill/>
                <a:miter lim="800000"/>
                <a:headEnd/>
                <a:tailEnd/>
              </a:ln>
            </p:spPr>
            <p:txBody>
              <a:bodyPr wrap="none">
                <a:spAutoFit/>
              </a:bodyPr>
              <a:lstStyle/>
              <a:p>
                <a:pPr eaLnBrk="0" hangingPunct="0">
                  <a:spcBef>
                    <a:spcPct val="0"/>
                  </a:spcBef>
                </a:pPr>
                <a:r>
                  <a:rPr lang="el-GR" altLang="en-US" sz="1600">
                    <a:solidFill>
                      <a:prstClr val="black"/>
                    </a:solidFill>
                    <a:cs typeface="Times New Roman" pitchFamily="18" charset="0"/>
                  </a:rPr>
                  <a:t>μ</a:t>
                </a:r>
                <a:r>
                  <a:rPr lang="en-US" altLang="en-US" sz="1600">
                    <a:solidFill>
                      <a:prstClr val="black"/>
                    </a:solidFill>
                    <a:cs typeface="Times New Roman" pitchFamily="18" charset="0"/>
                  </a:rPr>
                  <a:t> =</a:t>
                </a:r>
                <a:r>
                  <a:rPr lang="en-US" altLang="en-US" sz="1600">
                    <a:solidFill>
                      <a:prstClr val="black"/>
                    </a:solidFill>
                  </a:rPr>
                  <a:t>78</a:t>
                </a:r>
              </a:p>
            </p:txBody>
          </p:sp>
          <p:sp>
            <p:nvSpPr>
              <p:cNvPr id="11286" name="Line 28"/>
              <p:cNvSpPr>
                <a:spLocks noChangeShapeType="1"/>
              </p:cNvSpPr>
              <p:nvPr/>
            </p:nvSpPr>
            <p:spPr bwMode="auto">
              <a:xfrm>
                <a:off x="1902" y="2978"/>
                <a:ext cx="0" cy="90"/>
              </a:xfrm>
              <a:prstGeom prst="line">
                <a:avLst/>
              </a:prstGeom>
              <a:noFill/>
              <a:ln w="9525">
                <a:solidFill>
                  <a:schemeClr val="tx1"/>
                </a:solidFill>
                <a:round/>
                <a:headEnd/>
                <a:tailEnd/>
              </a:ln>
            </p:spPr>
            <p:txBody>
              <a:bodyPr wrap="none" anchor="ctr"/>
              <a:lstStyle/>
              <a:p>
                <a:endParaRPr lang="en-US">
                  <a:solidFill>
                    <a:prstClr val="black"/>
                  </a:solidFill>
                </a:endParaRPr>
              </a:p>
            </p:txBody>
          </p:sp>
          <p:sp>
            <p:nvSpPr>
              <p:cNvPr id="11287" name="Rectangle 29"/>
              <p:cNvSpPr>
                <a:spLocks noChangeArrowheads="1"/>
              </p:cNvSpPr>
              <p:nvPr/>
            </p:nvSpPr>
            <p:spPr bwMode="auto">
              <a:xfrm>
                <a:off x="2387" y="2398"/>
                <a:ext cx="712" cy="231"/>
              </a:xfrm>
              <a:prstGeom prst="rect">
                <a:avLst/>
              </a:prstGeom>
              <a:noFill/>
              <a:ln w="9525">
                <a:noFill/>
                <a:miter lim="800000"/>
                <a:headEnd/>
                <a:tailEnd/>
              </a:ln>
            </p:spPr>
            <p:txBody>
              <a:bodyPr wrap="none">
                <a:spAutoFit/>
              </a:bodyPr>
              <a:lstStyle/>
              <a:p>
                <a:pPr>
                  <a:spcBef>
                    <a:spcPct val="0"/>
                  </a:spcBef>
                </a:pPr>
                <a:r>
                  <a:rPr lang="en-US" altLang="en-US" i="1">
                    <a:solidFill>
                      <a:prstClr val="black"/>
                    </a:solidFill>
                  </a:rPr>
                  <a:t>P</a:t>
                </a:r>
                <a:r>
                  <a:rPr lang="en-US" altLang="en-US">
                    <a:solidFill>
                      <a:prstClr val="black"/>
                    </a:solidFill>
                  </a:rPr>
                  <a:t>(</a:t>
                </a:r>
                <a:r>
                  <a:rPr lang="en-US" altLang="en-US" i="1">
                    <a:solidFill>
                      <a:prstClr val="black"/>
                    </a:solidFill>
                  </a:rPr>
                  <a:t>x</a:t>
                </a:r>
                <a:r>
                  <a:rPr lang="en-US" altLang="en-US">
                    <a:solidFill>
                      <a:prstClr val="black"/>
                    </a:solidFill>
                  </a:rPr>
                  <a:t> &gt; 85)</a:t>
                </a:r>
                <a:endParaRPr lang="en-US">
                  <a:solidFill>
                    <a:prstClr val="black"/>
                  </a:solidFill>
                </a:endParaRPr>
              </a:p>
            </p:txBody>
          </p:sp>
          <p:sp>
            <p:nvSpPr>
              <p:cNvPr id="11288" name="Line 30"/>
              <p:cNvSpPr>
                <a:spLocks noChangeShapeType="1"/>
              </p:cNvSpPr>
              <p:nvPr/>
            </p:nvSpPr>
            <p:spPr bwMode="auto">
              <a:xfrm flipH="1">
                <a:off x="2483" y="2640"/>
                <a:ext cx="192" cy="192"/>
              </a:xfrm>
              <a:prstGeom prst="line">
                <a:avLst/>
              </a:prstGeom>
              <a:noFill/>
              <a:ln w="9525">
                <a:solidFill>
                  <a:schemeClr val="tx1"/>
                </a:solidFill>
                <a:round/>
                <a:headEnd/>
                <a:tailEnd type="triangle" w="med" len="med"/>
              </a:ln>
            </p:spPr>
            <p:txBody>
              <a:bodyPr wrap="none"/>
              <a:lstStyle/>
              <a:p>
                <a:endParaRPr lang="en-US">
                  <a:solidFill>
                    <a:prstClr val="black"/>
                  </a:solidFill>
                </a:endParaRPr>
              </a:p>
            </p:txBody>
          </p:sp>
          <p:sp>
            <p:nvSpPr>
              <p:cNvPr id="11289" name="Rectangle 31"/>
              <p:cNvSpPr>
                <a:spLocks noChangeArrowheads="1"/>
              </p:cNvSpPr>
              <p:nvPr/>
            </p:nvSpPr>
            <p:spPr bwMode="auto">
              <a:xfrm>
                <a:off x="611" y="1966"/>
                <a:ext cx="565" cy="442"/>
              </a:xfrm>
              <a:prstGeom prst="rect">
                <a:avLst/>
              </a:prstGeom>
              <a:noFill/>
              <a:ln w="9525">
                <a:noFill/>
                <a:miter lim="800000"/>
                <a:headEnd/>
                <a:tailEnd/>
              </a:ln>
            </p:spPr>
            <p:txBody>
              <a:bodyPr wrap="none">
                <a:spAutoFit/>
              </a:bodyPr>
              <a:lstStyle/>
              <a:p>
                <a:pPr>
                  <a:spcBef>
                    <a:spcPct val="0"/>
                  </a:spcBef>
                </a:pPr>
                <a:r>
                  <a:rPr lang="el-GR" altLang="en-US" sz="2000">
                    <a:solidFill>
                      <a:srgbClr val="800080"/>
                    </a:solidFill>
                    <a:cs typeface="Times New Roman" pitchFamily="18" charset="0"/>
                  </a:rPr>
                  <a:t>μ</a:t>
                </a:r>
                <a:r>
                  <a:rPr lang="en-US" altLang="en-US" sz="2000">
                    <a:solidFill>
                      <a:srgbClr val="800080"/>
                    </a:solidFill>
                    <a:cs typeface="Times New Roman" pitchFamily="18" charset="0"/>
                  </a:rPr>
                  <a:t> = 78</a:t>
                </a:r>
              </a:p>
              <a:p>
                <a:pPr>
                  <a:spcBef>
                    <a:spcPct val="0"/>
                  </a:spcBef>
                </a:pPr>
                <a:r>
                  <a:rPr lang="el-GR" altLang="en-US" sz="2000">
                    <a:solidFill>
                      <a:srgbClr val="800080"/>
                    </a:solidFill>
                    <a:cs typeface="Times New Roman" pitchFamily="18" charset="0"/>
                  </a:rPr>
                  <a:t>σ</a:t>
                </a:r>
                <a:r>
                  <a:rPr lang="en-US" altLang="en-US" sz="2000">
                    <a:solidFill>
                      <a:srgbClr val="800080"/>
                    </a:solidFill>
                  </a:rPr>
                  <a:t> = 8</a:t>
                </a:r>
                <a:endParaRPr lang="en-US" sz="2000">
                  <a:solidFill>
                    <a:srgbClr val="800080"/>
                  </a:solidFill>
                </a:endParaRPr>
              </a:p>
            </p:txBody>
          </p:sp>
          <p:sp>
            <p:nvSpPr>
              <p:cNvPr id="11290" name="Rectangle 32"/>
              <p:cNvSpPr>
                <a:spLocks noChangeArrowheads="1"/>
              </p:cNvSpPr>
              <p:nvPr/>
            </p:nvSpPr>
            <p:spPr bwMode="auto">
              <a:xfrm>
                <a:off x="3126" y="2887"/>
                <a:ext cx="185" cy="212"/>
              </a:xfrm>
              <a:prstGeom prst="rect">
                <a:avLst/>
              </a:prstGeom>
              <a:noFill/>
              <a:ln w="9525">
                <a:noFill/>
                <a:miter lim="800000"/>
                <a:headEnd/>
                <a:tailEnd/>
              </a:ln>
            </p:spPr>
            <p:txBody>
              <a:bodyPr wrap="none">
                <a:spAutoFit/>
              </a:bodyPr>
              <a:lstStyle/>
              <a:p>
                <a:r>
                  <a:rPr lang="en-US" sz="1600" i="1">
                    <a:solidFill>
                      <a:prstClr val="black"/>
                    </a:solidFill>
                  </a:rPr>
                  <a:t>x</a:t>
                </a:r>
              </a:p>
            </p:txBody>
          </p:sp>
        </p:grpSp>
        <p:sp>
          <p:nvSpPr>
            <p:cNvPr id="11277" name="Freeform 33"/>
            <p:cNvSpPr>
              <a:spLocks/>
            </p:cNvSpPr>
            <p:nvPr/>
          </p:nvSpPr>
          <p:spPr bwMode="auto">
            <a:xfrm>
              <a:off x="2157" y="2348"/>
              <a:ext cx="914" cy="660"/>
            </a:xfrm>
            <a:custGeom>
              <a:avLst/>
              <a:gdLst>
                <a:gd name="T0" fmla="*/ 14 w 914"/>
                <a:gd name="T1" fmla="*/ 656 h 660"/>
                <a:gd name="T2" fmla="*/ 14 w 914"/>
                <a:gd name="T3" fmla="*/ 0 h 660"/>
                <a:gd name="T4" fmla="*/ 98 w 914"/>
                <a:gd name="T5" fmla="*/ 200 h 660"/>
                <a:gd name="T6" fmla="*/ 218 w 914"/>
                <a:gd name="T7" fmla="*/ 373 h 660"/>
                <a:gd name="T8" fmla="*/ 358 w 914"/>
                <a:gd name="T9" fmla="*/ 512 h 660"/>
                <a:gd name="T10" fmla="*/ 594 w 914"/>
                <a:gd name="T11" fmla="*/ 616 h 660"/>
                <a:gd name="T12" fmla="*/ 914 w 914"/>
                <a:gd name="T13" fmla="*/ 660 h 660"/>
                <a:gd name="T14" fmla="*/ 0 60000 65536"/>
                <a:gd name="T15" fmla="*/ 0 60000 65536"/>
                <a:gd name="T16" fmla="*/ 0 60000 65536"/>
                <a:gd name="T17" fmla="*/ 0 60000 65536"/>
                <a:gd name="T18" fmla="*/ 0 60000 65536"/>
                <a:gd name="T19" fmla="*/ 0 60000 65536"/>
                <a:gd name="T20" fmla="*/ 0 60000 65536"/>
                <a:gd name="T21" fmla="*/ 0 w 914"/>
                <a:gd name="T22" fmla="*/ 0 h 660"/>
                <a:gd name="T23" fmla="*/ 914 w 914"/>
                <a:gd name="T24" fmla="*/ 660 h 6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4" h="660">
                  <a:moveTo>
                    <a:pt x="14" y="656"/>
                  </a:moveTo>
                  <a:cubicBezTo>
                    <a:pt x="14" y="547"/>
                    <a:pt x="0" y="76"/>
                    <a:pt x="14" y="0"/>
                  </a:cubicBezTo>
                  <a:lnTo>
                    <a:pt x="98" y="200"/>
                  </a:lnTo>
                  <a:cubicBezTo>
                    <a:pt x="132" y="262"/>
                    <a:pt x="175" y="321"/>
                    <a:pt x="218" y="373"/>
                  </a:cubicBezTo>
                  <a:cubicBezTo>
                    <a:pt x="261" y="425"/>
                    <a:pt x="295" y="472"/>
                    <a:pt x="358" y="512"/>
                  </a:cubicBezTo>
                  <a:lnTo>
                    <a:pt x="594" y="616"/>
                  </a:lnTo>
                  <a:lnTo>
                    <a:pt x="914" y="660"/>
                  </a:lnTo>
                </a:path>
              </a:pathLst>
            </a:custGeom>
            <a:solidFill>
              <a:srgbClr val="00B0F0">
                <a:alpha val="79999"/>
              </a:srgbClr>
            </a:solidFill>
            <a:ln w="12700">
              <a:noFill/>
              <a:round/>
              <a:headEnd/>
              <a:tailEnd/>
            </a:ln>
          </p:spPr>
          <p:txBody>
            <a:bodyPr wrap="none"/>
            <a:lstStyle/>
            <a:p>
              <a:endParaRPr lang="en-US">
                <a:solidFill>
                  <a:prstClr val="black"/>
                </a:solidFill>
              </a:endParaRPr>
            </a:p>
          </p:txBody>
        </p:sp>
      </p:grpSp>
      <p:sp>
        <p:nvSpPr>
          <p:cNvPr id="37" name="Footer Placeholder 36"/>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602801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1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11685"/>
                                        </p:tgtEl>
                                        <p:attrNameLst>
                                          <p:attrName>style.visibility</p:attrName>
                                        </p:attrNameLst>
                                      </p:cBhvr>
                                      <p:to>
                                        <p:strVal val="visible"/>
                                      </p:to>
                                    </p:set>
                                    <p:animEffect transition="in" filter="wipe(left)">
                                      <p:cBhvr>
                                        <p:cTn id="17" dur="500"/>
                                        <p:tgtEl>
                                          <p:spTgt spid="711685"/>
                                        </p:tgtEl>
                                      </p:cBhvr>
                                    </p:animEffect>
                                  </p:childTnLst>
                                </p:cTn>
                              </p:par>
                            </p:childTnLst>
                          </p:cTn>
                        </p:par>
                        <p:par>
                          <p:cTn id="18" fill="hold">
                            <p:stCondLst>
                              <p:cond delay="500"/>
                            </p:stCondLst>
                            <p:childTnLst>
                              <p:par>
                                <p:cTn id="19" presetID="22" presetClass="entr" presetSubtype="8" fill="hold" nodeType="afterEffect">
                                  <p:stCondLst>
                                    <p:cond delay="1000"/>
                                  </p:stCondLst>
                                  <p:childTnLst>
                                    <p:set>
                                      <p:cBhvr>
                                        <p:cTn id="20" dur="1" fill="hold">
                                          <p:stCondLst>
                                            <p:cond delay="0"/>
                                          </p:stCondLst>
                                        </p:cTn>
                                        <p:tgtEl>
                                          <p:spTgt spid="711686"/>
                                        </p:tgtEl>
                                        <p:attrNameLst>
                                          <p:attrName>style.visibility</p:attrName>
                                        </p:attrNameLst>
                                      </p:cBhvr>
                                      <p:to>
                                        <p:strVal val="visible"/>
                                      </p:to>
                                    </p:set>
                                    <p:animEffect transition="in" filter="wipe(left)">
                                      <p:cBhvr>
                                        <p:cTn id="21" dur="500"/>
                                        <p:tgtEl>
                                          <p:spTgt spid="711686"/>
                                        </p:tgtEl>
                                      </p:cBhvr>
                                    </p:animEffect>
                                  </p:childTnLst>
                                </p:cTn>
                              </p:par>
                            </p:childTnLst>
                          </p:cTn>
                        </p:par>
                        <p:par>
                          <p:cTn id="22" fill="hold">
                            <p:stCondLst>
                              <p:cond delay="2000"/>
                            </p:stCondLst>
                            <p:childTnLst>
                              <p:par>
                                <p:cTn id="23" presetID="23" presetClass="entr" presetSubtype="16" fill="hold" grpId="0" nodeType="afterEffect">
                                  <p:stCondLst>
                                    <p:cond delay="500"/>
                                  </p:stCondLst>
                                  <p:childTnLst>
                                    <p:set>
                                      <p:cBhvr>
                                        <p:cTn id="24" dur="1" fill="hold">
                                          <p:stCondLst>
                                            <p:cond delay="0"/>
                                          </p:stCondLst>
                                        </p:cTn>
                                        <p:tgtEl>
                                          <p:spTgt spid="711697"/>
                                        </p:tgtEl>
                                        <p:attrNameLst>
                                          <p:attrName>style.visibility</p:attrName>
                                        </p:attrNameLst>
                                      </p:cBhvr>
                                      <p:to>
                                        <p:strVal val="visible"/>
                                      </p:to>
                                    </p:set>
                                    <p:anim calcmode="lin" valueType="num">
                                      <p:cBhvr>
                                        <p:cTn id="25" dur="500" fill="hold"/>
                                        <p:tgtEl>
                                          <p:spTgt spid="711697"/>
                                        </p:tgtEl>
                                        <p:attrNameLst>
                                          <p:attrName>ppt_w</p:attrName>
                                        </p:attrNameLst>
                                      </p:cBhvr>
                                      <p:tavLst>
                                        <p:tav tm="0">
                                          <p:val>
                                            <p:fltVal val="0"/>
                                          </p:val>
                                        </p:tav>
                                        <p:tav tm="100000">
                                          <p:val>
                                            <p:strVal val="#ppt_w"/>
                                          </p:val>
                                        </p:tav>
                                      </p:tavLst>
                                    </p:anim>
                                    <p:anim calcmode="lin" valueType="num">
                                      <p:cBhvr>
                                        <p:cTn id="26" dur="500" fill="hold"/>
                                        <p:tgtEl>
                                          <p:spTgt spid="711697"/>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711684"/>
                                        </p:tgtEl>
                                        <p:attrNameLst>
                                          <p:attrName>style.visibility</p:attrName>
                                        </p:attrNameLst>
                                      </p:cBhvr>
                                      <p:to>
                                        <p:strVal val="visible"/>
                                      </p:to>
                                    </p:set>
                                    <p:animEffect transition="in" filter="wipe(left)">
                                      <p:cBhvr>
                                        <p:cTn id="31" dur="1000"/>
                                        <p:tgtEl>
                                          <p:spTgt spid="71168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16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1684" grpId="0"/>
      <p:bldP spid="711687" grpId="0"/>
      <p:bldP spid="711697"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Text Box 2"/>
          <p:cNvSpPr txBox="1">
            <a:spLocks noChangeArrowheads="1"/>
          </p:cNvSpPr>
          <p:nvPr/>
        </p:nvSpPr>
        <p:spPr bwMode="auto">
          <a:xfrm>
            <a:off x="152400" y="1130300"/>
            <a:ext cx="8991600" cy="1200150"/>
          </a:xfrm>
          <a:prstGeom prst="rect">
            <a:avLst/>
          </a:prstGeom>
          <a:noFill/>
          <a:ln w="9525">
            <a:noFill/>
            <a:miter lim="800000"/>
            <a:headEnd/>
            <a:tailEnd/>
          </a:ln>
        </p:spPr>
        <p:txBody>
          <a:bodyPr>
            <a:spAutoFit/>
          </a:bodyPr>
          <a:lstStyle/>
          <a:p>
            <a:pPr>
              <a:spcBef>
                <a:spcPct val="0"/>
              </a:spcBef>
            </a:pPr>
            <a:r>
              <a:rPr lang="en-US" b="1">
                <a:solidFill>
                  <a:prstClr val="black"/>
                </a:solidFill>
              </a:rPr>
              <a:t>Example</a:t>
            </a:r>
            <a:r>
              <a:rPr lang="en-US">
                <a:solidFill>
                  <a:prstClr val="black"/>
                </a:solidFill>
                <a:latin typeface="Times New Roman" pitchFamily="18" charset="0"/>
              </a:rPr>
              <a:t>: </a:t>
            </a:r>
            <a:endParaRPr lang="en-US">
              <a:solidFill>
                <a:prstClr val="black"/>
              </a:solidFill>
            </a:endParaRPr>
          </a:p>
          <a:p>
            <a:pPr>
              <a:spcBef>
                <a:spcPct val="0"/>
              </a:spcBef>
            </a:pPr>
            <a:r>
              <a:rPr lang="en-US">
                <a:solidFill>
                  <a:prstClr val="black"/>
                </a:solidFill>
              </a:rPr>
              <a:t>From the above example, find the probability that a randomly selected pregnant woman weights between 60 and 80.</a:t>
            </a:r>
            <a:endParaRPr lang="en-US">
              <a:solidFill>
                <a:prstClr val="black"/>
              </a:solidFill>
              <a:sym typeface="Symbol" pitchFamily="18" charset="2"/>
            </a:endParaRPr>
          </a:p>
        </p:txBody>
      </p:sp>
      <p:sp>
        <p:nvSpPr>
          <p:cNvPr id="12295" name="Rectangle 3"/>
          <p:cNvSpPr>
            <a:spLocks noGrp="1" noChangeArrowheads="1"/>
          </p:cNvSpPr>
          <p:nvPr>
            <p:ph type="title"/>
          </p:nvPr>
        </p:nvSpPr>
        <p:spPr>
          <a:xfrm>
            <a:off x="0" y="152400"/>
            <a:ext cx="9145588" cy="757238"/>
          </a:xfrm>
          <a:blipFill dpi="0" rotWithShape="1">
            <a:blip r:embed="rId4"/>
            <a:srcRect/>
            <a:tile tx="0" ty="0" sx="100000" sy="100000" flip="none" algn="tl"/>
          </a:blipFill>
        </p:spPr>
        <p:txBody>
          <a:bodyPr/>
          <a:lstStyle/>
          <a:p>
            <a:pPr eaLnBrk="1" hangingPunct="1"/>
            <a:r>
              <a:rPr lang="en-US" altLang="en-US" sz="4000" smtClean="0"/>
              <a:t>Probability and Normal Distributions</a:t>
            </a:r>
          </a:p>
        </p:txBody>
      </p:sp>
      <p:sp>
        <p:nvSpPr>
          <p:cNvPr id="713732" name="Rectangle 4"/>
          <p:cNvSpPr>
            <a:spLocks noChangeArrowheads="1"/>
          </p:cNvSpPr>
          <p:nvPr/>
        </p:nvSpPr>
        <p:spPr bwMode="auto">
          <a:xfrm>
            <a:off x="152400" y="5759450"/>
            <a:ext cx="7558088" cy="396875"/>
          </a:xfrm>
          <a:prstGeom prst="rect">
            <a:avLst/>
          </a:prstGeom>
          <a:noFill/>
          <a:ln w="9525">
            <a:noFill/>
            <a:miter lim="800000"/>
            <a:headEnd/>
            <a:tailEnd/>
          </a:ln>
        </p:spPr>
        <p:txBody>
          <a:bodyPr wrap="none">
            <a:spAutoFit/>
          </a:bodyPr>
          <a:lstStyle/>
          <a:p>
            <a:pPr>
              <a:spcBef>
                <a:spcPct val="0"/>
              </a:spcBef>
            </a:pPr>
            <a:r>
              <a:rPr lang="en-US" altLang="en-US" sz="2000" i="1">
                <a:solidFill>
                  <a:prstClr val="black"/>
                </a:solidFill>
              </a:rPr>
              <a:t>P</a:t>
            </a:r>
            <a:r>
              <a:rPr lang="en-US" altLang="en-US" sz="2000">
                <a:solidFill>
                  <a:prstClr val="black"/>
                </a:solidFill>
              </a:rPr>
              <a:t>(60 &lt; </a:t>
            </a:r>
            <a:r>
              <a:rPr lang="en-US" altLang="en-US" sz="2000" i="1">
                <a:solidFill>
                  <a:prstClr val="black"/>
                </a:solidFill>
              </a:rPr>
              <a:t>x</a:t>
            </a:r>
            <a:r>
              <a:rPr lang="en-US" altLang="en-US" sz="2000">
                <a:solidFill>
                  <a:prstClr val="black"/>
                </a:solidFill>
              </a:rPr>
              <a:t> &lt; 80) = </a:t>
            </a:r>
            <a:r>
              <a:rPr lang="en-US" altLang="en-US" sz="2000" i="1">
                <a:solidFill>
                  <a:prstClr val="black"/>
                </a:solidFill>
              </a:rPr>
              <a:t>P</a:t>
            </a:r>
            <a:r>
              <a:rPr lang="en-US" altLang="en-US" sz="2000">
                <a:solidFill>
                  <a:prstClr val="black"/>
                </a:solidFill>
              </a:rPr>
              <a:t>(</a:t>
            </a:r>
            <a:r>
              <a:rPr lang="en-US" altLang="en-US" sz="2000">
                <a:solidFill>
                  <a:prstClr val="black"/>
                </a:solidFill>
                <a:sym typeface="Symbol" pitchFamily="18" charset="2"/>
              </a:rPr>
              <a:t></a:t>
            </a:r>
            <a:r>
              <a:rPr lang="en-US" altLang="en-US" sz="2000">
                <a:solidFill>
                  <a:prstClr val="black"/>
                </a:solidFill>
              </a:rPr>
              <a:t>2.25 &lt; </a:t>
            </a:r>
            <a:r>
              <a:rPr lang="en-US" altLang="en-US" sz="2000" i="1">
                <a:solidFill>
                  <a:prstClr val="black"/>
                </a:solidFill>
              </a:rPr>
              <a:t>z &lt;</a:t>
            </a:r>
            <a:r>
              <a:rPr lang="en-US" altLang="en-US" sz="2000">
                <a:solidFill>
                  <a:prstClr val="black"/>
                </a:solidFill>
              </a:rPr>
              <a:t> 0.25) = </a:t>
            </a:r>
            <a:r>
              <a:rPr lang="en-US" altLang="en-US" sz="2000" i="1">
                <a:solidFill>
                  <a:prstClr val="black"/>
                </a:solidFill>
              </a:rPr>
              <a:t>P</a:t>
            </a:r>
            <a:r>
              <a:rPr lang="en-US" altLang="en-US" sz="2000">
                <a:solidFill>
                  <a:prstClr val="black"/>
                </a:solidFill>
              </a:rPr>
              <a:t>(</a:t>
            </a:r>
            <a:r>
              <a:rPr lang="en-US" altLang="en-US" sz="2000" i="1">
                <a:solidFill>
                  <a:prstClr val="black"/>
                </a:solidFill>
              </a:rPr>
              <a:t>z &lt;</a:t>
            </a:r>
            <a:r>
              <a:rPr lang="en-US" altLang="en-US" sz="2000">
                <a:solidFill>
                  <a:prstClr val="black"/>
                </a:solidFill>
              </a:rPr>
              <a:t> 0.25) </a:t>
            </a:r>
            <a:r>
              <a:rPr lang="en-US" altLang="en-US" sz="2000">
                <a:solidFill>
                  <a:prstClr val="black"/>
                </a:solidFill>
                <a:sym typeface="Symbol" pitchFamily="18" charset="2"/>
              </a:rPr>
              <a:t> </a:t>
            </a:r>
            <a:r>
              <a:rPr lang="en-US" altLang="en-US" sz="2000" i="1">
                <a:solidFill>
                  <a:prstClr val="black"/>
                </a:solidFill>
              </a:rPr>
              <a:t>P</a:t>
            </a:r>
            <a:r>
              <a:rPr lang="en-US" altLang="en-US" sz="2000">
                <a:solidFill>
                  <a:prstClr val="black"/>
                </a:solidFill>
              </a:rPr>
              <a:t>(</a:t>
            </a:r>
            <a:r>
              <a:rPr lang="en-US" altLang="en-US" sz="2000" i="1">
                <a:solidFill>
                  <a:prstClr val="black"/>
                </a:solidFill>
              </a:rPr>
              <a:t>z </a:t>
            </a:r>
            <a:r>
              <a:rPr lang="en-US" altLang="en-US" sz="2000">
                <a:solidFill>
                  <a:prstClr val="black"/>
                </a:solidFill>
              </a:rPr>
              <a:t>&lt;</a:t>
            </a:r>
            <a:r>
              <a:rPr lang="en-US" altLang="en-US" sz="2000" i="1">
                <a:solidFill>
                  <a:prstClr val="black"/>
                </a:solidFill>
              </a:rPr>
              <a:t> </a:t>
            </a:r>
            <a:r>
              <a:rPr lang="en-US" altLang="en-US" sz="2000">
                <a:solidFill>
                  <a:prstClr val="black"/>
                </a:solidFill>
                <a:sym typeface="Symbol" pitchFamily="18" charset="2"/>
              </a:rPr>
              <a:t></a:t>
            </a:r>
            <a:r>
              <a:rPr lang="en-US" altLang="en-US" sz="2000">
                <a:solidFill>
                  <a:prstClr val="black"/>
                </a:solidFill>
              </a:rPr>
              <a:t>2.25) </a:t>
            </a:r>
            <a:endParaRPr lang="en-US" sz="2000">
              <a:solidFill>
                <a:prstClr val="black"/>
              </a:solidFill>
            </a:endParaRPr>
          </a:p>
        </p:txBody>
      </p:sp>
      <p:graphicFrame>
        <p:nvGraphicFramePr>
          <p:cNvPr id="713733" name="Object 5"/>
          <p:cNvGraphicFramePr>
            <a:graphicFrameLocks noChangeAspect="1"/>
          </p:cNvGraphicFramePr>
          <p:nvPr/>
        </p:nvGraphicFramePr>
        <p:xfrm>
          <a:off x="4352925" y="2698750"/>
          <a:ext cx="2233613" cy="595313"/>
        </p:xfrm>
        <a:graphic>
          <a:graphicData uri="http://schemas.openxmlformats.org/presentationml/2006/ole">
            <mc:AlternateContent xmlns:mc="http://schemas.openxmlformats.org/markup-compatibility/2006">
              <mc:Choice xmlns:v="urn:schemas-microsoft-com:vml" Requires="v">
                <p:oleObj spid="_x0000_s7214" name="Equation" r:id="rId5" imgW="1333440" imgH="355320" progId="">
                  <p:embed/>
                </p:oleObj>
              </mc:Choice>
              <mc:Fallback>
                <p:oleObj name="Equation" r:id="rId5" imgW="1333440" imgH="35532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2925" y="2698750"/>
                        <a:ext cx="2233613" cy="595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3734" name="Object 6"/>
          <p:cNvGraphicFramePr>
            <a:graphicFrameLocks noChangeAspect="1"/>
          </p:cNvGraphicFramePr>
          <p:nvPr/>
        </p:nvGraphicFramePr>
        <p:xfrm>
          <a:off x="6737350" y="2819400"/>
          <a:ext cx="873125" cy="298450"/>
        </p:xfrm>
        <a:graphic>
          <a:graphicData uri="http://schemas.openxmlformats.org/presentationml/2006/ole">
            <mc:AlternateContent xmlns:mc="http://schemas.openxmlformats.org/markup-compatibility/2006">
              <mc:Choice xmlns:v="urn:schemas-microsoft-com:vml" Requires="v">
                <p:oleObj spid="_x0000_s7215" name="Equation" r:id="rId7" imgW="520560" imgH="177480" progId="">
                  <p:embed/>
                </p:oleObj>
              </mc:Choice>
              <mc:Fallback>
                <p:oleObj name="Equation" r:id="rId7" imgW="520560" imgH="17748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37350" y="2819400"/>
                        <a:ext cx="873125"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3735" name="Rectangle 7"/>
          <p:cNvSpPr>
            <a:spLocks noChangeArrowheads="1"/>
          </p:cNvSpPr>
          <p:nvPr/>
        </p:nvSpPr>
        <p:spPr bwMode="auto">
          <a:xfrm>
            <a:off x="5849938" y="4216400"/>
            <a:ext cx="3255962" cy="1631950"/>
          </a:xfrm>
          <a:prstGeom prst="rect">
            <a:avLst/>
          </a:prstGeom>
          <a:noFill/>
          <a:ln w="9525">
            <a:noFill/>
            <a:miter lim="800000"/>
            <a:headEnd/>
            <a:tailEnd/>
          </a:ln>
        </p:spPr>
        <p:txBody>
          <a:bodyPr>
            <a:spAutoFit/>
          </a:bodyPr>
          <a:lstStyle/>
          <a:p>
            <a:pPr>
              <a:spcBef>
                <a:spcPct val="0"/>
              </a:spcBef>
            </a:pPr>
            <a:r>
              <a:rPr lang="en-US" altLang="en-US" sz="2000">
                <a:solidFill>
                  <a:prstClr val="black"/>
                </a:solidFill>
              </a:rPr>
              <a:t>The probability that a randomly selected pregnant women weights between 60 and 80 is 0.5865.</a:t>
            </a:r>
            <a:endParaRPr lang="en-US" sz="2000">
              <a:solidFill>
                <a:prstClr val="black"/>
              </a:solidFill>
            </a:endParaRPr>
          </a:p>
        </p:txBody>
      </p:sp>
      <p:graphicFrame>
        <p:nvGraphicFramePr>
          <p:cNvPr id="713736" name="Object 8"/>
          <p:cNvGraphicFramePr>
            <a:graphicFrameLocks noChangeAspect="1"/>
          </p:cNvGraphicFramePr>
          <p:nvPr/>
        </p:nvGraphicFramePr>
        <p:xfrm>
          <a:off x="4356100" y="3276600"/>
          <a:ext cx="2228850" cy="595313"/>
        </p:xfrm>
        <a:graphic>
          <a:graphicData uri="http://schemas.openxmlformats.org/presentationml/2006/ole">
            <mc:AlternateContent xmlns:mc="http://schemas.openxmlformats.org/markup-compatibility/2006">
              <mc:Choice xmlns:v="urn:schemas-microsoft-com:vml" Requires="v">
                <p:oleObj spid="_x0000_s7216" name="Equation" r:id="rId9" imgW="1333440" imgH="355320" progId="">
                  <p:embed/>
                </p:oleObj>
              </mc:Choice>
              <mc:Fallback>
                <p:oleObj name="Equation" r:id="rId9" imgW="1333440" imgH="35532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56100" y="3276600"/>
                        <a:ext cx="2228850" cy="595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3737" name="Object 9"/>
          <p:cNvGraphicFramePr>
            <a:graphicFrameLocks noChangeAspect="1"/>
          </p:cNvGraphicFramePr>
          <p:nvPr/>
        </p:nvGraphicFramePr>
        <p:xfrm>
          <a:off x="6780213" y="3397250"/>
          <a:ext cx="787400" cy="298450"/>
        </p:xfrm>
        <a:graphic>
          <a:graphicData uri="http://schemas.openxmlformats.org/presentationml/2006/ole">
            <mc:AlternateContent xmlns:mc="http://schemas.openxmlformats.org/markup-compatibility/2006">
              <mc:Choice xmlns:v="urn:schemas-microsoft-com:vml" Requires="v">
                <p:oleObj spid="_x0000_s7217" name="Equation" r:id="rId11" imgW="469800" imgH="177480" progId="">
                  <p:embed/>
                </p:oleObj>
              </mc:Choice>
              <mc:Fallback>
                <p:oleObj name="Equation" r:id="rId11" imgW="469800" imgH="17748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80213" y="3397250"/>
                        <a:ext cx="787400"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10"/>
          <p:cNvGrpSpPr>
            <a:grpSpLocks/>
          </p:cNvGrpSpPr>
          <p:nvPr/>
        </p:nvGrpSpPr>
        <p:grpSpPr bwMode="auto">
          <a:xfrm>
            <a:off x="1046163" y="5048250"/>
            <a:ext cx="4224337" cy="587375"/>
            <a:chOff x="659" y="3180"/>
            <a:chExt cx="2661" cy="370"/>
          </a:xfrm>
        </p:grpSpPr>
        <p:grpSp>
          <p:nvGrpSpPr>
            <p:cNvPr id="3" name="Group 11"/>
            <p:cNvGrpSpPr>
              <a:grpSpLocks/>
            </p:cNvGrpSpPr>
            <p:nvPr/>
          </p:nvGrpSpPr>
          <p:grpSpPr bwMode="auto">
            <a:xfrm>
              <a:off x="659" y="3180"/>
              <a:ext cx="2661" cy="370"/>
              <a:chOff x="659" y="3180"/>
              <a:chExt cx="2661" cy="370"/>
            </a:xfrm>
          </p:grpSpPr>
          <p:grpSp>
            <p:nvGrpSpPr>
              <p:cNvPr id="4" name="Group 12"/>
              <p:cNvGrpSpPr>
                <a:grpSpLocks/>
              </p:cNvGrpSpPr>
              <p:nvPr/>
            </p:nvGrpSpPr>
            <p:grpSpPr bwMode="auto">
              <a:xfrm>
                <a:off x="659" y="3180"/>
                <a:ext cx="2661" cy="370"/>
                <a:chOff x="659" y="3180"/>
                <a:chExt cx="2661" cy="370"/>
              </a:xfrm>
            </p:grpSpPr>
            <p:sp>
              <p:nvSpPr>
                <p:cNvPr id="12327" name="Text Box 13"/>
                <p:cNvSpPr txBox="1">
                  <a:spLocks noChangeArrowheads="1"/>
                </p:cNvSpPr>
                <p:nvPr/>
              </p:nvSpPr>
              <p:spPr bwMode="auto">
                <a:xfrm>
                  <a:off x="1592" y="3337"/>
                  <a:ext cx="336" cy="213"/>
                </a:xfrm>
                <a:prstGeom prst="rect">
                  <a:avLst/>
                </a:prstGeom>
                <a:noFill/>
                <a:ln w="9525">
                  <a:noFill/>
                  <a:miter lim="800000"/>
                  <a:headEnd/>
                  <a:tailEnd/>
                </a:ln>
              </p:spPr>
              <p:txBody>
                <a:bodyPr wrap="none">
                  <a:spAutoFit/>
                </a:bodyPr>
                <a:lstStyle/>
                <a:p>
                  <a:pPr eaLnBrk="0" hangingPunct="0">
                    <a:spcBef>
                      <a:spcPct val="0"/>
                    </a:spcBef>
                  </a:pPr>
                  <a:r>
                    <a:rPr lang="en-US" altLang="en-US" sz="1600" dirty="0">
                      <a:solidFill>
                        <a:prstClr val="black"/>
                      </a:solidFill>
                      <a:cs typeface="Times New Roman" pitchFamily="18" charset="0"/>
                    </a:rPr>
                    <a:t>Z</a:t>
                  </a:r>
                  <a:r>
                    <a:rPr lang="en-US" altLang="en-US" sz="1600" dirty="0" smtClean="0">
                      <a:solidFill>
                        <a:prstClr val="black"/>
                      </a:solidFill>
                      <a:cs typeface="Times New Roman" pitchFamily="18" charset="0"/>
                    </a:rPr>
                    <a:t> </a:t>
                  </a:r>
                  <a:r>
                    <a:rPr lang="en-US" altLang="en-US" sz="1600" dirty="0">
                      <a:solidFill>
                        <a:prstClr val="black"/>
                      </a:solidFill>
                      <a:cs typeface="Times New Roman" pitchFamily="18" charset="0"/>
                    </a:rPr>
                    <a:t>=</a:t>
                  </a:r>
                  <a:r>
                    <a:rPr lang="en-US" altLang="en-US" sz="1600" dirty="0">
                      <a:solidFill>
                        <a:prstClr val="black"/>
                      </a:solidFill>
                    </a:rPr>
                    <a:t>0</a:t>
                  </a:r>
                </a:p>
              </p:txBody>
            </p:sp>
            <p:grpSp>
              <p:nvGrpSpPr>
                <p:cNvPr id="5" name="Group 14"/>
                <p:cNvGrpSpPr>
                  <a:grpSpLocks/>
                </p:cNvGrpSpPr>
                <p:nvPr/>
              </p:nvGrpSpPr>
              <p:grpSpPr bwMode="auto">
                <a:xfrm>
                  <a:off x="659" y="3180"/>
                  <a:ext cx="2661" cy="212"/>
                  <a:chOff x="659" y="3180"/>
                  <a:chExt cx="2661" cy="212"/>
                </a:xfrm>
              </p:grpSpPr>
              <p:grpSp>
                <p:nvGrpSpPr>
                  <p:cNvPr id="6" name="Group 15"/>
                  <p:cNvGrpSpPr>
                    <a:grpSpLocks/>
                  </p:cNvGrpSpPr>
                  <p:nvPr/>
                </p:nvGrpSpPr>
                <p:grpSpPr bwMode="auto">
                  <a:xfrm>
                    <a:off x="659" y="3247"/>
                    <a:ext cx="2496" cy="90"/>
                    <a:chOff x="659" y="3247"/>
                    <a:chExt cx="2496" cy="90"/>
                  </a:xfrm>
                </p:grpSpPr>
                <p:sp>
                  <p:nvSpPr>
                    <p:cNvPr id="12332" name="Freeform 16"/>
                    <p:cNvSpPr>
                      <a:spLocks/>
                    </p:cNvSpPr>
                    <p:nvPr/>
                  </p:nvSpPr>
                  <p:spPr bwMode="auto">
                    <a:xfrm>
                      <a:off x="659" y="3292"/>
                      <a:ext cx="2496" cy="1"/>
                    </a:xfrm>
                    <a:custGeom>
                      <a:avLst/>
                      <a:gdLst>
                        <a:gd name="T0" fmla="*/ 0 w 3152"/>
                        <a:gd name="T1" fmla="*/ 0 h 1"/>
                        <a:gd name="T2" fmla="*/ 2 w 3152"/>
                        <a:gd name="T3" fmla="*/ 0 h 1"/>
                        <a:gd name="T4" fmla="*/ 0 60000 65536"/>
                        <a:gd name="T5" fmla="*/ 0 60000 65536"/>
                        <a:gd name="T6" fmla="*/ 0 w 3152"/>
                        <a:gd name="T7" fmla="*/ 0 h 1"/>
                        <a:gd name="T8" fmla="*/ 3152 w 3152"/>
                        <a:gd name="T9" fmla="*/ 1 h 1"/>
                      </a:gdLst>
                      <a:ahLst/>
                      <a:cxnLst>
                        <a:cxn ang="T4">
                          <a:pos x="T0" y="T1"/>
                        </a:cxn>
                        <a:cxn ang="T5">
                          <a:pos x="T2" y="T3"/>
                        </a:cxn>
                      </a:cxnLst>
                      <a:rect l="T6" t="T7" r="T8" b="T9"/>
                      <a:pathLst>
                        <a:path w="3152" h="1">
                          <a:moveTo>
                            <a:pt x="0" y="0"/>
                          </a:moveTo>
                          <a:lnTo>
                            <a:pt x="3152" y="0"/>
                          </a:lnTo>
                        </a:path>
                      </a:pathLst>
                    </a:custGeom>
                    <a:noFill/>
                    <a:ln w="28575">
                      <a:solidFill>
                        <a:schemeClr val="tx1"/>
                      </a:solidFill>
                      <a:round/>
                      <a:headEnd type="arrow" w="med" len="med"/>
                      <a:tailEnd type="arrow" w="med" len="med"/>
                    </a:ln>
                  </p:spPr>
                  <p:txBody>
                    <a:bodyPr wrap="none" anchor="ctr"/>
                    <a:lstStyle/>
                    <a:p>
                      <a:endParaRPr lang="en-US">
                        <a:solidFill>
                          <a:prstClr val="black"/>
                        </a:solidFill>
                      </a:endParaRPr>
                    </a:p>
                  </p:txBody>
                </p:sp>
                <p:sp>
                  <p:nvSpPr>
                    <p:cNvPr id="12333" name="Line 17"/>
                    <p:cNvSpPr>
                      <a:spLocks noChangeShapeType="1"/>
                    </p:cNvSpPr>
                    <p:nvPr/>
                  </p:nvSpPr>
                  <p:spPr bwMode="auto">
                    <a:xfrm>
                      <a:off x="2040" y="3247"/>
                      <a:ext cx="0" cy="90"/>
                    </a:xfrm>
                    <a:prstGeom prst="line">
                      <a:avLst/>
                    </a:prstGeom>
                    <a:noFill/>
                    <a:ln w="9525">
                      <a:solidFill>
                        <a:schemeClr val="tx1"/>
                      </a:solidFill>
                      <a:round/>
                      <a:headEnd/>
                      <a:tailEnd/>
                    </a:ln>
                  </p:spPr>
                  <p:txBody>
                    <a:bodyPr wrap="none" anchor="ctr"/>
                    <a:lstStyle/>
                    <a:p>
                      <a:endParaRPr lang="en-US">
                        <a:solidFill>
                          <a:prstClr val="black"/>
                        </a:solidFill>
                      </a:endParaRPr>
                    </a:p>
                  </p:txBody>
                </p:sp>
                <p:sp>
                  <p:nvSpPr>
                    <p:cNvPr id="12334" name="Line 18"/>
                    <p:cNvSpPr>
                      <a:spLocks noChangeShapeType="1"/>
                    </p:cNvSpPr>
                    <p:nvPr/>
                  </p:nvSpPr>
                  <p:spPr bwMode="auto">
                    <a:xfrm>
                      <a:off x="1907" y="3247"/>
                      <a:ext cx="0" cy="90"/>
                    </a:xfrm>
                    <a:prstGeom prst="line">
                      <a:avLst/>
                    </a:prstGeom>
                    <a:noFill/>
                    <a:ln w="9525">
                      <a:solidFill>
                        <a:schemeClr val="tx1"/>
                      </a:solidFill>
                      <a:round/>
                      <a:headEnd/>
                      <a:tailEnd/>
                    </a:ln>
                  </p:spPr>
                  <p:txBody>
                    <a:bodyPr wrap="none" anchor="ctr"/>
                    <a:lstStyle/>
                    <a:p>
                      <a:endParaRPr lang="en-US">
                        <a:solidFill>
                          <a:prstClr val="black"/>
                        </a:solidFill>
                      </a:endParaRPr>
                    </a:p>
                  </p:txBody>
                </p:sp>
              </p:grpSp>
              <p:sp>
                <p:nvSpPr>
                  <p:cNvPr id="12331" name="Rectangle 19"/>
                  <p:cNvSpPr>
                    <a:spLocks noChangeArrowheads="1"/>
                  </p:cNvSpPr>
                  <p:nvPr/>
                </p:nvSpPr>
                <p:spPr bwMode="auto">
                  <a:xfrm>
                    <a:off x="3142" y="3180"/>
                    <a:ext cx="178" cy="212"/>
                  </a:xfrm>
                  <a:prstGeom prst="rect">
                    <a:avLst/>
                  </a:prstGeom>
                  <a:noFill/>
                  <a:ln w="9525">
                    <a:noFill/>
                    <a:miter lim="800000"/>
                    <a:headEnd/>
                    <a:tailEnd/>
                  </a:ln>
                </p:spPr>
                <p:txBody>
                  <a:bodyPr wrap="none">
                    <a:spAutoFit/>
                  </a:bodyPr>
                  <a:lstStyle/>
                  <a:p>
                    <a:r>
                      <a:rPr lang="en-US" sz="1600" i="1">
                        <a:solidFill>
                          <a:prstClr val="black"/>
                        </a:solidFill>
                      </a:rPr>
                      <a:t>z</a:t>
                    </a:r>
                  </a:p>
                </p:txBody>
              </p:sp>
            </p:grpSp>
            <p:sp>
              <p:nvSpPr>
                <p:cNvPr id="12329" name="Text Box 20"/>
                <p:cNvSpPr txBox="1">
                  <a:spLocks noChangeArrowheads="1"/>
                </p:cNvSpPr>
                <p:nvPr/>
              </p:nvSpPr>
              <p:spPr bwMode="auto">
                <a:xfrm>
                  <a:off x="1977" y="3338"/>
                  <a:ext cx="173" cy="212"/>
                </a:xfrm>
                <a:prstGeom prst="rect">
                  <a:avLst/>
                </a:prstGeom>
                <a:noFill/>
                <a:ln w="9525">
                  <a:noFill/>
                  <a:miter lim="800000"/>
                  <a:headEnd/>
                  <a:tailEnd/>
                </a:ln>
              </p:spPr>
              <p:txBody>
                <a:bodyPr wrap="none">
                  <a:spAutoFit/>
                </a:bodyPr>
                <a:lstStyle/>
                <a:p>
                  <a:pPr eaLnBrk="0" hangingPunct="0">
                    <a:spcBef>
                      <a:spcPct val="0"/>
                    </a:spcBef>
                  </a:pPr>
                  <a:r>
                    <a:rPr lang="en-US" altLang="en-US" sz="1600">
                      <a:solidFill>
                        <a:prstClr val="black"/>
                      </a:solidFill>
                      <a:cs typeface="Times New Roman" pitchFamily="18" charset="0"/>
                    </a:rPr>
                    <a:t>?</a:t>
                  </a:r>
                  <a:endParaRPr lang="en-US" altLang="en-US" sz="1600">
                    <a:solidFill>
                      <a:prstClr val="black"/>
                    </a:solidFill>
                  </a:endParaRPr>
                </a:p>
              </p:txBody>
            </p:sp>
          </p:grpSp>
          <p:sp>
            <p:nvSpPr>
              <p:cNvPr id="12326" name="Rectangle 21"/>
              <p:cNvSpPr>
                <a:spLocks noChangeArrowheads="1"/>
              </p:cNvSpPr>
              <p:nvPr/>
            </p:nvSpPr>
            <p:spPr bwMode="auto">
              <a:xfrm>
                <a:off x="1304" y="3338"/>
                <a:ext cx="173" cy="212"/>
              </a:xfrm>
              <a:prstGeom prst="rect">
                <a:avLst/>
              </a:prstGeom>
              <a:noFill/>
              <a:ln w="9525">
                <a:noFill/>
                <a:miter lim="800000"/>
                <a:headEnd/>
                <a:tailEnd/>
              </a:ln>
            </p:spPr>
            <p:txBody>
              <a:bodyPr wrap="none">
                <a:spAutoFit/>
              </a:bodyPr>
              <a:lstStyle/>
              <a:p>
                <a:pPr eaLnBrk="0" hangingPunct="0">
                  <a:spcBef>
                    <a:spcPct val="0"/>
                  </a:spcBef>
                </a:pPr>
                <a:r>
                  <a:rPr lang="en-US" altLang="en-US" sz="1600">
                    <a:solidFill>
                      <a:prstClr val="black"/>
                    </a:solidFill>
                    <a:cs typeface="Times New Roman" pitchFamily="18" charset="0"/>
                  </a:rPr>
                  <a:t>?</a:t>
                </a:r>
              </a:p>
            </p:txBody>
          </p:sp>
        </p:grpSp>
        <p:sp>
          <p:nvSpPr>
            <p:cNvPr id="12324" name="Line 22"/>
            <p:cNvSpPr>
              <a:spLocks noChangeShapeType="1"/>
            </p:cNvSpPr>
            <p:nvPr/>
          </p:nvSpPr>
          <p:spPr bwMode="auto">
            <a:xfrm>
              <a:off x="1392" y="3256"/>
              <a:ext cx="0" cy="90"/>
            </a:xfrm>
            <a:prstGeom prst="line">
              <a:avLst/>
            </a:prstGeom>
            <a:noFill/>
            <a:ln w="9525">
              <a:solidFill>
                <a:schemeClr val="tx1"/>
              </a:solidFill>
              <a:round/>
              <a:headEnd/>
              <a:tailEnd/>
            </a:ln>
          </p:spPr>
          <p:txBody>
            <a:bodyPr wrap="none" anchor="ctr"/>
            <a:lstStyle/>
            <a:p>
              <a:endParaRPr lang="en-US">
                <a:solidFill>
                  <a:prstClr val="black"/>
                </a:solidFill>
              </a:endParaRPr>
            </a:p>
          </p:txBody>
        </p:sp>
      </p:grpSp>
      <p:sp useBgFill="1">
        <p:nvSpPr>
          <p:cNvPr id="713751" name="Text Box 23"/>
          <p:cNvSpPr txBox="1">
            <a:spLocks noChangeArrowheads="1"/>
          </p:cNvSpPr>
          <p:nvPr/>
        </p:nvSpPr>
        <p:spPr bwMode="auto">
          <a:xfrm>
            <a:off x="3016250" y="5281613"/>
            <a:ext cx="579438" cy="336550"/>
          </a:xfrm>
          <a:prstGeom prst="rect">
            <a:avLst/>
          </a:prstGeom>
          <a:ln w="9525">
            <a:noFill/>
            <a:miter lim="800000"/>
            <a:headEnd/>
            <a:tailEnd/>
          </a:ln>
        </p:spPr>
        <p:txBody>
          <a:bodyPr wrap="none">
            <a:spAutoFit/>
          </a:bodyPr>
          <a:lstStyle/>
          <a:p>
            <a:pPr eaLnBrk="0" hangingPunct="0">
              <a:spcBef>
                <a:spcPct val="0"/>
              </a:spcBef>
            </a:pPr>
            <a:r>
              <a:rPr lang="en-US" altLang="en-US" sz="1600">
                <a:solidFill>
                  <a:srgbClr val="800080"/>
                </a:solidFill>
                <a:cs typeface="Times New Roman" pitchFamily="18" charset="0"/>
              </a:rPr>
              <a:t>0.25</a:t>
            </a:r>
          </a:p>
        </p:txBody>
      </p:sp>
      <p:sp useBgFill="1">
        <p:nvSpPr>
          <p:cNvPr id="713752" name="Text Box 24"/>
          <p:cNvSpPr txBox="1">
            <a:spLocks noChangeArrowheads="1"/>
          </p:cNvSpPr>
          <p:nvPr/>
        </p:nvSpPr>
        <p:spPr bwMode="auto">
          <a:xfrm>
            <a:off x="1849438" y="5292725"/>
            <a:ext cx="690562" cy="336550"/>
          </a:xfrm>
          <a:prstGeom prst="rect">
            <a:avLst/>
          </a:prstGeom>
          <a:ln w="9525">
            <a:noFill/>
            <a:miter lim="800000"/>
            <a:headEnd/>
            <a:tailEnd/>
          </a:ln>
        </p:spPr>
        <p:txBody>
          <a:bodyPr wrap="none">
            <a:spAutoFit/>
          </a:bodyPr>
          <a:lstStyle/>
          <a:p>
            <a:pPr eaLnBrk="0" hangingPunct="0">
              <a:spcBef>
                <a:spcPct val="0"/>
              </a:spcBef>
            </a:pPr>
            <a:r>
              <a:rPr lang="en-US" altLang="en-US" sz="1600">
                <a:solidFill>
                  <a:srgbClr val="800080"/>
                </a:solidFill>
                <a:cs typeface="Times New Roman" pitchFamily="18" charset="0"/>
                <a:sym typeface="Symbol" pitchFamily="18" charset="2"/>
              </a:rPr>
              <a:t></a:t>
            </a:r>
            <a:r>
              <a:rPr lang="en-US" altLang="en-US" sz="1600">
                <a:solidFill>
                  <a:srgbClr val="800080"/>
                </a:solidFill>
                <a:cs typeface="Times New Roman" pitchFamily="18" charset="0"/>
              </a:rPr>
              <a:t>2.25</a:t>
            </a:r>
          </a:p>
        </p:txBody>
      </p:sp>
      <p:sp>
        <p:nvSpPr>
          <p:cNvPr id="713753" name="Rectangle 25"/>
          <p:cNvSpPr>
            <a:spLocks noChangeArrowheads="1"/>
          </p:cNvSpPr>
          <p:nvPr/>
        </p:nvSpPr>
        <p:spPr bwMode="auto">
          <a:xfrm>
            <a:off x="4362450" y="6070600"/>
            <a:ext cx="3379788" cy="396875"/>
          </a:xfrm>
          <a:prstGeom prst="rect">
            <a:avLst/>
          </a:prstGeom>
          <a:noFill/>
          <a:ln w="9525">
            <a:noFill/>
            <a:miter lim="800000"/>
            <a:headEnd/>
            <a:tailEnd/>
          </a:ln>
        </p:spPr>
        <p:txBody>
          <a:bodyPr wrap="none">
            <a:spAutoFit/>
          </a:bodyPr>
          <a:lstStyle/>
          <a:p>
            <a:pPr>
              <a:spcBef>
                <a:spcPct val="0"/>
              </a:spcBef>
            </a:pPr>
            <a:r>
              <a:rPr lang="en-US" altLang="en-US" sz="2000">
                <a:solidFill>
                  <a:prstClr val="black"/>
                </a:solidFill>
              </a:rPr>
              <a:t>=  0.5987 </a:t>
            </a:r>
            <a:r>
              <a:rPr lang="en-US" altLang="en-US" sz="2000">
                <a:solidFill>
                  <a:prstClr val="black"/>
                </a:solidFill>
                <a:sym typeface="Symbol" pitchFamily="18" charset="2"/>
              </a:rPr>
              <a:t></a:t>
            </a:r>
            <a:r>
              <a:rPr lang="en-US" altLang="en-US" sz="2000">
                <a:solidFill>
                  <a:prstClr val="black"/>
                </a:solidFill>
              </a:rPr>
              <a:t> 0.0122 = </a:t>
            </a:r>
            <a:r>
              <a:rPr lang="en-US" altLang="en-US" sz="2000">
                <a:solidFill>
                  <a:prstClr val="black"/>
                </a:solidFill>
                <a:sym typeface="Symbol" pitchFamily="18" charset="2"/>
              </a:rPr>
              <a:t>0.5865</a:t>
            </a:r>
            <a:endParaRPr lang="en-US" sz="2000">
              <a:solidFill>
                <a:prstClr val="black"/>
              </a:solidFill>
              <a:sym typeface="Symbol" pitchFamily="18" charset="2"/>
            </a:endParaRPr>
          </a:p>
        </p:txBody>
      </p:sp>
      <p:grpSp>
        <p:nvGrpSpPr>
          <p:cNvPr id="7" name="Group 26"/>
          <p:cNvGrpSpPr>
            <a:grpSpLocks/>
          </p:cNvGrpSpPr>
          <p:nvPr/>
        </p:nvGrpSpPr>
        <p:grpSpPr bwMode="auto">
          <a:xfrm>
            <a:off x="457200" y="3201988"/>
            <a:ext cx="4799013" cy="1958975"/>
            <a:chOff x="288" y="2017"/>
            <a:chExt cx="3023" cy="1234"/>
          </a:xfrm>
        </p:grpSpPr>
        <p:sp>
          <p:nvSpPr>
            <p:cNvPr id="12304" name="Text Box 27"/>
            <p:cNvSpPr txBox="1">
              <a:spLocks noChangeArrowheads="1"/>
            </p:cNvSpPr>
            <p:nvPr/>
          </p:nvSpPr>
          <p:spPr bwMode="auto">
            <a:xfrm>
              <a:off x="1281" y="3039"/>
              <a:ext cx="258" cy="212"/>
            </a:xfrm>
            <a:prstGeom prst="rect">
              <a:avLst/>
            </a:prstGeom>
            <a:noFill/>
            <a:ln w="9525">
              <a:noFill/>
              <a:miter lim="800000"/>
              <a:headEnd/>
              <a:tailEnd/>
            </a:ln>
          </p:spPr>
          <p:txBody>
            <a:bodyPr wrap="none">
              <a:spAutoFit/>
            </a:bodyPr>
            <a:lstStyle/>
            <a:p>
              <a:pPr eaLnBrk="0" hangingPunct="0">
                <a:spcBef>
                  <a:spcPct val="0"/>
                </a:spcBef>
              </a:pPr>
              <a:r>
                <a:rPr lang="en-US" altLang="en-US" sz="1600">
                  <a:solidFill>
                    <a:prstClr val="black"/>
                  </a:solidFill>
                </a:rPr>
                <a:t>60</a:t>
              </a:r>
            </a:p>
          </p:txBody>
        </p:sp>
        <p:grpSp>
          <p:nvGrpSpPr>
            <p:cNvPr id="8" name="Group 28"/>
            <p:cNvGrpSpPr>
              <a:grpSpLocks/>
            </p:cNvGrpSpPr>
            <p:nvPr/>
          </p:nvGrpSpPr>
          <p:grpSpPr bwMode="auto">
            <a:xfrm>
              <a:off x="288" y="2017"/>
              <a:ext cx="3023" cy="1234"/>
              <a:chOff x="288" y="2017"/>
              <a:chExt cx="3023" cy="1234"/>
            </a:xfrm>
          </p:grpSpPr>
          <p:sp>
            <p:nvSpPr>
              <p:cNvPr id="12306" name="Line 29"/>
              <p:cNvSpPr>
                <a:spLocks noChangeShapeType="1"/>
              </p:cNvSpPr>
              <p:nvPr/>
            </p:nvSpPr>
            <p:spPr bwMode="auto">
              <a:xfrm flipV="1">
                <a:off x="1392" y="2736"/>
                <a:ext cx="0" cy="332"/>
              </a:xfrm>
              <a:prstGeom prst="line">
                <a:avLst/>
              </a:prstGeom>
              <a:noFill/>
              <a:ln w="9525">
                <a:solidFill>
                  <a:schemeClr val="tx1"/>
                </a:solidFill>
                <a:round/>
                <a:headEnd/>
                <a:tailEnd/>
              </a:ln>
            </p:spPr>
            <p:txBody>
              <a:bodyPr wrap="none"/>
              <a:lstStyle/>
              <a:p>
                <a:endParaRPr lang="en-US">
                  <a:solidFill>
                    <a:prstClr val="black"/>
                  </a:solidFill>
                </a:endParaRPr>
              </a:p>
            </p:txBody>
          </p:sp>
          <p:grpSp>
            <p:nvGrpSpPr>
              <p:cNvPr id="9" name="Group 30"/>
              <p:cNvGrpSpPr>
                <a:grpSpLocks/>
              </p:cNvGrpSpPr>
              <p:nvPr/>
            </p:nvGrpSpPr>
            <p:grpSpPr bwMode="auto">
              <a:xfrm>
                <a:off x="288" y="2017"/>
                <a:ext cx="3023" cy="1234"/>
                <a:chOff x="288" y="2017"/>
                <a:chExt cx="3023" cy="1234"/>
              </a:xfrm>
            </p:grpSpPr>
            <p:sp>
              <p:nvSpPr>
                <p:cNvPr id="12308" name="Freeform 31"/>
                <p:cNvSpPr>
                  <a:spLocks/>
                </p:cNvSpPr>
                <p:nvPr/>
              </p:nvSpPr>
              <p:spPr bwMode="auto">
                <a:xfrm>
                  <a:off x="1392" y="2020"/>
                  <a:ext cx="649" cy="984"/>
                </a:xfrm>
                <a:custGeom>
                  <a:avLst/>
                  <a:gdLst>
                    <a:gd name="T0" fmla="*/ 640 w 649"/>
                    <a:gd name="T1" fmla="*/ 984 h 984"/>
                    <a:gd name="T2" fmla="*/ 636 w 649"/>
                    <a:gd name="T3" fmla="*/ 40 h 984"/>
                    <a:gd name="T4" fmla="*/ 564 w 649"/>
                    <a:gd name="T5" fmla="*/ 0 h 984"/>
                    <a:gd name="T6" fmla="*/ 450 w 649"/>
                    <a:gd name="T7" fmla="*/ 5 h 984"/>
                    <a:gd name="T8" fmla="*/ 324 w 649"/>
                    <a:gd name="T9" fmla="*/ 104 h 984"/>
                    <a:gd name="T10" fmla="*/ 244 w 649"/>
                    <a:gd name="T11" fmla="*/ 292 h 984"/>
                    <a:gd name="T12" fmla="*/ 136 w 649"/>
                    <a:gd name="T13" fmla="*/ 532 h 984"/>
                    <a:gd name="T14" fmla="*/ 56 w 649"/>
                    <a:gd name="T15" fmla="*/ 660 h 984"/>
                    <a:gd name="T16" fmla="*/ 0 w 649"/>
                    <a:gd name="T17" fmla="*/ 720 h 984"/>
                    <a:gd name="T18" fmla="*/ 0 w 649"/>
                    <a:gd name="T19" fmla="*/ 984 h 9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49"/>
                    <a:gd name="T31" fmla="*/ 0 h 984"/>
                    <a:gd name="T32" fmla="*/ 649 w 649"/>
                    <a:gd name="T33" fmla="*/ 984 h 98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49" h="984">
                      <a:moveTo>
                        <a:pt x="640" y="984"/>
                      </a:moveTo>
                      <a:cubicBezTo>
                        <a:pt x="639" y="827"/>
                        <a:pt x="649" y="204"/>
                        <a:pt x="636" y="40"/>
                      </a:cubicBezTo>
                      <a:lnTo>
                        <a:pt x="564" y="0"/>
                      </a:lnTo>
                      <a:lnTo>
                        <a:pt x="450" y="5"/>
                      </a:lnTo>
                      <a:cubicBezTo>
                        <a:pt x="410" y="22"/>
                        <a:pt x="358" y="56"/>
                        <a:pt x="324" y="104"/>
                      </a:cubicBezTo>
                      <a:lnTo>
                        <a:pt x="244" y="292"/>
                      </a:lnTo>
                      <a:lnTo>
                        <a:pt x="136" y="532"/>
                      </a:lnTo>
                      <a:lnTo>
                        <a:pt x="56" y="660"/>
                      </a:lnTo>
                      <a:lnTo>
                        <a:pt x="0" y="720"/>
                      </a:lnTo>
                      <a:lnTo>
                        <a:pt x="0" y="984"/>
                      </a:lnTo>
                    </a:path>
                  </a:pathLst>
                </a:custGeom>
                <a:solidFill>
                  <a:srgbClr val="FF0000">
                    <a:alpha val="79999"/>
                  </a:srgbClr>
                </a:solidFill>
                <a:ln w="12700">
                  <a:noFill/>
                  <a:round/>
                  <a:headEnd/>
                  <a:tailEnd/>
                </a:ln>
              </p:spPr>
              <p:txBody>
                <a:bodyPr wrap="none"/>
                <a:lstStyle/>
                <a:p>
                  <a:endParaRPr lang="en-US">
                    <a:solidFill>
                      <a:prstClr val="black"/>
                    </a:solidFill>
                  </a:endParaRPr>
                </a:p>
              </p:txBody>
            </p:sp>
            <p:grpSp>
              <p:nvGrpSpPr>
                <p:cNvPr id="10" name="Group 32"/>
                <p:cNvGrpSpPr>
                  <a:grpSpLocks/>
                </p:cNvGrpSpPr>
                <p:nvPr/>
              </p:nvGrpSpPr>
              <p:grpSpPr bwMode="auto">
                <a:xfrm>
                  <a:off x="288" y="2017"/>
                  <a:ext cx="3023" cy="1234"/>
                  <a:chOff x="288" y="2017"/>
                  <a:chExt cx="3023" cy="1234"/>
                </a:xfrm>
              </p:grpSpPr>
              <p:sp>
                <p:nvSpPr>
                  <p:cNvPr id="12310" name="Line 33"/>
                  <p:cNvSpPr>
                    <a:spLocks noChangeShapeType="1"/>
                  </p:cNvSpPr>
                  <p:nvPr/>
                </p:nvSpPr>
                <p:spPr bwMode="auto">
                  <a:xfrm flipV="1">
                    <a:off x="2032" y="2064"/>
                    <a:ext cx="0" cy="937"/>
                  </a:xfrm>
                  <a:prstGeom prst="line">
                    <a:avLst/>
                  </a:prstGeom>
                  <a:noFill/>
                  <a:ln w="9525">
                    <a:solidFill>
                      <a:schemeClr val="tx1"/>
                    </a:solidFill>
                    <a:round/>
                    <a:headEnd/>
                    <a:tailEnd/>
                  </a:ln>
                </p:spPr>
                <p:txBody>
                  <a:bodyPr wrap="none"/>
                  <a:lstStyle/>
                  <a:p>
                    <a:endParaRPr lang="en-US">
                      <a:solidFill>
                        <a:prstClr val="black"/>
                      </a:solidFill>
                    </a:endParaRPr>
                  </a:p>
                </p:txBody>
              </p:sp>
              <p:sp>
                <p:nvSpPr>
                  <p:cNvPr id="12311" name="Line 34"/>
                  <p:cNvSpPr>
                    <a:spLocks noChangeShapeType="1"/>
                  </p:cNvSpPr>
                  <p:nvPr/>
                </p:nvSpPr>
                <p:spPr bwMode="auto">
                  <a:xfrm>
                    <a:off x="1902" y="2784"/>
                    <a:ext cx="0" cy="58"/>
                  </a:xfrm>
                  <a:prstGeom prst="line">
                    <a:avLst/>
                  </a:prstGeom>
                  <a:noFill/>
                  <a:ln w="9525">
                    <a:noFill/>
                    <a:round/>
                    <a:headEnd/>
                    <a:tailEnd/>
                  </a:ln>
                </p:spPr>
                <p:txBody>
                  <a:bodyPr wrap="none" anchor="ctr"/>
                  <a:lstStyle/>
                  <a:p>
                    <a:endParaRPr lang="en-US">
                      <a:solidFill>
                        <a:prstClr val="black"/>
                      </a:solidFill>
                    </a:endParaRPr>
                  </a:p>
                </p:txBody>
              </p:sp>
              <p:sp>
                <p:nvSpPr>
                  <p:cNvPr id="12312" name="Text Box 35"/>
                  <p:cNvSpPr txBox="1">
                    <a:spLocks noChangeArrowheads="1"/>
                  </p:cNvSpPr>
                  <p:nvPr/>
                </p:nvSpPr>
                <p:spPr bwMode="auto">
                  <a:xfrm>
                    <a:off x="1962" y="3039"/>
                    <a:ext cx="258" cy="212"/>
                  </a:xfrm>
                  <a:prstGeom prst="rect">
                    <a:avLst/>
                  </a:prstGeom>
                  <a:noFill/>
                  <a:ln w="9525">
                    <a:noFill/>
                    <a:miter lim="800000"/>
                    <a:headEnd/>
                    <a:tailEnd/>
                  </a:ln>
                </p:spPr>
                <p:txBody>
                  <a:bodyPr wrap="none">
                    <a:spAutoFit/>
                  </a:bodyPr>
                  <a:lstStyle/>
                  <a:p>
                    <a:pPr eaLnBrk="0" hangingPunct="0">
                      <a:spcBef>
                        <a:spcPct val="0"/>
                      </a:spcBef>
                    </a:pPr>
                    <a:r>
                      <a:rPr lang="en-US" altLang="en-US" sz="1600">
                        <a:solidFill>
                          <a:prstClr val="black"/>
                        </a:solidFill>
                      </a:rPr>
                      <a:t>80</a:t>
                    </a:r>
                  </a:p>
                </p:txBody>
              </p:sp>
              <p:sp>
                <p:nvSpPr>
                  <p:cNvPr id="12313" name="Line 36"/>
                  <p:cNvSpPr>
                    <a:spLocks noChangeShapeType="1"/>
                  </p:cNvSpPr>
                  <p:nvPr/>
                </p:nvSpPr>
                <p:spPr bwMode="auto">
                  <a:xfrm>
                    <a:off x="2030" y="2976"/>
                    <a:ext cx="0" cy="90"/>
                  </a:xfrm>
                  <a:prstGeom prst="line">
                    <a:avLst/>
                  </a:prstGeom>
                  <a:noFill/>
                  <a:ln w="9525">
                    <a:solidFill>
                      <a:schemeClr val="tx1"/>
                    </a:solidFill>
                    <a:round/>
                    <a:headEnd/>
                    <a:tailEnd/>
                  </a:ln>
                </p:spPr>
                <p:txBody>
                  <a:bodyPr wrap="none" anchor="ctr"/>
                  <a:lstStyle/>
                  <a:p>
                    <a:endParaRPr lang="en-US">
                      <a:solidFill>
                        <a:prstClr val="black"/>
                      </a:solidFill>
                    </a:endParaRPr>
                  </a:p>
                </p:txBody>
              </p:sp>
              <p:sp>
                <p:nvSpPr>
                  <p:cNvPr id="12314" name="Freeform 37"/>
                  <p:cNvSpPr>
                    <a:spLocks/>
                  </p:cNvSpPr>
                  <p:nvPr/>
                </p:nvSpPr>
                <p:spPr bwMode="auto">
                  <a:xfrm>
                    <a:off x="654" y="3014"/>
                    <a:ext cx="2496" cy="1"/>
                  </a:xfrm>
                  <a:custGeom>
                    <a:avLst/>
                    <a:gdLst>
                      <a:gd name="T0" fmla="*/ 0 w 3152"/>
                      <a:gd name="T1" fmla="*/ 0 h 1"/>
                      <a:gd name="T2" fmla="*/ 2 w 3152"/>
                      <a:gd name="T3" fmla="*/ 0 h 1"/>
                      <a:gd name="T4" fmla="*/ 0 60000 65536"/>
                      <a:gd name="T5" fmla="*/ 0 60000 65536"/>
                      <a:gd name="T6" fmla="*/ 0 w 3152"/>
                      <a:gd name="T7" fmla="*/ 0 h 1"/>
                      <a:gd name="T8" fmla="*/ 3152 w 3152"/>
                      <a:gd name="T9" fmla="*/ 1 h 1"/>
                    </a:gdLst>
                    <a:ahLst/>
                    <a:cxnLst>
                      <a:cxn ang="T4">
                        <a:pos x="T0" y="T1"/>
                      </a:cxn>
                      <a:cxn ang="T5">
                        <a:pos x="T2" y="T3"/>
                      </a:cxn>
                    </a:cxnLst>
                    <a:rect l="T6" t="T7" r="T8" b="T9"/>
                    <a:pathLst>
                      <a:path w="3152" h="1">
                        <a:moveTo>
                          <a:pt x="0" y="0"/>
                        </a:moveTo>
                        <a:lnTo>
                          <a:pt x="3152" y="0"/>
                        </a:lnTo>
                      </a:path>
                    </a:pathLst>
                  </a:custGeom>
                  <a:noFill/>
                  <a:ln w="28575">
                    <a:solidFill>
                      <a:schemeClr val="tx1"/>
                    </a:solidFill>
                    <a:round/>
                    <a:headEnd type="arrow" w="med" len="med"/>
                    <a:tailEnd type="arrow" w="med" len="med"/>
                  </a:ln>
                </p:spPr>
                <p:txBody>
                  <a:bodyPr wrap="none" anchor="ctr"/>
                  <a:lstStyle/>
                  <a:p>
                    <a:endParaRPr lang="en-US">
                      <a:solidFill>
                        <a:prstClr val="black"/>
                      </a:solidFill>
                    </a:endParaRPr>
                  </a:p>
                </p:txBody>
              </p:sp>
              <p:sp>
                <p:nvSpPr>
                  <p:cNvPr id="12315" name="Freeform 38"/>
                  <p:cNvSpPr>
                    <a:spLocks/>
                  </p:cNvSpPr>
                  <p:nvPr/>
                </p:nvSpPr>
                <p:spPr bwMode="auto">
                  <a:xfrm>
                    <a:off x="730" y="2017"/>
                    <a:ext cx="2372" cy="994"/>
                  </a:xfrm>
                  <a:custGeom>
                    <a:avLst/>
                    <a:gdLst>
                      <a:gd name="T0" fmla="*/ 0 w 2996"/>
                      <a:gd name="T1" fmla="*/ 2 h 1213"/>
                      <a:gd name="T2" fmla="*/ 2 w 2996"/>
                      <a:gd name="T3" fmla="*/ 2 h 1213"/>
                      <a:gd name="T4" fmla="*/ 2 w 2996"/>
                      <a:gd name="T5" fmla="*/ 2 h 1213"/>
                      <a:gd name="T6" fmla="*/ 2 w 2996"/>
                      <a:gd name="T7" fmla="*/ 2 h 1213"/>
                      <a:gd name="T8" fmla="*/ 2 w 2996"/>
                      <a:gd name="T9" fmla="*/ 2 h 1213"/>
                      <a:gd name="T10" fmla="*/ 2 w 2996"/>
                      <a:gd name="T11" fmla="*/ 2 h 1213"/>
                      <a:gd name="T12" fmla="*/ 2 w 2996"/>
                      <a:gd name="T13" fmla="*/ 2 h 1213"/>
                      <a:gd name="T14" fmla="*/ 2 w 2996"/>
                      <a:gd name="T15" fmla="*/ 2 h 1213"/>
                      <a:gd name="T16" fmla="*/ 2 w 2996"/>
                      <a:gd name="T17" fmla="*/ 1 h 1213"/>
                      <a:gd name="T18" fmla="*/ 2 w 2996"/>
                      <a:gd name="T19" fmla="*/ 2 h 1213"/>
                      <a:gd name="T20" fmla="*/ 2 w 2996"/>
                      <a:gd name="T21" fmla="*/ 2 h 1213"/>
                      <a:gd name="T22" fmla="*/ 2 w 2996"/>
                      <a:gd name="T23" fmla="*/ 2 h 1213"/>
                      <a:gd name="T24" fmla="*/ 2 w 2996"/>
                      <a:gd name="T25" fmla="*/ 2 h 1213"/>
                      <a:gd name="T26" fmla="*/ 2 w 2996"/>
                      <a:gd name="T27" fmla="*/ 2 h 1213"/>
                      <a:gd name="T28" fmla="*/ 2 w 2996"/>
                      <a:gd name="T29" fmla="*/ 2 h 1213"/>
                      <a:gd name="T30" fmla="*/ 2 w 2996"/>
                      <a:gd name="T31" fmla="*/ 2 h 1213"/>
                      <a:gd name="T32" fmla="*/ 2 w 2996"/>
                      <a:gd name="T33" fmla="*/ 2 h 1213"/>
                      <a:gd name="T34" fmla="*/ 2 w 2996"/>
                      <a:gd name="T35" fmla="*/ 2 h 12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996"/>
                      <a:gd name="T55" fmla="*/ 0 h 1213"/>
                      <a:gd name="T56" fmla="*/ 2996 w 2996"/>
                      <a:gd name="T57" fmla="*/ 1213 h 121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996" h="1213">
                        <a:moveTo>
                          <a:pt x="0" y="1213"/>
                        </a:moveTo>
                        <a:cubicBezTo>
                          <a:pt x="54" y="1205"/>
                          <a:pt x="222" y="1185"/>
                          <a:pt x="325" y="1159"/>
                        </a:cubicBezTo>
                        <a:cubicBezTo>
                          <a:pt x="429" y="1135"/>
                          <a:pt x="526" y="1113"/>
                          <a:pt x="616" y="1057"/>
                        </a:cubicBezTo>
                        <a:cubicBezTo>
                          <a:pt x="711" y="1001"/>
                          <a:pt x="823" y="899"/>
                          <a:pt x="895" y="820"/>
                        </a:cubicBezTo>
                        <a:cubicBezTo>
                          <a:pt x="967" y="741"/>
                          <a:pt x="1004" y="666"/>
                          <a:pt x="1048" y="583"/>
                        </a:cubicBezTo>
                        <a:cubicBezTo>
                          <a:pt x="1092" y="500"/>
                          <a:pt x="1130" y="392"/>
                          <a:pt x="1162" y="322"/>
                        </a:cubicBezTo>
                        <a:cubicBezTo>
                          <a:pt x="1194" y="252"/>
                          <a:pt x="1208" y="208"/>
                          <a:pt x="1237" y="163"/>
                        </a:cubicBezTo>
                        <a:cubicBezTo>
                          <a:pt x="1266" y="118"/>
                          <a:pt x="1296" y="76"/>
                          <a:pt x="1336" y="49"/>
                        </a:cubicBezTo>
                        <a:cubicBezTo>
                          <a:pt x="1376" y="22"/>
                          <a:pt x="1434" y="2"/>
                          <a:pt x="1480" y="1"/>
                        </a:cubicBezTo>
                        <a:cubicBezTo>
                          <a:pt x="1526" y="0"/>
                          <a:pt x="1575" y="18"/>
                          <a:pt x="1615" y="43"/>
                        </a:cubicBezTo>
                        <a:cubicBezTo>
                          <a:pt x="1655" y="68"/>
                          <a:pt x="1685" y="93"/>
                          <a:pt x="1720" y="154"/>
                        </a:cubicBezTo>
                        <a:cubicBezTo>
                          <a:pt x="1755" y="215"/>
                          <a:pt x="1798" y="346"/>
                          <a:pt x="1825" y="412"/>
                        </a:cubicBezTo>
                        <a:cubicBezTo>
                          <a:pt x="1852" y="478"/>
                          <a:pt x="1854" y="488"/>
                          <a:pt x="1885" y="550"/>
                        </a:cubicBezTo>
                        <a:cubicBezTo>
                          <a:pt x="1916" y="612"/>
                          <a:pt x="1966" y="717"/>
                          <a:pt x="2014" y="787"/>
                        </a:cubicBezTo>
                        <a:cubicBezTo>
                          <a:pt x="2062" y="857"/>
                          <a:pt x="2112" y="918"/>
                          <a:pt x="2176" y="969"/>
                        </a:cubicBezTo>
                        <a:cubicBezTo>
                          <a:pt x="2240" y="1020"/>
                          <a:pt x="2330" y="1062"/>
                          <a:pt x="2398" y="1093"/>
                        </a:cubicBezTo>
                        <a:cubicBezTo>
                          <a:pt x="2466" y="1124"/>
                          <a:pt x="2484" y="1134"/>
                          <a:pt x="2584" y="1153"/>
                        </a:cubicBezTo>
                        <a:cubicBezTo>
                          <a:pt x="2684" y="1172"/>
                          <a:pt x="2910" y="1194"/>
                          <a:pt x="2996" y="1205"/>
                        </a:cubicBezTo>
                      </a:path>
                    </a:pathLst>
                  </a:custGeom>
                  <a:noFill/>
                  <a:ln w="12700">
                    <a:solidFill>
                      <a:schemeClr val="tx1"/>
                    </a:solidFill>
                    <a:round/>
                    <a:headEnd/>
                    <a:tailEnd/>
                  </a:ln>
                </p:spPr>
                <p:txBody>
                  <a:bodyPr wrap="none"/>
                  <a:lstStyle/>
                  <a:p>
                    <a:endParaRPr lang="en-US">
                      <a:solidFill>
                        <a:prstClr val="black"/>
                      </a:solidFill>
                    </a:endParaRPr>
                  </a:p>
                </p:txBody>
              </p:sp>
              <p:sp>
                <p:nvSpPr>
                  <p:cNvPr id="12316" name="Line 39"/>
                  <p:cNvSpPr>
                    <a:spLocks noChangeShapeType="1"/>
                  </p:cNvSpPr>
                  <p:nvPr/>
                </p:nvSpPr>
                <p:spPr bwMode="auto">
                  <a:xfrm>
                    <a:off x="1902" y="2018"/>
                    <a:ext cx="0" cy="983"/>
                  </a:xfrm>
                  <a:prstGeom prst="line">
                    <a:avLst/>
                  </a:prstGeom>
                  <a:noFill/>
                  <a:ln w="9525">
                    <a:solidFill>
                      <a:schemeClr val="tx1"/>
                    </a:solidFill>
                    <a:prstDash val="dash"/>
                    <a:round/>
                    <a:headEnd/>
                    <a:tailEnd/>
                  </a:ln>
                </p:spPr>
                <p:txBody>
                  <a:bodyPr wrap="none"/>
                  <a:lstStyle/>
                  <a:p>
                    <a:endParaRPr lang="en-US">
                      <a:solidFill>
                        <a:prstClr val="black"/>
                      </a:solidFill>
                    </a:endParaRPr>
                  </a:p>
                </p:txBody>
              </p:sp>
              <p:sp>
                <p:nvSpPr>
                  <p:cNvPr id="12317" name="Text Box 40"/>
                  <p:cNvSpPr txBox="1">
                    <a:spLocks noChangeArrowheads="1"/>
                  </p:cNvSpPr>
                  <p:nvPr/>
                </p:nvSpPr>
                <p:spPr bwMode="auto">
                  <a:xfrm>
                    <a:off x="1596" y="3039"/>
                    <a:ext cx="441" cy="212"/>
                  </a:xfrm>
                  <a:prstGeom prst="rect">
                    <a:avLst/>
                  </a:prstGeom>
                  <a:noFill/>
                  <a:ln w="9525">
                    <a:noFill/>
                    <a:miter lim="800000"/>
                    <a:headEnd/>
                    <a:tailEnd/>
                  </a:ln>
                </p:spPr>
                <p:txBody>
                  <a:bodyPr wrap="none">
                    <a:spAutoFit/>
                  </a:bodyPr>
                  <a:lstStyle/>
                  <a:p>
                    <a:pPr eaLnBrk="0" hangingPunct="0">
                      <a:spcBef>
                        <a:spcPct val="0"/>
                      </a:spcBef>
                    </a:pPr>
                    <a:r>
                      <a:rPr lang="el-GR" altLang="en-US" sz="1600">
                        <a:solidFill>
                          <a:prstClr val="black"/>
                        </a:solidFill>
                        <a:cs typeface="Times New Roman" pitchFamily="18" charset="0"/>
                      </a:rPr>
                      <a:t>μ</a:t>
                    </a:r>
                    <a:r>
                      <a:rPr lang="en-US" altLang="en-US" sz="1600">
                        <a:solidFill>
                          <a:prstClr val="black"/>
                        </a:solidFill>
                        <a:cs typeface="Times New Roman" pitchFamily="18" charset="0"/>
                      </a:rPr>
                      <a:t> =</a:t>
                    </a:r>
                    <a:r>
                      <a:rPr lang="en-US" altLang="en-US" sz="1600">
                        <a:solidFill>
                          <a:prstClr val="black"/>
                        </a:solidFill>
                      </a:rPr>
                      <a:t>78</a:t>
                    </a:r>
                  </a:p>
                </p:txBody>
              </p:sp>
              <p:sp>
                <p:nvSpPr>
                  <p:cNvPr id="12318" name="Line 41"/>
                  <p:cNvSpPr>
                    <a:spLocks noChangeShapeType="1"/>
                  </p:cNvSpPr>
                  <p:nvPr/>
                </p:nvSpPr>
                <p:spPr bwMode="auto">
                  <a:xfrm>
                    <a:off x="1902" y="2978"/>
                    <a:ext cx="0" cy="90"/>
                  </a:xfrm>
                  <a:prstGeom prst="line">
                    <a:avLst/>
                  </a:prstGeom>
                  <a:noFill/>
                  <a:ln w="9525">
                    <a:solidFill>
                      <a:schemeClr val="tx1"/>
                    </a:solidFill>
                    <a:round/>
                    <a:headEnd/>
                    <a:tailEnd/>
                  </a:ln>
                </p:spPr>
                <p:txBody>
                  <a:bodyPr wrap="none" anchor="ctr"/>
                  <a:lstStyle/>
                  <a:p>
                    <a:endParaRPr lang="en-US">
                      <a:solidFill>
                        <a:prstClr val="black"/>
                      </a:solidFill>
                    </a:endParaRPr>
                  </a:p>
                </p:txBody>
              </p:sp>
              <p:sp>
                <p:nvSpPr>
                  <p:cNvPr id="12319" name="Rectangle 42"/>
                  <p:cNvSpPr>
                    <a:spLocks noChangeArrowheads="1"/>
                  </p:cNvSpPr>
                  <p:nvPr/>
                </p:nvSpPr>
                <p:spPr bwMode="auto">
                  <a:xfrm>
                    <a:off x="648" y="2078"/>
                    <a:ext cx="1039" cy="231"/>
                  </a:xfrm>
                  <a:prstGeom prst="rect">
                    <a:avLst/>
                  </a:prstGeom>
                  <a:noFill/>
                  <a:ln w="9525">
                    <a:noFill/>
                    <a:miter lim="800000"/>
                    <a:headEnd/>
                    <a:tailEnd/>
                  </a:ln>
                </p:spPr>
                <p:txBody>
                  <a:bodyPr wrap="none">
                    <a:spAutoFit/>
                  </a:bodyPr>
                  <a:lstStyle/>
                  <a:p>
                    <a:pPr>
                      <a:spcBef>
                        <a:spcPct val="0"/>
                      </a:spcBef>
                    </a:pPr>
                    <a:r>
                      <a:rPr lang="en-US" altLang="en-US" i="1">
                        <a:solidFill>
                          <a:prstClr val="black"/>
                        </a:solidFill>
                      </a:rPr>
                      <a:t>P</a:t>
                    </a:r>
                    <a:r>
                      <a:rPr lang="en-US" altLang="en-US">
                        <a:solidFill>
                          <a:prstClr val="black"/>
                        </a:solidFill>
                      </a:rPr>
                      <a:t>(60 &lt; </a:t>
                    </a:r>
                    <a:r>
                      <a:rPr lang="en-US" altLang="en-US" i="1">
                        <a:solidFill>
                          <a:prstClr val="black"/>
                        </a:solidFill>
                      </a:rPr>
                      <a:t>x</a:t>
                    </a:r>
                    <a:r>
                      <a:rPr lang="en-US" altLang="en-US">
                        <a:solidFill>
                          <a:prstClr val="black"/>
                        </a:solidFill>
                      </a:rPr>
                      <a:t> &lt; 80)</a:t>
                    </a:r>
                    <a:endParaRPr lang="en-US">
                      <a:solidFill>
                        <a:prstClr val="black"/>
                      </a:solidFill>
                    </a:endParaRPr>
                  </a:p>
                </p:txBody>
              </p:sp>
              <p:sp>
                <p:nvSpPr>
                  <p:cNvPr id="12320" name="Rectangle 43"/>
                  <p:cNvSpPr>
                    <a:spLocks noChangeArrowheads="1"/>
                  </p:cNvSpPr>
                  <p:nvPr/>
                </p:nvSpPr>
                <p:spPr bwMode="auto">
                  <a:xfrm>
                    <a:off x="288" y="2302"/>
                    <a:ext cx="565" cy="442"/>
                  </a:xfrm>
                  <a:prstGeom prst="rect">
                    <a:avLst/>
                  </a:prstGeom>
                  <a:noFill/>
                  <a:ln w="9525">
                    <a:noFill/>
                    <a:miter lim="800000"/>
                    <a:headEnd/>
                    <a:tailEnd/>
                  </a:ln>
                </p:spPr>
                <p:txBody>
                  <a:bodyPr wrap="none">
                    <a:spAutoFit/>
                  </a:bodyPr>
                  <a:lstStyle/>
                  <a:p>
                    <a:pPr>
                      <a:spcBef>
                        <a:spcPct val="0"/>
                      </a:spcBef>
                    </a:pPr>
                    <a:r>
                      <a:rPr lang="el-GR" altLang="en-US" sz="2000">
                        <a:solidFill>
                          <a:srgbClr val="800080"/>
                        </a:solidFill>
                        <a:cs typeface="Times New Roman" pitchFamily="18" charset="0"/>
                      </a:rPr>
                      <a:t>μ</a:t>
                    </a:r>
                    <a:r>
                      <a:rPr lang="en-US" altLang="en-US" sz="2000">
                        <a:solidFill>
                          <a:srgbClr val="800080"/>
                        </a:solidFill>
                        <a:cs typeface="Times New Roman" pitchFamily="18" charset="0"/>
                      </a:rPr>
                      <a:t> = 78</a:t>
                    </a:r>
                  </a:p>
                  <a:p>
                    <a:pPr>
                      <a:spcBef>
                        <a:spcPct val="0"/>
                      </a:spcBef>
                    </a:pPr>
                    <a:r>
                      <a:rPr lang="el-GR" altLang="en-US" sz="2000">
                        <a:solidFill>
                          <a:srgbClr val="800080"/>
                        </a:solidFill>
                        <a:cs typeface="Times New Roman" pitchFamily="18" charset="0"/>
                      </a:rPr>
                      <a:t>σ</a:t>
                    </a:r>
                    <a:r>
                      <a:rPr lang="en-US" altLang="en-US" sz="2000">
                        <a:solidFill>
                          <a:srgbClr val="800080"/>
                        </a:solidFill>
                      </a:rPr>
                      <a:t> = 8</a:t>
                    </a:r>
                    <a:endParaRPr lang="en-US" sz="2000">
                      <a:solidFill>
                        <a:srgbClr val="800080"/>
                      </a:solidFill>
                    </a:endParaRPr>
                  </a:p>
                </p:txBody>
              </p:sp>
              <p:sp>
                <p:nvSpPr>
                  <p:cNvPr id="12321" name="Rectangle 44"/>
                  <p:cNvSpPr>
                    <a:spLocks noChangeArrowheads="1"/>
                  </p:cNvSpPr>
                  <p:nvPr/>
                </p:nvSpPr>
                <p:spPr bwMode="auto">
                  <a:xfrm>
                    <a:off x="3126" y="2887"/>
                    <a:ext cx="185" cy="212"/>
                  </a:xfrm>
                  <a:prstGeom prst="rect">
                    <a:avLst/>
                  </a:prstGeom>
                  <a:noFill/>
                  <a:ln w="9525">
                    <a:noFill/>
                    <a:miter lim="800000"/>
                    <a:headEnd/>
                    <a:tailEnd/>
                  </a:ln>
                </p:spPr>
                <p:txBody>
                  <a:bodyPr wrap="none">
                    <a:spAutoFit/>
                  </a:bodyPr>
                  <a:lstStyle/>
                  <a:p>
                    <a:r>
                      <a:rPr lang="en-US" sz="1600" i="1">
                        <a:solidFill>
                          <a:prstClr val="black"/>
                        </a:solidFill>
                      </a:rPr>
                      <a:t>x</a:t>
                    </a:r>
                  </a:p>
                </p:txBody>
              </p:sp>
              <p:sp>
                <p:nvSpPr>
                  <p:cNvPr id="12322" name="Line 45"/>
                  <p:cNvSpPr>
                    <a:spLocks noChangeShapeType="1"/>
                  </p:cNvSpPr>
                  <p:nvPr/>
                </p:nvSpPr>
                <p:spPr bwMode="auto">
                  <a:xfrm>
                    <a:off x="1440" y="2304"/>
                    <a:ext cx="144" cy="192"/>
                  </a:xfrm>
                  <a:prstGeom prst="line">
                    <a:avLst/>
                  </a:prstGeom>
                  <a:noFill/>
                  <a:ln w="9525">
                    <a:solidFill>
                      <a:schemeClr val="tx1"/>
                    </a:solidFill>
                    <a:round/>
                    <a:headEnd/>
                    <a:tailEnd type="triangle" w="med" len="med"/>
                  </a:ln>
                </p:spPr>
                <p:txBody>
                  <a:bodyPr wrap="none"/>
                  <a:lstStyle/>
                  <a:p>
                    <a:endParaRPr lang="en-US">
                      <a:solidFill>
                        <a:prstClr val="black"/>
                      </a:solidFill>
                    </a:endParaRPr>
                  </a:p>
                </p:txBody>
              </p:sp>
            </p:grpSp>
          </p:grpSp>
        </p:grpSp>
      </p:grpSp>
      <p:sp>
        <p:nvSpPr>
          <p:cNvPr id="49" name="Footer Placeholder 48"/>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4022482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1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13733"/>
                                        </p:tgtEl>
                                        <p:attrNameLst>
                                          <p:attrName>style.visibility</p:attrName>
                                        </p:attrNameLst>
                                      </p:cBhvr>
                                      <p:to>
                                        <p:strVal val="visible"/>
                                      </p:to>
                                    </p:set>
                                    <p:animEffect transition="in" filter="wipe(left)">
                                      <p:cBhvr>
                                        <p:cTn id="17" dur="500"/>
                                        <p:tgtEl>
                                          <p:spTgt spid="713733"/>
                                        </p:tgtEl>
                                      </p:cBhvr>
                                    </p:animEffect>
                                  </p:childTnLst>
                                </p:cTn>
                              </p:par>
                            </p:childTnLst>
                          </p:cTn>
                        </p:par>
                        <p:par>
                          <p:cTn id="18" fill="hold">
                            <p:stCondLst>
                              <p:cond delay="500"/>
                            </p:stCondLst>
                            <p:childTnLst>
                              <p:par>
                                <p:cTn id="19" presetID="22" presetClass="entr" presetSubtype="8" fill="hold" nodeType="afterEffect">
                                  <p:stCondLst>
                                    <p:cond delay="1000"/>
                                  </p:stCondLst>
                                  <p:childTnLst>
                                    <p:set>
                                      <p:cBhvr>
                                        <p:cTn id="20" dur="1" fill="hold">
                                          <p:stCondLst>
                                            <p:cond delay="0"/>
                                          </p:stCondLst>
                                        </p:cTn>
                                        <p:tgtEl>
                                          <p:spTgt spid="713734"/>
                                        </p:tgtEl>
                                        <p:attrNameLst>
                                          <p:attrName>style.visibility</p:attrName>
                                        </p:attrNameLst>
                                      </p:cBhvr>
                                      <p:to>
                                        <p:strVal val="visible"/>
                                      </p:to>
                                    </p:set>
                                    <p:animEffect transition="in" filter="wipe(left)">
                                      <p:cBhvr>
                                        <p:cTn id="21" dur="500"/>
                                        <p:tgtEl>
                                          <p:spTgt spid="713734"/>
                                        </p:tgtEl>
                                      </p:cBhvr>
                                    </p:animEffect>
                                  </p:childTnLst>
                                </p:cTn>
                              </p:par>
                            </p:childTnLst>
                          </p:cTn>
                        </p:par>
                        <p:par>
                          <p:cTn id="22" fill="hold">
                            <p:stCondLst>
                              <p:cond delay="2000"/>
                            </p:stCondLst>
                            <p:childTnLst>
                              <p:par>
                                <p:cTn id="23" presetID="23" presetClass="entr" presetSubtype="16" fill="hold" grpId="0" nodeType="afterEffect">
                                  <p:stCondLst>
                                    <p:cond delay="0"/>
                                  </p:stCondLst>
                                  <p:childTnLst>
                                    <p:set>
                                      <p:cBhvr>
                                        <p:cTn id="24" dur="1" fill="hold">
                                          <p:stCondLst>
                                            <p:cond delay="0"/>
                                          </p:stCondLst>
                                        </p:cTn>
                                        <p:tgtEl>
                                          <p:spTgt spid="713752"/>
                                        </p:tgtEl>
                                        <p:attrNameLst>
                                          <p:attrName>style.visibility</p:attrName>
                                        </p:attrNameLst>
                                      </p:cBhvr>
                                      <p:to>
                                        <p:strVal val="visible"/>
                                      </p:to>
                                    </p:set>
                                    <p:anim calcmode="lin" valueType="num">
                                      <p:cBhvr>
                                        <p:cTn id="25" dur="500" fill="hold"/>
                                        <p:tgtEl>
                                          <p:spTgt spid="713752"/>
                                        </p:tgtEl>
                                        <p:attrNameLst>
                                          <p:attrName>ppt_w</p:attrName>
                                        </p:attrNameLst>
                                      </p:cBhvr>
                                      <p:tavLst>
                                        <p:tav tm="0">
                                          <p:val>
                                            <p:fltVal val="0"/>
                                          </p:val>
                                        </p:tav>
                                        <p:tav tm="100000">
                                          <p:val>
                                            <p:strVal val="#ppt_w"/>
                                          </p:val>
                                        </p:tav>
                                      </p:tavLst>
                                    </p:anim>
                                    <p:anim calcmode="lin" valueType="num">
                                      <p:cBhvr>
                                        <p:cTn id="26" dur="500" fill="hold"/>
                                        <p:tgtEl>
                                          <p:spTgt spid="713752"/>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713736"/>
                                        </p:tgtEl>
                                        <p:attrNameLst>
                                          <p:attrName>style.visibility</p:attrName>
                                        </p:attrNameLst>
                                      </p:cBhvr>
                                      <p:to>
                                        <p:strVal val="visible"/>
                                      </p:to>
                                    </p:set>
                                    <p:animEffect transition="in" filter="wipe(left)">
                                      <p:cBhvr>
                                        <p:cTn id="31" dur="500"/>
                                        <p:tgtEl>
                                          <p:spTgt spid="713736"/>
                                        </p:tgtEl>
                                      </p:cBhvr>
                                    </p:animEffect>
                                  </p:childTnLst>
                                </p:cTn>
                              </p:par>
                            </p:childTnLst>
                          </p:cTn>
                        </p:par>
                        <p:par>
                          <p:cTn id="32" fill="hold">
                            <p:stCondLst>
                              <p:cond delay="500"/>
                            </p:stCondLst>
                            <p:childTnLst>
                              <p:par>
                                <p:cTn id="33" presetID="22" presetClass="entr" presetSubtype="8" fill="hold" nodeType="afterEffect">
                                  <p:stCondLst>
                                    <p:cond delay="1000"/>
                                  </p:stCondLst>
                                  <p:childTnLst>
                                    <p:set>
                                      <p:cBhvr>
                                        <p:cTn id="34" dur="1" fill="hold">
                                          <p:stCondLst>
                                            <p:cond delay="0"/>
                                          </p:stCondLst>
                                        </p:cTn>
                                        <p:tgtEl>
                                          <p:spTgt spid="713737"/>
                                        </p:tgtEl>
                                        <p:attrNameLst>
                                          <p:attrName>style.visibility</p:attrName>
                                        </p:attrNameLst>
                                      </p:cBhvr>
                                      <p:to>
                                        <p:strVal val="visible"/>
                                      </p:to>
                                    </p:set>
                                    <p:animEffect transition="in" filter="wipe(left)">
                                      <p:cBhvr>
                                        <p:cTn id="35" dur="500"/>
                                        <p:tgtEl>
                                          <p:spTgt spid="713737"/>
                                        </p:tgtEl>
                                      </p:cBhvr>
                                    </p:animEffect>
                                  </p:childTnLst>
                                </p:cTn>
                              </p:par>
                            </p:childTnLst>
                          </p:cTn>
                        </p:par>
                        <p:par>
                          <p:cTn id="36" fill="hold">
                            <p:stCondLst>
                              <p:cond delay="2000"/>
                            </p:stCondLst>
                            <p:childTnLst>
                              <p:par>
                                <p:cTn id="37" presetID="23" presetClass="entr" presetSubtype="16" fill="hold" grpId="0" nodeType="afterEffect">
                                  <p:stCondLst>
                                    <p:cond delay="0"/>
                                  </p:stCondLst>
                                  <p:childTnLst>
                                    <p:set>
                                      <p:cBhvr>
                                        <p:cTn id="38" dur="1" fill="hold">
                                          <p:stCondLst>
                                            <p:cond delay="0"/>
                                          </p:stCondLst>
                                        </p:cTn>
                                        <p:tgtEl>
                                          <p:spTgt spid="713751"/>
                                        </p:tgtEl>
                                        <p:attrNameLst>
                                          <p:attrName>style.visibility</p:attrName>
                                        </p:attrNameLst>
                                      </p:cBhvr>
                                      <p:to>
                                        <p:strVal val="visible"/>
                                      </p:to>
                                    </p:set>
                                    <p:anim calcmode="lin" valueType="num">
                                      <p:cBhvr>
                                        <p:cTn id="39" dur="500" fill="hold"/>
                                        <p:tgtEl>
                                          <p:spTgt spid="713751"/>
                                        </p:tgtEl>
                                        <p:attrNameLst>
                                          <p:attrName>ppt_w</p:attrName>
                                        </p:attrNameLst>
                                      </p:cBhvr>
                                      <p:tavLst>
                                        <p:tav tm="0">
                                          <p:val>
                                            <p:fltVal val="0"/>
                                          </p:val>
                                        </p:tav>
                                        <p:tav tm="100000">
                                          <p:val>
                                            <p:strVal val="#ppt_w"/>
                                          </p:val>
                                        </p:tav>
                                      </p:tavLst>
                                    </p:anim>
                                    <p:anim calcmode="lin" valueType="num">
                                      <p:cBhvr>
                                        <p:cTn id="40" dur="500" fill="hold"/>
                                        <p:tgtEl>
                                          <p:spTgt spid="713751"/>
                                        </p:tgtEl>
                                        <p:attrNameLst>
                                          <p:attrName>ppt_h</p:attrName>
                                        </p:attrNameLst>
                                      </p:cBhvr>
                                      <p:tavLst>
                                        <p:tav tm="0">
                                          <p:val>
                                            <p:fltVal val="0"/>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713732"/>
                                        </p:tgtEl>
                                        <p:attrNameLst>
                                          <p:attrName>style.visibility</p:attrName>
                                        </p:attrNameLst>
                                      </p:cBhvr>
                                      <p:to>
                                        <p:strVal val="visible"/>
                                      </p:to>
                                    </p:set>
                                    <p:animEffect transition="in" filter="wipe(left)">
                                      <p:cBhvr>
                                        <p:cTn id="45" dur="1000"/>
                                        <p:tgtEl>
                                          <p:spTgt spid="713732"/>
                                        </p:tgtEl>
                                      </p:cBhvr>
                                    </p:animEffect>
                                  </p:childTnLst>
                                </p:cTn>
                              </p:par>
                            </p:childTnLst>
                          </p:cTn>
                        </p:par>
                        <p:par>
                          <p:cTn id="46" fill="hold">
                            <p:stCondLst>
                              <p:cond delay="1000"/>
                            </p:stCondLst>
                            <p:childTnLst>
                              <p:par>
                                <p:cTn id="47" presetID="22" presetClass="entr" presetSubtype="8" fill="hold" grpId="0" nodeType="afterEffect">
                                  <p:stCondLst>
                                    <p:cond delay="500"/>
                                  </p:stCondLst>
                                  <p:childTnLst>
                                    <p:set>
                                      <p:cBhvr>
                                        <p:cTn id="48" dur="1" fill="hold">
                                          <p:stCondLst>
                                            <p:cond delay="0"/>
                                          </p:stCondLst>
                                        </p:cTn>
                                        <p:tgtEl>
                                          <p:spTgt spid="713753"/>
                                        </p:tgtEl>
                                        <p:attrNameLst>
                                          <p:attrName>style.visibility</p:attrName>
                                        </p:attrNameLst>
                                      </p:cBhvr>
                                      <p:to>
                                        <p:strVal val="visible"/>
                                      </p:to>
                                    </p:set>
                                    <p:animEffect transition="in" filter="wipe(left)">
                                      <p:cBhvr>
                                        <p:cTn id="49" dur="1000"/>
                                        <p:tgtEl>
                                          <p:spTgt spid="713753"/>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7137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3732" grpId="0"/>
      <p:bldP spid="713751" grpId="0" animBg="1"/>
      <p:bldP spid="713752" grpId="0" animBg="1"/>
      <p:bldP spid="713753"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76200" y="152400"/>
            <a:ext cx="9144000" cy="762000"/>
          </a:xfrm>
          <a:blipFill dpi="0" rotWithShape="1">
            <a:blip r:embed="rId3"/>
            <a:srcRect/>
            <a:tile tx="0" ty="0" sx="100000" sy="100000" flip="none" algn="tl"/>
          </a:blipFill>
        </p:spPr>
        <p:txBody>
          <a:bodyPr/>
          <a:lstStyle/>
          <a:p>
            <a:pPr eaLnBrk="1" hangingPunct="1"/>
            <a:r>
              <a:rPr lang="en-US" altLang="en-US" smtClean="0"/>
              <a:t>Finding z-Scores</a:t>
            </a:r>
            <a:endParaRPr lang="en-US" smtClean="0"/>
          </a:p>
        </p:txBody>
      </p:sp>
      <p:sp>
        <p:nvSpPr>
          <p:cNvPr id="81923" name="Text Box 3"/>
          <p:cNvSpPr txBox="1">
            <a:spLocks noChangeArrowheads="1"/>
          </p:cNvSpPr>
          <p:nvPr/>
        </p:nvSpPr>
        <p:spPr bwMode="auto">
          <a:xfrm>
            <a:off x="219075" y="1174750"/>
            <a:ext cx="8924925" cy="3416320"/>
          </a:xfrm>
          <a:prstGeom prst="rect">
            <a:avLst/>
          </a:prstGeom>
          <a:noFill/>
          <a:ln w="9525">
            <a:noFill/>
            <a:miter lim="800000"/>
            <a:headEnd/>
            <a:tailEnd/>
          </a:ln>
        </p:spPr>
        <p:txBody>
          <a:bodyPr>
            <a:spAutoFit/>
          </a:bodyPr>
          <a:lstStyle/>
          <a:p>
            <a:pPr>
              <a:spcBef>
                <a:spcPct val="0"/>
              </a:spcBef>
              <a:defRPr/>
            </a:pPr>
            <a:r>
              <a:rPr lang="en-US" b="1" dirty="0">
                <a:solidFill>
                  <a:prstClr val="black"/>
                </a:solidFill>
              </a:rPr>
              <a:t>Example</a:t>
            </a:r>
            <a:r>
              <a:rPr lang="en-US" dirty="0">
                <a:solidFill>
                  <a:prstClr val="black"/>
                </a:solidFill>
                <a:latin typeface="Times New Roman" pitchFamily="18" charset="0"/>
              </a:rPr>
              <a:t>:</a:t>
            </a:r>
          </a:p>
          <a:p>
            <a:pPr>
              <a:spcBef>
                <a:spcPct val="0"/>
              </a:spcBef>
              <a:defRPr/>
            </a:pPr>
            <a:r>
              <a:rPr lang="en-US" dirty="0">
                <a:solidFill>
                  <a:prstClr val="black"/>
                </a:solidFill>
              </a:rPr>
              <a:t>In a certain population, the proportion of individuals with uric acid level less than a certain limit is 36.7%. </a:t>
            </a:r>
          </a:p>
          <a:p>
            <a:pPr marL="457200" indent="-457200">
              <a:spcBef>
                <a:spcPct val="0"/>
              </a:spcBef>
              <a:buFont typeface="Arial" pitchFamily="34" charset="0"/>
              <a:buChar char="•"/>
              <a:defRPr/>
            </a:pPr>
            <a:r>
              <a:rPr lang="en-US" dirty="0">
                <a:solidFill>
                  <a:prstClr val="black"/>
                </a:solidFill>
              </a:rPr>
              <a:t>Find the </a:t>
            </a:r>
            <a:r>
              <a:rPr lang="en-US" i="1" dirty="0">
                <a:solidFill>
                  <a:prstClr val="black"/>
                </a:solidFill>
              </a:rPr>
              <a:t>z</a:t>
            </a:r>
            <a:r>
              <a:rPr lang="en-US" dirty="0">
                <a:solidFill>
                  <a:prstClr val="black"/>
                </a:solidFill>
                <a:latin typeface="Times New Roman" pitchFamily="18" charset="0"/>
              </a:rPr>
              <a:t>-</a:t>
            </a:r>
            <a:r>
              <a:rPr lang="en-US" dirty="0">
                <a:solidFill>
                  <a:prstClr val="black"/>
                </a:solidFill>
              </a:rPr>
              <a:t>score that corresponds to this cut of point</a:t>
            </a:r>
          </a:p>
          <a:p>
            <a:pPr>
              <a:spcBef>
                <a:spcPct val="0"/>
              </a:spcBef>
              <a:defRPr/>
            </a:pPr>
            <a:endParaRPr lang="en-US" dirty="0">
              <a:solidFill>
                <a:prstClr val="black"/>
              </a:solidFill>
            </a:endParaRPr>
          </a:p>
          <a:p>
            <a:pPr>
              <a:spcBef>
                <a:spcPct val="0"/>
              </a:spcBef>
              <a:defRPr/>
            </a:pPr>
            <a:endParaRPr lang="en-US" dirty="0">
              <a:solidFill>
                <a:prstClr val="black"/>
              </a:solidFill>
            </a:endParaRPr>
          </a:p>
          <a:p>
            <a:pPr>
              <a:spcBef>
                <a:spcPct val="0"/>
              </a:spcBef>
              <a:defRPr/>
            </a:pPr>
            <a:endParaRPr lang="en-US" dirty="0">
              <a:solidFill>
                <a:prstClr val="black"/>
              </a:solidFill>
            </a:endParaRPr>
          </a:p>
          <a:p>
            <a:pPr>
              <a:spcBef>
                <a:spcPct val="0"/>
              </a:spcBef>
              <a:defRPr/>
            </a:pPr>
            <a:endParaRPr lang="en-US" dirty="0">
              <a:solidFill>
                <a:prstClr val="black"/>
              </a:solidFill>
            </a:endParaRPr>
          </a:p>
          <a:p>
            <a:pPr>
              <a:spcBef>
                <a:spcPct val="0"/>
              </a:spcBef>
              <a:defRPr/>
            </a:pPr>
            <a:endParaRPr lang="en-US" dirty="0">
              <a:solidFill>
                <a:prstClr val="black"/>
              </a:solidFill>
            </a:endParaRPr>
          </a:p>
          <a:p>
            <a:pPr>
              <a:spcBef>
                <a:spcPct val="0"/>
              </a:spcBef>
              <a:defRPr/>
            </a:pPr>
            <a:endParaRPr lang="en-US" dirty="0">
              <a:solidFill>
                <a:prstClr val="black"/>
              </a:solidFill>
            </a:endParaRPr>
          </a:p>
          <a:p>
            <a:pPr>
              <a:spcBef>
                <a:spcPct val="0"/>
              </a:spcBef>
              <a:defRPr/>
            </a:pPr>
            <a:endParaRPr lang="en-US" dirty="0">
              <a:solidFill>
                <a:prstClr val="black"/>
              </a:solidFill>
            </a:endParaRPr>
          </a:p>
          <a:p>
            <a:pPr>
              <a:spcBef>
                <a:spcPct val="0"/>
              </a:spcBef>
              <a:defRPr/>
            </a:pPr>
            <a:endParaRPr lang="en-US" dirty="0">
              <a:solidFill>
                <a:prstClr val="black"/>
              </a:solidFill>
            </a:endParaRPr>
          </a:p>
        </p:txBody>
      </p:sp>
      <p:sp>
        <p:nvSpPr>
          <p:cNvPr id="719921" name="Text Box 49"/>
          <p:cNvSpPr txBox="1">
            <a:spLocks noChangeArrowheads="1"/>
          </p:cNvSpPr>
          <p:nvPr/>
        </p:nvSpPr>
        <p:spPr bwMode="auto">
          <a:xfrm>
            <a:off x="457200" y="5334000"/>
            <a:ext cx="8305800" cy="762000"/>
          </a:xfrm>
          <a:prstGeom prst="rect">
            <a:avLst/>
          </a:prstGeom>
          <a:noFill/>
          <a:ln w="9525">
            <a:noFill/>
            <a:miter lim="800000"/>
            <a:headEnd/>
            <a:tailEnd/>
          </a:ln>
        </p:spPr>
        <p:txBody>
          <a:bodyPr>
            <a:spAutoFit/>
          </a:bodyPr>
          <a:lstStyle/>
          <a:p>
            <a:pPr>
              <a:spcBef>
                <a:spcPct val="0"/>
              </a:spcBef>
            </a:pPr>
            <a:r>
              <a:rPr lang="en-US" sz="2200">
                <a:solidFill>
                  <a:prstClr val="black"/>
                </a:solidFill>
              </a:rPr>
              <a:t>Find the </a:t>
            </a:r>
            <a:r>
              <a:rPr lang="en-US" sz="2200" i="1">
                <a:solidFill>
                  <a:prstClr val="black"/>
                </a:solidFill>
              </a:rPr>
              <a:t>z</a:t>
            </a:r>
            <a:r>
              <a:rPr lang="en-US" sz="2200">
                <a:solidFill>
                  <a:prstClr val="black"/>
                </a:solidFill>
                <a:latin typeface="Times New Roman" pitchFamily="18" charset="0"/>
              </a:rPr>
              <a:t>-</a:t>
            </a:r>
            <a:r>
              <a:rPr lang="en-US" sz="2200">
                <a:solidFill>
                  <a:prstClr val="black"/>
                </a:solidFill>
              </a:rPr>
              <a:t>score by locating 0.367 in the body of the Standard Normal Table.  Use the value closest to 0.367.</a:t>
            </a:r>
          </a:p>
        </p:txBody>
      </p:sp>
      <p:graphicFrame>
        <p:nvGraphicFramePr>
          <p:cNvPr id="720003" name="Group 131"/>
          <p:cNvGraphicFramePr>
            <a:graphicFrameLocks noGrp="1"/>
          </p:cNvGraphicFramePr>
          <p:nvPr/>
        </p:nvGraphicFramePr>
        <p:xfrm>
          <a:off x="1600200" y="4267200"/>
          <a:ext cx="7299325" cy="1053466"/>
        </p:xfrm>
        <a:graphic>
          <a:graphicData uri="http://schemas.openxmlformats.org/drawingml/2006/table">
            <a:tbl>
              <a:tblPr/>
              <a:tblGrid>
                <a:gridCol w="663575"/>
                <a:gridCol w="663575"/>
                <a:gridCol w="663575"/>
                <a:gridCol w="663575"/>
                <a:gridCol w="663575"/>
                <a:gridCol w="663575"/>
                <a:gridCol w="666750"/>
                <a:gridCol w="660400"/>
                <a:gridCol w="663575"/>
                <a:gridCol w="663575"/>
                <a:gridCol w="663575"/>
              </a:tblGrid>
              <a:tr h="2746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Century" pitchFamily="18" charset="0"/>
                          <a:sym typeface="Symbol" pitchFamily="18" charset="2"/>
                        </a:rPr>
                        <a:t></a:t>
                      </a:r>
                      <a:r>
                        <a:rPr kumimoji="0" lang="en-US" sz="1000" b="1" i="0" u="none" strike="noStrike" cap="none" normalizeH="0" baseline="0" dirty="0" smtClean="0">
                          <a:ln>
                            <a:noFill/>
                          </a:ln>
                          <a:solidFill>
                            <a:schemeClr val="tx1"/>
                          </a:solidFill>
                          <a:effectLst/>
                          <a:latin typeface="Century" pitchFamily="18" charset="0"/>
                          <a:cs typeface="Times New Roman" pitchFamily="18" charset="0"/>
                        </a:rPr>
                        <a:t>0.3 </a:t>
                      </a:r>
                    </a:p>
                  </a:txBody>
                  <a:tcPr anchor="ctr" horzOverflow="overflow">
                    <a:lnL w="952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alpha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.3483 </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w="12700" cap="flat" cmpd="sng" algn="ctr">
                      <a:solidFill>
                        <a:schemeClr val="tx1"/>
                      </a:solidFill>
                      <a:prstDash val="solid"/>
                      <a:round/>
                      <a:headEnd type="none" w="med" len="med"/>
                      <a:tailEnd type="none" w="med" len="med"/>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alpha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.3520</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alpha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.3557</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alpha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.3594</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alpha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.3632</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alpha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.3669</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alpha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.3707</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alpha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.3745</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alpha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Century" pitchFamily="18" charset="0"/>
                          <a:cs typeface="Times New Roman" pitchFamily="18" charset="0"/>
                        </a:rPr>
                        <a:t>.3783</a:t>
                      </a:r>
                      <a:endParaRPr kumimoji="0" lang="en-US" sz="2000" b="0" i="0" u="none" strike="noStrike" cap="none" normalizeH="0" baseline="0" dirty="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alpha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.3821</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alpha val="50000"/>
                      </a:schemeClr>
                    </a:solidFill>
                  </a:tcPr>
                </a:tc>
              </a:tr>
              <a:tr h="2746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Century" pitchFamily="18" charset="0"/>
                          <a:sym typeface="Symbol" pitchFamily="18" charset="2"/>
                        </a:rPr>
                        <a:t></a:t>
                      </a:r>
                      <a:r>
                        <a:rPr kumimoji="0" lang="en-US" sz="1000" b="1" i="0" u="none" strike="noStrike" cap="none" normalizeH="0" baseline="0" smtClean="0">
                          <a:ln>
                            <a:noFill/>
                          </a:ln>
                          <a:solidFill>
                            <a:schemeClr val="tx1"/>
                          </a:solidFill>
                          <a:effectLst/>
                          <a:latin typeface="Century" pitchFamily="18" charset="0"/>
                          <a:cs typeface="Times New Roman" pitchFamily="18" charset="0"/>
                        </a:rPr>
                        <a:t>0.2</a:t>
                      </a:r>
                    </a:p>
                  </a:txBody>
                  <a:tcPr anchor="ctr" horzOverflow="overflow">
                    <a:lnL w="952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.3859</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w="12700" cap="flat" cmpd="sng" algn="ctr">
                      <a:solidFill>
                        <a:schemeClr val="tx1"/>
                      </a:solidFill>
                      <a:prstDash val="solid"/>
                      <a:round/>
                      <a:headEnd type="none" w="med" len="med"/>
                      <a:tailEnd type="none" w="med" len="med"/>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.3897</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.3936</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.3974</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.4013</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.4052</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.4090</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.4129</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.4168</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.4207</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1809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Century" pitchFamily="18" charset="0"/>
                          <a:sym typeface="Symbol" pitchFamily="18" charset="2"/>
                        </a:rPr>
                        <a:t></a:t>
                      </a:r>
                      <a:r>
                        <a:rPr kumimoji="0" lang="en-US" sz="1000" b="1" i="0" u="none" strike="noStrike" cap="none" normalizeH="0" baseline="0" smtClean="0">
                          <a:ln>
                            <a:noFill/>
                          </a:ln>
                          <a:solidFill>
                            <a:schemeClr val="tx1"/>
                          </a:solidFill>
                          <a:effectLst/>
                          <a:latin typeface="Century" pitchFamily="18" charset="0"/>
                        </a:rPr>
                        <a:t>0.1</a:t>
                      </a:r>
                    </a:p>
                  </a:txBody>
                  <a:tcPr anchor="ctr" horzOverflow="overflow">
                    <a:lnL w="952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alpha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Century" pitchFamily="18" charset="0"/>
                          <a:cs typeface="Times New Roman" pitchFamily="18" charset="0"/>
                        </a:rPr>
                        <a:t>.4247 </a:t>
                      </a:r>
                      <a:endParaRPr kumimoji="0" lang="en-US" sz="1000" b="0" i="0" u="none" strike="noStrike" cap="none" normalizeH="0" baseline="0" dirty="0" smtClean="0">
                        <a:ln>
                          <a:noFill/>
                        </a:ln>
                        <a:solidFill>
                          <a:schemeClr val="tx1"/>
                        </a:solidFill>
                        <a:effectLst/>
                        <a:latin typeface="Century" pitchFamily="18" charset="0"/>
                      </a:endParaRPr>
                    </a:p>
                  </a:txBody>
                  <a:tcPr anchor="ctr" horzOverflow="overflow">
                    <a:lnL w="12700" cap="flat" cmpd="sng" algn="ctr">
                      <a:solidFill>
                        <a:schemeClr val="tx1"/>
                      </a:solidFill>
                      <a:prstDash val="solid"/>
                      <a:round/>
                      <a:headEnd type="none" w="med" len="med"/>
                      <a:tailEnd type="none" w="med" len="med"/>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alpha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.4286</a:t>
                      </a:r>
                      <a:endParaRPr kumimoji="0" lang="en-US" sz="1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alpha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.4325</a:t>
                      </a:r>
                      <a:endParaRPr kumimoji="0" lang="en-US" sz="1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alpha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.4364</a:t>
                      </a:r>
                      <a:endParaRPr kumimoji="0" lang="en-US" sz="1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alpha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.4404</a:t>
                      </a:r>
                      <a:endParaRPr kumimoji="0" lang="en-US" sz="1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alpha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.4443</a:t>
                      </a:r>
                      <a:endParaRPr kumimoji="0" lang="en-US" sz="1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alpha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.4483</a:t>
                      </a:r>
                      <a:endParaRPr kumimoji="0" lang="en-US" sz="1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alpha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.4522</a:t>
                      </a:r>
                      <a:endParaRPr kumimoji="0" lang="en-US" sz="1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alpha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.4562</a:t>
                      </a:r>
                      <a:endParaRPr kumimoji="0" lang="en-US" sz="1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alpha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.4602</a:t>
                      </a:r>
                      <a:endParaRPr kumimoji="0" lang="en-US" sz="1000" b="0" i="0" u="none" strike="noStrike" cap="none" normalizeH="0" baseline="0" smtClean="0">
                        <a:ln>
                          <a:noFill/>
                        </a:ln>
                        <a:solidFill>
                          <a:schemeClr val="tx1"/>
                        </a:solidFill>
                        <a:effectLst/>
                        <a:latin typeface="Century" pitchFamily="18" charset="0"/>
                      </a:endParaRPr>
                    </a:p>
                  </a:txBody>
                  <a:tcPr anchor="ctr" horzOverflow="overflow">
                    <a:lnL>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alpha val="50000"/>
                      </a:schemeClr>
                    </a:solidFill>
                  </a:tcPr>
                </a:tc>
              </a:tr>
              <a:tr h="2603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Century" pitchFamily="18" charset="0"/>
                          <a:sym typeface="Symbol" pitchFamily="18" charset="2"/>
                        </a:rPr>
                        <a:t></a:t>
                      </a:r>
                      <a:r>
                        <a:rPr kumimoji="0" lang="en-US" sz="1000" b="1" i="0" u="none" strike="noStrike" cap="none" normalizeH="0" baseline="0" dirty="0" smtClean="0">
                          <a:ln>
                            <a:noFill/>
                          </a:ln>
                          <a:solidFill>
                            <a:schemeClr val="tx1"/>
                          </a:solidFill>
                          <a:effectLst/>
                          <a:latin typeface="Century" pitchFamily="18" charset="0"/>
                        </a:rPr>
                        <a:t>0.0</a:t>
                      </a:r>
                    </a:p>
                  </a:txBody>
                  <a:tcPr anchor="ctr" horzOverflow="overflow">
                    <a:lnL w="952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.4641</a:t>
                      </a:r>
                      <a:endParaRPr kumimoji="0" lang="en-US" sz="1000" b="0" i="0" u="none" strike="noStrike" cap="none" normalizeH="0" baseline="0" smtClean="0">
                        <a:ln>
                          <a:noFill/>
                        </a:ln>
                        <a:solidFill>
                          <a:schemeClr val="tx1"/>
                        </a:solidFill>
                        <a:effectLst/>
                        <a:latin typeface="Century" pitchFamily="18" charset="0"/>
                      </a:endParaRPr>
                    </a:p>
                  </a:txBody>
                  <a:tcPr anchor="ctr" horzOverflow="overflow">
                    <a:lnL w="12700" cap="flat" cmpd="sng" algn="ctr">
                      <a:solidFill>
                        <a:schemeClr val="tx1"/>
                      </a:solidFill>
                      <a:prstDash val="solid"/>
                      <a:round/>
                      <a:headEnd type="none" w="med" len="med"/>
                      <a:tailEnd type="none" w="med" len="med"/>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.4681</a:t>
                      </a:r>
                      <a:endParaRPr kumimoji="0" lang="en-US" sz="1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Century" pitchFamily="18" charset="0"/>
                          <a:cs typeface="Times New Roman" pitchFamily="18" charset="0"/>
                        </a:rPr>
                        <a:t>.4724</a:t>
                      </a:r>
                      <a:endParaRPr kumimoji="0" lang="en-US" sz="1000" b="0" i="0" u="none" strike="noStrike" cap="none" normalizeH="0" baseline="0" dirty="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.4761</a:t>
                      </a:r>
                      <a:endParaRPr kumimoji="0" lang="en-US" sz="1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.4801</a:t>
                      </a:r>
                      <a:endParaRPr kumimoji="0" lang="en-US" sz="1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.4840</a:t>
                      </a:r>
                      <a:endParaRPr kumimoji="0" lang="en-US" sz="1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.4880</a:t>
                      </a:r>
                      <a:endParaRPr kumimoji="0" lang="en-US" sz="1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.4920</a:t>
                      </a:r>
                      <a:endParaRPr kumimoji="0" lang="en-US" sz="1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entury" pitchFamily="18" charset="0"/>
                          <a:cs typeface="Times New Roman" pitchFamily="18" charset="0"/>
                        </a:rPr>
                        <a:t>.4960</a:t>
                      </a:r>
                      <a:endParaRPr kumimoji="0" lang="en-US" sz="1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Century" pitchFamily="18" charset="0"/>
                          <a:cs typeface="Times New Roman" pitchFamily="18" charset="0"/>
                        </a:rPr>
                        <a:t>.5000</a:t>
                      </a:r>
                      <a:endParaRPr kumimoji="0" lang="en-US" sz="1000" b="0" i="0" u="none" strike="noStrike" cap="none" normalizeH="0" baseline="0" dirty="0" smtClean="0">
                        <a:ln>
                          <a:noFill/>
                        </a:ln>
                        <a:solidFill>
                          <a:schemeClr val="tx1"/>
                        </a:solidFill>
                        <a:effectLst/>
                        <a:latin typeface="Century" pitchFamily="18" charset="0"/>
                      </a:endParaRPr>
                    </a:p>
                  </a:txBody>
                  <a:tcPr anchor="ctr" horzOverflow="overflow">
                    <a:lnL>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719990" name="Oval 118"/>
          <p:cNvSpPr>
            <a:spLocks noChangeArrowheads="1"/>
          </p:cNvSpPr>
          <p:nvPr/>
        </p:nvSpPr>
        <p:spPr bwMode="auto">
          <a:xfrm>
            <a:off x="5638800" y="4267200"/>
            <a:ext cx="596900" cy="258763"/>
          </a:xfrm>
          <a:prstGeom prst="ellipse">
            <a:avLst/>
          </a:prstGeom>
          <a:noFill/>
          <a:ln w="28575">
            <a:solidFill>
              <a:schemeClr val="folHlink"/>
            </a:solidFill>
            <a:round/>
            <a:headEnd/>
            <a:tailEnd/>
          </a:ln>
        </p:spPr>
        <p:txBody>
          <a:bodyPr wrap="none" anchor="ctr"/>
          <a:lstStyle/>
          <a:p>
            <a:endParaRPr lang="en-US">
              <a:solidFill>
                <a:prstClr val="black"/>
              </a:solidFill>
            </a:endParaRPr>
          </a:p>
        </p:txBody>
      </p:sp>
      <p:sp>
        <p:nvSpPr>
          <p:cNvPr id="719995" name="Text Box 123"/>
          <p:cNvSpPr txBox="1">
            <a:spLocks noChangeArrowheads="1"/>
          </p:cNvSpPr>
          <p:nvPr/>
        </p:nvSpPr>
        <p:spPr bwMode="auto">
          <a:xfrm>
            <a:off x="457200" y="6096000"/>
            <a:ext cx="3733800" cy="427038"/>
          </a:xfrm>
          <a:prstGeom prst="rect">
            <a:avLst/>
          </a:prstGeom>
          <a:noFill/>
          <a:ln w="9525" algn="ctr">
            <a:noFill/>
            <a:miter lim="800000"/>
            <a:headEnd/>
            <a:tailEnd/>
          </a:ln>
        </p:spPr>
        <p:txBody>
          <a:bodyPr>
            <a:spAutoFit/>
          </a:bodyPr>
          <a:lstStyle/>
          <a:p>
            <a:pPr>
              <a:spcBef>
                <a:spcPct val="0"/>
              </a:spcBef>
            </a:pPr>
            <a:r>
              <a:rPr lang="en-US" sz="2200">
                <a:solidFill>
                  <a:prstClr val="black"/>
                </a:solidFill>
              </a:rPr>
              <a:t>The </a:t>
            </a:r>
            <a:r>
              <a:rPr lang="en-US" sz="2200" i="1">
                <a:solidFill>
                  <a:prstClr val="black"/>
                </a:solidFill>
              </a:rPr>
              <a:t>z</a:t>
            </a:r>
            <a:r>
              <a:rPr lang="en-US" sz="2200">
                <a:solidFill>
                  <a:prstClr val="black"/>
                </a:solidFill>
                <a:latin typeface="Times New Roman" pitchFamily="18" charset="0"/>
              </a:rPr>
              <a:t>-</a:t>
            </a:r>
            <a:r>
              <a:rPr lang="en-US" sz="2200">
                <a:solidFill>
                  <a:prstClr val="black"/>
                </a:solidFill>
              </a:rPr>
              <a:t>score is </a:t>
            </a:r>
            <a:r>
              <a:rPr lang="en-US" sz="2200">
                <a:solidFill>
                  <a:prstClr val="black"/>
                </a:solidFill>
                <a:sym typeface="Symbol" pitchFamily="18" charset="2"/>
              </a:rPr>
              <a:t>0.34</a:t>
            </a:r>
            <a:r>
              <a:rPr lang="en-US" sz="2200">
                <a:solidFill>
                  <a:prstClr val="black"/>
                </a:solidFill>
              </a:rPr>
              <a:t>.</a:t>
            </a:r>
          </a:p>
        </p:txBody>
      </p:sp>
      <p:sp>
        <p:nvSpPr>
          <p:cNvPr id="719996" name="Line 124"/>
          <p:cNvSpPr>
            <a:spLocks noChangeShapeType="1"/>
          </p:cNvSpPr>
          <p:nvPr/>
        </p:nvSpPr>
        <p:spPr bwMode="auto">
          <a:xfrm>
            <a:off x="1143000" y="4419600"/>
            <a:ext cx="355600" cy="0"/>
          </a:xfrm>
          <a:prstGeom prst="line">
            <a:avLst/>
          </a:prstGeom>
          <a:noFill/>
          <a:ln w="38100" cmpd="dbl">
            <a:solidFill>
              <a:schemeClr val="folHlink"/>
            </a:solidFill>
            <a:round/>
            <a:headEnd/>
            <a:tailEnd type="triangle" w="med" len="med"/>
          </a:ln>
        </p:spPr>
        <p:txBody>
          <a:bodyPr wrap="none"/>
          <a:lstStyle/>
          <a:p>
            <a:endParaRPr lang="en-US">
              <a:solidFill>
                <a:prstClr val="black"/>
              </a:solidFill>
            </a:endParaRPr>
          </a:p>
        </p:txBody>
      </p:sp>
      <p:sp>
        <p:nvSpPr>
          <p:cNvPr id="719998" name="Line 126"/>
          <p:cNvSpPr>
            <a:spLocks noChangeShapeType="1"/>
          </p:cNvSpPr>
          <p:nvPr/>
        </p:nvSpPr>
        <p:spPr bwMode="auto">
          <a:xfrm rot="5400000">
            <a:off x="5803106" y="3874294"/>
            <a:ext cx="280988" cy="0"/>
          </a:xfrm>
          <a:prstGeom prst="line">
            <a:avLst/>
          </a:prstGeom>
          <a:noFill/>
          <a:ln w="38100" cmpd="dbl">
            <a:solidFill>
              <a:schemeClr val="folHlink"/>
            </a:solidFill>
            <a:round/>
            <a:headEnd/>
            <a:tailEnd type="triangle" w="med" len="med"/>
          </a:ln>
        </p:spPr>
        <p:txBody>
          <a:bodyPr wrap="none"/>
          <a:lstStyle/>
          <a:p>
            <a:endParaRPr lang="en-US">
              <a:solidFill>
                <a:prstClr val="black"/>
              </a:solidFill>
            </a:endParaRPr>
          </a:p>
        </p:txBody>
      </p:sp>
      <p:graphicFrame>
        <p:nvGraphicFramePr>
          <p:cNvPr id="18" name="Group 129"/>
          <p:cNvGraphicFramePr>
            <a:graphicFrameLocks noGrp="1"/>
          </p:cNvGraphicFramePr>
          <p:nvPr/>
        </p:nvGraphicFramePr>
        <p:xfrm>
          <a:off x="1600200" y="3962400"/>
          <a:ext cx="7299325" cy="300038"/>
        </p:xfrm>
        <a:graphic>
          <a:graphicData uri="http://schemas.openxmlformats.org/drawingml/2006/table">
            <a:tbl>
              <a:tblPr/>
              <a:tblGrid>
                <a:gridCol w="663575"/>
                <a:gridCol w="663575"/>
                <a:gridCol w="663575"/>
                <a:gridCol w="663575"/>
                <a:gridCol w="663575"/>
                <a:gridCol w="663575"/>
                <a:gridCol w="663575"/>
                <a:gridCol w="663575"/>
                <a:gridCol w="663575"/>
                <a:gridCol w="663575"/>
                <a:gridCol w="663575"/>
              </a:tblGrid>
              <a:tr h="3000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Century" pitchFamily="18" charset="0"/>
                          <a:cs typeface="Times New Roman" pitchFamily="18" charset="0"/>
                        </a:rPr>
                        <a:t>z </a:t>
                      </a:r>
                      <a:endParaRPr kumimoji="0" lang="en-US" sz="1000" b="1" i="0" u="none" strike="noStrike" cap="none" normalizeH="0" baseline="0" dirty="0" smtClean="0">
                        <a:ln>
                          <a:noFill/>
                        </a:ln>
                        <a:solidFill>
                          <a:schemeClr val="tx1"/>
                        </a:solidFill>
                        <a:effectLst/>
                        <a:latin typeface="Century"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Century" pitchFamily="18" charset="0"/>
                          <a:cs typeface="Times New Roman" pitchFamily="18" charset="0"/>
                        </a:rPr>
                        <a:t>.09 </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w="12700" cap="flat" cmpd="sng" algn="ctr">
                      <a:solidFill>
                        <a:schemeClr val="tx1"/>
                      </a:solidFill>
                      <a:prstDash val="solid"/>
                      <a:round/>
                      <a:headEnd type="none" w="med" len="med"/>
                      <a:tailEnd type="none" w="med" len="med"/>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Century" pitchFamily="18" charset="0"/>
                          <a:cs typeface="Times New Roman" pitchFamily="18" charset="0"/>
                        </a:rPr>
                        <a:t>.08 </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Century" pitchFamily="18" charset="0"/>
                          <a:cs typeface="Times New Roman" pitchFamily="18" charset="0"/>
                        </a:rPr>
                        <a:t>.07</a:t>
                      </a:r>
                      <a:endParaRPr kumimoji="0" lang="en-US" sz="2000" b="0" i="0" u="none" strike="noStrike" cap="none" normalizeH="0" baseline="0" dirty="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Century" pitchFamily="18" charset="0"/>
                          <a:cs typeface="Times New Roman" pitchFamily="18" charset="0"/>
                        </a:rPr>
                        <a:t>.06</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Century" pitchFamily="18" charset="0"/>
                          <a:cs typeface="Times New Roman" pitchFamily="18" charset="0"/>
                        </a:rPr>
                        <a:t>.05</a:t>
                      </a:r>
                      <a:endParaRPr kumimoji="0" lang="en-US" sz="2000" b="0" i="0" u="none" strike="noStrike" cap="none" normalizeH="0" baseline="0" dirty="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Century" pitchFamily="18" charset="0"/>
                          <a:cs typeface="Times New Roman" pitchFamily="18" charset="0"/>
                        </a:rPr>
                        <a:t>.04</a:t>
                      </a:r>
                      <a:endParaRPr kumimoji="0" lang="en-US" sz="2000" b="0" i="0" u="none" strike="noStrike" cap="none" normalizeH="0" baseline="0" dirty="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Century" pitchFamily="18" charset="0"/>
                          <a:cs typeface="Times New Roman" pitchFamily="18" charset="0"/>
                        </a:rPr>
                        <a:t>.03</a:t>
                      </a:r>
                      <a:endParaRPr kumimoji="0" lang="en-US" sz="2000" b="0" i="0" u="none" strike="noStrike" cap="none" normalizeH="0" baseline="0" dirty="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Century" pitchFamily="18" charset="0"/>
                          <a:cs typeface="Times New Roman" pitchFamily="18" charset="0"/>
                        </a:rPr>
                        <a:t>.02</a:t>
                      </a:r>
                      <a:endParaRPr kumimoji="0" lang="en-US" sz="2000" b="0" i="0" u="none" strike="noStrike" cap="none" normalizeH="0" baseline="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Century" pitchFamily="18" charset="0"/>
                          <a:cs typeface="Times New Roman" pitchFamily="18" charset="0"/>
                        </a:rPr>
                        <a:t>.01</a:t>
                      </a:r>
                      <a:endParaRPr kumimoji="0" lang="en-US" sz="2000" b="0" i="0" u="none" strike="noStrike" cap="none" normalizeH="0" baseline="0" dirty="0" smtClean="0">
                        <a:ln>
                          <a:noFill/>
                        </a:ln>
                        <a:solidFill>
                          <a:schemeClr val="tx1"/>
                        </a:solidFill>
                        <a:effectLst/>
                        <a:latin typeface="Century" pitchFamily="18" charset="0"/>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Century" pitchFamily="18" charset="0"/>
                          <a:cs typeface="Times New Roman" pitchFamily="18" charset="0"/>
                        </a:rPr>
                        <a:t>.00</a:t>
                      </a:r>
                      <a:endParaRPr kumimoji="0" lang="en-US" sz="2000" b="0" i="0" u="none" strike="noStrike" cap="none" normalizeH="0" baseline="0" dirty="0" smtClean="0">
                        <a:ln>
                          <a:noFill/>
                        </a:ln>
                        <a:solidFill>
                          <a:schemeClr val="tx1"/>
                        </a:solidFill>
                        <a:effectLst/>
                        <a:latin typeface="Century" pitchFamily="18" charset="0"/>
                      </a:endParaRPr>
                    </a:p>
                  </a:txBody>
                  <a:tcPr anchor="ctr" horzOverflow="overflow">
                    <a:lnL>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4" name="Footer Placeholder 13"/>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708549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20003"/>
                                        </p:tgtEl>
                                        <p:attrNameLst>
                                          <p:attrName>style.visibility</p:attrName>
                                        </p:attrNameLst>
                                      </p:cBhvr>
                                      <p:to>
                                        <p:strVal val="visible"/>
                                      </p:to>
                                    </p:set>
                                    <p:animEffect transition="in" filter="wipe(up)">
                                      <p:cBhvr>
                                        <p:cTn id="7" dur="1000"/>
                                        <p:tgtEl>
                                          <p:spTgt spid="72000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19921"/>
                                        </p:tgtEl>
                                        <p:attrNameLst>
                                          <p:attrName>style.visibility</p:attrName>
                                        </p:attrNameLst>
                                      </p:cBhvr>
                                      <p:to>
                                        <p:strVal val="visible"/>
                                      </p:to>
                                    </p:set>
                                  </p:childTnLst>
                                </p:cTn>
                              </p:par>
                            </p:childTnLst>
                          </p:cTn>
                        </p:par>
                        <p:par>
                          <p:cTn id="12" fill="hold">
                            <p:stCondLst>
                              <p:cond delay="0"/>
                            </p:stCondLst>
                            <p:childTnLst>
                              <p:par>
                                <p:cTn id="13" presetID="22" presetClass="entr" presetSubtype="8" fill="hold" grpId="0" nodeType="afterEffect">
                                  <p:stCondLst>
                                    <p:cond delay="0"/>
                                  </p:stCondLst>
                                  <p:childTnLst>
                                    <p:set>
                                      <p:cBhvr>
                                        <p:cTn id="14" dur="1" fill="hold">
                                          <p:stCondLst>
                                            <p:cond delay="0"/>
                                          </p:stCondLst>
                                        </p:cTn>
                                        <p:tgtEl>
                                          <p:spTgt spid="719990"/>
                                        </p:tgtEl>
                                        <p:attrNameLst>
                                          <p:attrName>style.visibility</p:attrName>
                                        </p:attrNameLst>
                                      </p:cBhvr>
                                      <p:to>
                                        <p:strVal val="visible"/>
                                      </p:to>
                                    </p:set>
                                    <p:animEffect transition="in" filter="wipe(left)">
                                      <p:cBhvr>
                                        <p:cTn id="15" dur="1000"/>
                                        <p:tgtEl>
                                          <p:spTgt spid="719990"/>
                                        </p:tgtEl>
                                      </p:cBhvr>
                                    </p:animEffect>
                                  </p:childTnLst>
                                </p:cTn>
                              </p:par>
                            </p:childTnLst>
                          </p:cTn>
                        </p:par>
                      </p:childTnLst>
                    </p:cTn>
                  </p:par>
                  <p:par>
                    <p:cTn id="16" fill="hold">
                      <p:stCondLst>
                        <p:cond delay="indefinite"/>
                      </p:stCondLst>
                      <p:childTnLst>
                        <p:par>
                          <p:cTn id="17" fill="hold">
                            <p:stCondLst>
                              <p:cond delay="0"/>
                            </p:stCondLst>
                            <p:childTnLst>
                              <p:par>
                                <p:cTn id="18" presetID="47" presetClass="entr" presetSubtype="0" fill="hold" grpId="0" nodeType="clickEffect">
                                  <p:stCondLst>
                                    <p:cond delay="0"/>
                                  </p:stCondLst>
                                  <p:childTnLst>
                                    <p:set>
                                      <p:cBhvr>
                                        <p:cTn id="19" dur="1" fill="hold">
                                          <p:stCondLst>
                                            <p:cond delay="0"/>
                                          </p:stCondLst>
                                        </p:cTn>
                                        <p:tgtEl>
                                          <p:spTgt spid="719996"/>
                                        </p:tgtEl>
                                        <p:attrNameLst>
                                          <p:attrName>style.visibility</p:attrName>
                                        </p:attrNameLst>
                                      </p:cBhvr>
                                      <p:to>
                                        <p:strVal val="visible"/>
                                      </p:to>
                                    </p:set>
                                    <p:animEffect transition="in" filter="fade">
                                      <p:cBhvr>
                                        <p:cTn id="20" dur="1000"/>
                                        <p:tgtEl>
                                          <p:spTgt spid="719996"/>
                                        </p:tgtEl>
                                      </p:cBhvr>
                                    </p:animEffect>
                                    <p:anim calcmode="lin" valueType="num">
                                      <p:cBhvr>
                                        <p:cTn id="21" dur="1000" fill="hold"/>
                                        <p:tgtEl>
                                          <p:spTgt spid="719996"/>
                                        </p:tgtEl>
                                        <p:attrNameLst>
                                          <p:attrName>ppt_x</p:attrName>
                                        </p:attrNameLst>
                                      </p:cBhvr>
                                      <p:tavLst>
                                        <p:tav tm="0">
                                          <p:val>
                                            <p:strVal val="#ppt_x"/>
                                          </p:val>
                                        </p:tav>
                                        <p:tav tm="100000">
                                          <p:val>
                                            <p:strVal val="#ppt_x"/>
                                          </p:val>
                                        </p:tav>
                                      </p:tavLst>
                                    </p:anim>
                                    <p:anim calcmode="lin" valueType="num">
                                      <p:cBhvr>
                                        <p:cTn id="22" dur="1000" fill="hold"/>
                                        <p:tgtEl>
                                          <p:spTgt spid="719996"/>
                                        </p:tgtEl>
                                        <p:attrNameLst>
                                          <p:attrName>ppt_y</p:attrName>
                                        </p:attrNameLst>
                                      </p:cBhvr>
                                      <p:tavLst>
                                        <p:tav tm="0">
                                          <p:val>
                                            <p:strVal val="#ppt_y-.1"/>
                                          </p:val>
                                        </p:tav>
                                        <p:tav tm="100000">
                                          <p:val>
                                            <p:strVal val="#ppt_y"/>
                                          </p:val>
                                        </p:tav>
                                      </p:tavLst>
                                    </p:anim>
                                  </p:childTnLst>
                                </p:cTn>
                              </p:par>
                              <p:par>
                                <p:cTn id="23" presetID="63" presetClass="path" presetSubtype="0" accel="50000" decel="50000" fill="hold" grpId="1" nodeType="withEffect">
                                  <p:stCondLst>
                                    <p:cond delay="0"/>
                                  </p:stCondLst>
                                  <p:childTnLst>
                                    <p:animMotion origin="layout" path="M -4.44444E-6 -0.00185 L 0.67153 -0.00185 " pathEditMode="relative" rAng="0" ptsTypes="AA">
                                      <p:cBhvr>
                                        <p:cTn id="24" dur="2000" spd="-100000" fill="hold"/>
                                        <p:tgtEl>
                                          <p:spTgt spid="719996"/>
                                        </p:tgtEl>
                                        <p:attrNameLst>
                                          <p:attrName>ppt_x</p:attrName>
                                          <p:attrName>ppt_y</p:attrName>
                                        </p:attrNameLst>
                                      </p:cBhvr>
                                      <p:rCtr x="336" y="0"/>
                                    </p:animMotion>
                                  </p:childTnLst>
                                </p:cTn>
                              </p:par>
                            </p:childTnLst>
                          </p:cTn>
                        </p:par>
                        <p:par>
                          <p:cTn id="25" fill="hold">
                            <p:stCondLst>
                              <p:cond delay="2000"/>
                            </p:stCondLst>
                            <p:childTnLst>
                              <p:par>
                                <p:cTn id="26" presetID="2" presetClass="entr" presetSubtype="2" fill="hold" grpId="0" nodeType="afterEffect">
                                  <p:stCondLst>
                                    <p:cond delay="0"/>
                                  </p:stCondLst>
                                  <p:childTnLst>
                                    <p:set>
                                      <p:cBhvr>
                                        <p:cTn id="27" dur="1" fill="hold">
                                          <p:stCondLst>
                                            <p:cond delay="0"/>
                                          </p:stCondLst>
                                        </p:cTn>
                                        <p:tgtEl>
                                          <p:spTgt spid="719998"/>
                                        </p:tgtEl>
                                        <p:attrNameLst>
                                          <p:attrName>style.visibility</p:attrName>
                                        </p:attrNameLst>
                                      </p:cBhvr>
                                      <p:to>
                                        <p:strVal val="visible"/>
                                      </p:to>
                                    </p:set>
                                    <p:anim calcmode="lin" valueType="num">
                                      <p:cBhvr additive="base">
                                        <p:cTn id="28" dur="1000" fill="hold"/>
                                        <p:tgtEl>
                                          <p:spTgt spid="719998"/>
                                        </p:tgtEl>
                                        <p:attrNameLst>
                                          <p:attrName>ppt_x</p:attrName>
                                        </p:attrNameLst>
                                      </p:cBhvr>
                                      <p:tavLst>
                                        <p:tav tm="0">
                                          <p:val>
                                            <p:strVal val="1+#ppt_w/2"/>
                                          </p:val>
                                        </p:tav>
                                        <p:tav tm="100000">
                                          <p:val>
                                            <p:strVal val="#ppt_x"/>
                                          </p:val>
                                        </p:tav>
                                      </p:tavLst>
                                    </p:anim>
                                    <p:anim calcmode="lin" valueType="num">
                                      <p:cBhvr additive="base">
                                        <p:cTn id="29" dur="1000" fill="hold"/>
                                        <p:tgtEl>
                                          <p:spTgt spid="719998"/>
                                        </p:tgtEl>
                                        <p:attrNameLst>
                                          <p:attrName>ppt_y</p:attrName>
                                        </p:attrNameLst>
                                      </p:cBhvr>
                                      <p:tavLst>
                                        <p:tav tm="0">
                                          <p:val>
                                            <p:strVal val="#ppt_y"/>
                                          </p:val>
                                        </p:tav>
                                        <p:tav tm="100000">
                                          <p:val>
                                            <p:strVal val="#ppt_y"/>
                                          </p:val>
                                        </p:tav>
                                      </p:tavLst>
                                    </p:anim>
                                  </p:childTnLst>
                                </p:cTn>
                              </p:par>
                              <p:par>
                                <p:cTn id="30" presetID="42" presetClass="path" presetSubtype="0" accel="50000" decel="50000" fill="hold" grpId="1" nodeType="withEffect">
                                  <p:stCondLst>
                                    <p:cond delay="0"/>
                                  </p:stCondLst>
                                  <p:childTnLst>
                                    <p:animMotion origin="layout" path="M 4.44444E-6 -4.81481E-6 L 4.44444E-6 0.26042 " pathEditMode="relative" rAng="0" ptsTypes="AA">
                                      <p:cBhvr>
                                        <p:cTn id="31" dur="2000" spd="-100000" fill="hold"/>
                                        <p:tgtEl>
                                          <p:spTgt spid="719998"/>
                                        </p:tgtEl>
                                        <p:attrNameLst>
                                          <p:attrName>ppt_x</p:attrName>
                                          <p:attrName>ppt_y</p:attrName>
                                        </p:attrNameLst>
                                      </p:cBhvr>
                                      <p:rCtr x="0" y="130"/>
                                    </p:animMotion>
                                  </p:childTnLst>
                                </p:cTn>
                              </p:par>
                            </p:childTnLst>
                          </p:cTn>
                        </p:par>
                        <p:par>
                          <p:cTn id="32" fill="hold">
                            <p:stCondLst>
                              <p:cond delay="4000"/>
                            </p:stCondLst>
                            <p:childTnLst>
                              <p:par>
                                <p:cTn id="33" presetID="22" presetClass="entr" presetSubtype="8" fill="hold" grpId="0" nodeType="afterEffect">
                                  <p:stCondLst>
                                    <p:cond delay="0"/>
                                  </p:stCondLst>
                                  <p:childTnLst>
                                    <p:set>
                                      <p:cBhvr>
                                        <p:cTn id="34" dur="1" fill="hold">
                                          <p:stCondLst>
                                            <p:cond delay="0"/>
                                          </p:stCondLst>
                                        </p:cTn>
                                        <p:tgtEl>
                                          <p:spTgt spid="719995"/>
                                        </p:tgtEl>
                                        <p:attrNameLst>
                                          <p:attrName>style.visibility</p:attrName>
                                        </p:attrNameLst>
                                      </p:cBhvr>
                                      <p:to>
                                        <p:strVal val="visible"/>
                                      </p:to>
                                    </p:set>
                                    <p:animEffect transition="in" filter="wipe(left)">
                                      <p:cBhvr>
                                        <p:cTn id="35" dur="1000"/>
                                        <p:tgtEl>
                                          <p:spTgt spid="719995"/>
                                        </p:tgtEl>
                                      </p:cBhvr>
                                    </p:animEffect>
                                  </p:childTnLst>
                                </p:cTn>
                              </p:par>
                            </p:childTnLst>
                          </p:cTn>
                        </p:par>
                        <p:par>
                          <p:cTn id="36" fill="hold">
                            <p:stCondLst>
                              <p:cond delay="5000"/>
                            </p:stCondLst>
                            <p:childTnLst>
                              <p:par>
                                <p:cTn id="37" presetID="22" presetClass="entr" presetSubtype="1" fill="hold"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up)">
                                      <p:cBhvr>
                                        <p:cTn id="3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9921" grpId="0"/>
      <p:bldP spid="719990" grpId="0" animBg="1"/>
      <p:bldP spid="719995" grpId="0"/>
      <p:bldP spid="719996" grpId="0" animBg="1"/>
      <p:bldP spid="719996" grpId="1" animBg="1"/>
      <p:bldP spid="719998" grpId="0" animBg="1"/>
      <p:bldP spid="719998" grpId="1"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0" y="185738"/>
            <a:ext cx="9069388" cy="723900"/>
          </a:xfrm>
          <a:blipFill dpi="0" rotWithShape="1">
            <a:blip r:embed="rId3"/>
            <a:srcRect/>
            <a:tile tx="0" ty="0" sx="100000" sy="100000" flip="none" algn="tl"/>
          </a:blipFill>
        </p:spPr>
        <p:txBody>
          <a:bodyPr/>
          <a:lstStyle/>
          <a:p>
            <a:pPr eaLnBrk="1" hangingPunct="1"/>
            <a:r>
              <a:rPr lang="en-US" altLang="en-US" sz="4000" smtClean="0"/>
              <a:t>Finding a z-Score Given a Percentile</a:t>
            </a:r>
            <a:endParaRPr lang="en-US" sz="4000" smtClean="0"/>
          </a:p>
        </p:txBody>
      </p:sp>
      <p:sp>
        <p:nvSpPr>
          <p:cNvPr id="64515" name="Text Box 3"/>
          <p:cNvSpPr txBox="1">
            <a:spLocks noChangeArrowheads="1"/>
          </p:cNvSpPr>
          <p:nvPr/>
        </p:nvSpPr>
        <p:spPr bwMode="auto">
          <a:xfrm>
            <a:off x="457200" y="1389063"/>
            <a:ext cx="7772400" cy="830262"/>
          </a:xfrm>
          <a:prstGeom prst="rect">
            <a:avLst/>
          </a:prstGeom>
          <a:noFill/>
          <a:ln w="9525">
            <a:noFill/>
            <a:miter lim="800000"/>
            <a:headEnd/>
            <a:tailEnd/>
          </a:ln>
        </p:spPr>
        <p:txBody>
          <a:bodyPr>
            <a:spAutoFit/>
          </a:bodyPr>
          <a:lstStyle/>
          <a:p>
            <a:pPr>
              <a:spcBef>
                <a:spcPct val="0"/>
              </a:spcBef>
            </a:pPr>
            <a:r>
              <a:rPr lang="en-US" b="1">
                <a:solidFill>
                  <a:prstClr val="black"/>
                </a:solidFill>
              </a:rPr>
              <a:t>Example</a:t>
            </a:r>
            <a:r>
              <a:rPr lang="en-US">
                <a:solidFill>
                  <a:prstClr val="black"/>
                </a:solidFill>
                <a:latin typeface="Times New Roman" pitchFamily="18" charset="0"/>
              </a:rPr>
              <a:t>:</a:t>
            </a:r>
          </a:p>
          <a:p>
            <a:pPr>
              <a:spcBef>
                <a:spcPct val="0"/>
              </a:spcBef>
            </a:pPr>
            <a:r>
              <a:rPr lang="en-US">
                <a:solidFill>
                  <a:prstClr val="black"/>
                </a:solidFill>
              </a:rPr>
              <a:t>Find the </a:t>
            </a:r>
            <a:r>
              <a:rPr lang="en-US" i="1">
                <a:solidFill>
                  <a:prstClr val="black"/>
                </a:solidFill>
              </a:rPr>
              <a:t>z</a:t>
            </a:r>
            <a:r>
              <a:rPr lang="en-US">
                <a:solidFill>
                  <a:prstClr val="black"/>
                </a:solidFill>
                <a:latin typeface="Times New Roman" pitchFamily="18" charset="0"/>
              </a:rPr>
              <a:t>-</a:t>
            </a:r>
            <a:r>
              <a:rPr lang="en-US">
                <a:solidFill>
                  <a:prstClr val="black"/>
                </a:solidFill>
              </a:rPr>
              <a:t>score that corresponds to </a:t>
            </a:r>
            <a:r>
              <a:rPr lang="en-US" i="1">
                <a:solidFill>
                  <a:prstClr val="black"/>
                </a:solidFill>
              </a:rPr>
              <a:t>P75</a:t>
            </a:r>
            <a:endParaRPr lang="en-US">
              <a:solidFill>
                <a:prstClr val="black"/>
              </a:solidFill>
            </a:endParaRPr>
          </a:p>
        </p:txBody>
      </p:sp>
      <p:sp>
        <p:nvSpPr>
          <p:cNvPr id="721924" name="Text Box 4"/>
          <p:cNvSpPr txBox="1">
            <a:spLocks noChangeArrowheads="1"/>
          </p:cNvSpPr>
          <p:nvPr/>
        </p:nvSpPr>
        <p:spPr bwMode="auto">
          <a:xfrm>
            <a:off x="457200" y="4749800"/>
            <a:ext cx="8305800" cy="762000"/>
          </a:xfrm>
          <a:prstGeom prst="rect">
            <a:avLst/>
          </a:prstGeom>
          <a:noFill/>
          <a:ln w="9525">
            <a:noFill/>
            <a:miter lim="800000"/>
            <a:headEnd/>
            <a:tailEnd/>
          </a:ln>
        </p:spPr>
        <p:txBody>
          <a:bodyPr>
            <a:spAutoFit/>
          </a:bodyPr>
          <a:lstStyle/>
          <a:p>
            <a:pPr>
              <a:spcBef>
                <a:spcPct val="0"/>
              </a:spcBef>
            </a:pPr>
            <a:r>
              <a:rPr lang="en-US" sz="2200">
                <a:solidFill>
                  <a:prstClr val="black"/>
                </a:solidFill>
              </a:rPr>
              <a:t>The </a:t>
            </a:r>
            <a:r>
              <a:rPr lang="en-US" sz="2200" i="1">
                <a:solidFill>
                  <a:prstClr val="black"/>
                </a:solidFill>
              </a:rPr>
              <a:t>z</a:t>
            </a:r>
            <a:r>
              <a:rPr lang="en-US" sz="2200">
                <a:solidFill>
                  <a:prstClr val="black"/>
                </a:solidFill>
                <a:latin typeface="Times New Roman" pitchFamily="18" charset="0"/>
              </a:rPr>
              <a:t>-</a:t>
            </a:r>
            <a:r>
              <a:rPr lang="en-US" sz="2200">
                <a:solidFill>
                  <a:prstClr val="black"/>
                </a:solidFill>
              </a:rPr>
              <a:t>score that corresponds to </a:t>
            </a:r>
            <a:r>
              <a:rPr lang="en-US" sz="2200" i="1">
                <a:solidFill>
                  <a:prstClr val="black"/>
                </a:solidFill>
              </a:rPr>
              <a:t>P 75 </a:t>
            </a:r>
            <a:r>
              <a:rPr lang="en-US" sz="2200" baseline="-25000">
                <a:solidFill>
                  <a:prstClr val="black"/>
                </a:solidFill>
              </a:rPr>
              <a:t> </a:t>
            </a:r>
            <a:r>
              <a:rPr lang="en-US" sz="2200">
                <a:solidFill>
                  <a:prstClr val="black"/>
                </a:solidFill>
              </a:rPr>
              <a:t>is the same as the </a:t>
            </a:r>
            <a:r>
              <a:rPr lang="en-US" sz="2200" i="1">
                <a:solidFill>
                  <a:prstClr val="black"/>
                </a:solidFill>
              </a:rPr>
              <a:t>z</a:t>
            </a:r>
            <a:r>
              <a:rPr lang="en-US" sz="2200" i="1">
                <a:solidFill>
                  <a:prstClr val="black"/>
                </a:solidFill>
                <a:latin typeface="Times New Roman" pitchFamily="18" charset="0"/>
              </a:rPr>
              <a:t>-</a:t>
            </a:r>
            <a:r>
              <a:rPr lang="en-US" sz="2200">
                <a:solidFill>
                  <a:prstClr val="black"/>
                </a:solidFill>
              </a:rPr>
              <a:t>score that corresponds to an area of 0.75.</a:t>
            </a:r>
            <a:r>
              <a:rPr lang="en-US" sz="2200" i="1">
                <a:solidFill>
                  <a:prstClr val="black"/>
                </a:solidFill>
              </a:rPr>
              <a:t> </a:t>
            </a:r>
            <a:endParaRPr lang="en-US" sz="2200">
              <a:solidFill>
                <a:prstClr val="black"/>
              </a:solidFill>
            </a:endParaRPr>
          </a:p>
        </p:txBody>
      </p:sp>
      <p:sp>
        <p:nvSpPr>
          <p:cNvPr id="721925" name="Text Box 5"/>
          <p:cNvSpPr txBox="1">
            <a:spLocks noChangeArrowheads="1"/>
          </p:cNvSpPr>
          <p:nvPr/>
        </p:nvSpPr>
        <p:spPr bwMode="auto">
          <a:xfrm>
            <a:off x="457200" y="5676900"/>
            <a:ext cx="3733800" cy="427038"/>
          </a:xfrm>
          <a:prstGeom prst="rect">
            <a:avLst/>
          </a:prstGeom>
          <a:noFill/>
          <a:ln w="9525" algn="ctr">
            <a:noFill/>
            <a:miter lim="800000"/>
            <a:headEnd/>
            <a:tailEnd/>
          </a:ln>
        </p:spPr>
        <p:txBody>
          <a:bodyPr>
            <a:spAutoFit/>
          </a:bodyPr>
          <a:lstStyle/>
          <a:p>
            <a:pPr>
              <a:spcBef>
                <a:spcPct val="0"/>
              </a:spcBef>
            </a:pPr>
            <a:r>
              <a:rPr lang="en-US" sz="2200">
                <a:solidFill>
                  <a:prstClr val="black"/>
                </a:solidFill>
              </a:rPr>
              <a:t>The </a:t>
            </a:r>
            <a:r>
              <a:rPr lang="en-US" sz="2200" i="1">
                <a:solidFill>
                  <a:prstClr val="black"/>
                </a:solidFill>
              </a:rPr>
              <a:t>z</a:t>
            </a:r>
            <a:r>
              <a:rPr lang="en-US" sz="2200">
                <a:solidFill>
                  <a:prstClr val="black"/>
                </a:solidFill>
                <a:latin typeface="Times New Roman" pitchFamily="18" charset="0"/>
              </a:rPr>
              <a:t>-</a:t>
            </a:r>
            <a:r>
              <a:rPr lang="en-US" sz="2200">
                <a:solidFill>
                  <a:prstClr val="black"/>
                </a:solidFill>
              </a:rPr>
              <a:t>score is </a:t>
            </a:r>
            <a:r>
              <a:rPr lang="en-US" sz="2200">
                <a:solidFill>
                  <a:prstClr val="black"/>
                </a:solidFill>
                <a:sym typeface="Symbol" pitchFamily="18" charset="2"/>
              </a:rPr>
              <a:t>0.67</a:t>
            </a:r>
            <a:r>
              <a:rPr lang="en-US" sz="2200">
                <a:solidFill>
                  <a:prstClr val="black"/>
                </a:solidFill>
              </a:rPr>
              <a:t>.</a:t>
            </a:r>
          </a:p>
        </p:txBody>
      </p:sp>
      <p:grpSp>
        <p:nvGrpSpPr>
          <p:cNvPr id="2" name="Group 6"/>
          <p:cNvGrpSpPr>
            <a:grpSpLocks/>
          </p:cNvGrpSpPr>
          <p:nvPr/>
        </p:nvGrpSpPr>
        <p:grpSpPr bwMode="auto">
          <a:xfrm>
            <a:off x="2190750" y="2760663"/>
            <a:ext cx="4206875" cy="1958975"/>
            <a:chOff x="1380" y="1488"/>
            <a:chExt cx="2650" cy="1234"/>
          </a:xfrm>
        </p:grpSpPr>
        <p:sp>
          <p:nvSpPr>
            <p:cNvPr id="64524" name="Line 7"/>
            <p:cNvSpPr>
              <a:spLocks noChangeShapeType="1"/>
            </p:cNvSpPr>
            <p:nvPr/>
          </p:nvSpPr>
          <p:spPr bwMode="auto">
            <a:xfrm>
              <a:off x="2628" y="2255"/>
              <a:ext cx="0" cy="58"/>
            </a:xfrm>
            <a:prstGeom prst="line">
              <a:avLst/>
            </a:prstGeom>
            <a:noFill/>
            <a:ln w="9525">
              <a:noFill/>
              <a:round/>
              <a:headEnd/>
              <a:tailEnd/>
            </a:ln>
          </p:spPr>
          <p:txBody>
            <a:bodyPr wrap="none" anchor="ctr"/>
            <a:lstStyle/>
            <a:p>
              <a:endParaRPr lang="en-US">
                <a:solidFill>
                  <a:prstClr val="black"/>
                </a:solidFill>
              </a:endParaRPr>
            </a:p>
          </p:txBody>
        </p:sp>
        <p:sp>
          <p:nvSpPr>
            <p:cNvPr id="64525" name="Text Box 8"/>
            <p:cNvSpPr txBox="1">
              <a:spLocks noChangeArrowheads="1"/>
            </p:cNvSpPr>
            <p:nvPr/>
          </p:nvSpPr>
          <p:spPr bwMode="auto">
            <a:xfrm>
              <a:off x="2968" y="2510"/>
              <a:ext cx="173" cy="212"/>
            </a:xfrm>
            <a:prstGeom prst="rect">
              <a:avLst/>
            </a:prstGeom>
            <a:noFill/>
            <a:ln w="9525">
              <a:noFill/>
              <a:miter lim="800000"/>
              <a:headEnd/>
              <a:tailEnd/>
            </a:ln>
          </p:spPr>
          <p:txBody>
            <a:bodyPr wrap="none">
              <a:spAutoFit/>
            </a:bodyPr>
            <a:lstStyle/>
            <a:p>
              <a:pPr eaLnBrk="0" hangingPunct="0">
                <a:spcBef>
                  <a:spcPct val="0"/>
                </a:spcBef>
              </a:pPr>
              <a:r>
                <a:rPr lang="en-US" altLang="en-US" sz="1600">
                  <a:solidFill>
                    <a:prstClr val="black"/>
                  </a:solidFill>
                </a:rPr>
                <a:t>?</a:t>
              </a:r>
            </a:p>
          </p:txBody>
        </p:sp>
        <p:sp>
          <p:nvSpPr>
            <p:cNvPr id="64526" name="Line 9"/>
            <p:cNvSpPr>
              <a:spLocks noChangeShapeType="1"/>
            </p:cNvSpPr>
            <p:nvPr/>
          </p:nvSpPr>
          <p:spPr bwMode="auto">
            <a:xfrm>
              <a:off x="3068" y="2449"/>
              <a:ext cx="0" cy="90"/>
            </a:xfrm>
            <a:prstGeom prst="line">
              <a:avLst/>
            </a:prstGeom>
            <a:noFill/>
            <a:ln w="9525">
              <a:solidFill>
                <a:schemeClr val="tx1"/>
              </a:solidFill>
              <a:round/>
              <a:headEnd/>
              <a:tailEnd/>
            </a:ln>
          </p:spPr>
          <p:txBody>
            <a:bodyPr wrap="none" anchor="ctr"/>
            <a:lstStyle/>
            <a:p>
              <a:endParaRPr lang="en-US">
                <a:solidFill>
                  <a:prstClr val="black"/>
                </a:solidFill>
              </a:endParaRPr>
            </a:p>
          </p:txBody>
        </p:sp>
        <p:sp>
          <p:nvSpPr>
            <p:cNvPr id="64527" name="Freeform 10"/>
            <p:cNvSpPr>
              <a:spLocks/>
            </p:cNvSpPr>
            <p:nvPr/>
          </p:nvSpPr>
          <p:spPr bwMode="auto">
            <a:xfrm>
              <a:off x="1380" y="2485"/>
              <a:ext cx="2496" cy="1"/>
            </a:xfrm>
            <a:custGeom>
              <a:avLst/>
              <a:gdLst>
                <a:gd name="T0" fmla="*/ 0 w 3152"/>
                <a:gd name="T1" fmla="*/ 0 h 1"/>
                <a:gd name="T2" fmla="*/ 2 w 3152"/>
                <a:gd name="T3" fmla="*/ 0 h 1"/>
                <a:gd name="T4" fmla="*/ 0 60000 65536"/>
                <a:gd name="T5" fmla="*/ 0 60000 65536"/>
                <a:gd name="T6" fmla="*/ 0 w 3152"/>
                <a:gd name="T7" fmla="*/ 0 h 1"/>
                <a:gd name="T8" fmla="*/ 3152 w 3152"/>
                <a:gd name="T9" fmla="*/ 1 h 1"/>
              </a:gdLst>
              <a:ahLst/>
              <a:cxnLst>
                <a:cxn ang="T4">
                  <a:pos x="T0" y="T1"/>
                </a:cxn>
                <a:cxn ang="T5">
                  <a:pos x="T2" y="T3"/>
                </a:cxn>
              </a:cxnLst>
              <a:rect l="T6" t="T7" r="T8" b="T9"/>
              <a:pathLst>
                <a:path w="3152" h="1">
                  <a:moveTo>
                    <a:pt x="0" y="0"/>
                  </a:moveTo>
                  <a:lnTo>
                    <a:pt x="3152" y="0"/>
                  </a:lnTo>
                </a:path>
              </a:pathLst>
            </a:custGeom>
            <a:noFill/>
            <a:ln w="28575">
              <a:solidFill>
                <a:schemeClr val="tx1"/>
              </a:solidFill>
              <a:round/>
              <a:headEnd type="arrow" w="med" len="med"/>
              <a:tailEnd type="arrow" w="med" len="med"/>
            </a:ln>
          </p:spPr>
          <p:txBody>
            <a:bodyPr wrap="none" anchor="ctr"/>
            <a:lstStyle/>
            <a:p>
              <a:endParaRPr lang="en-US">
                <a:solidFill>
                  <a:prstClr val="black"/>
                </a:solidFill>
              </a:endParaRPr>
            </a:p>
          </p:txBody>
        </p:sp>
        <p:sp>
          <p:nvSpPr>
            <p:cNvPr id="64528" name="Freeform 11"/>
            <p:cNvSpPr>
              <a:spLocks/>
            </p:cNvSpPr>
            <p:nvPr/>
          </p:nvSpPr>
          <p:spPr bwMode="auto">
            <a:xfrm>
              <a:off x="1456" y="1488"/>
              <a:ext cx="2372" cy="994"/>
            </a:xfrm>
            <a:custGeom>
              <a:avLst/>
              <a:gdLst>
                <a:gd name="T0" fmla="*/ 0 w 2996"/>
                <a:gd name="T1" fmla="*/ 2 h 1213"/>
                <a:gd name="T2" fmla="*/ 2 w 2996"/>
                <a:gd name="T3" fmla="*/ 2 h 1213"/>
                <a:gd name="T4" fmla="*/ 2 w 2996"/>
                <a:gd name="T5" fmla="*/ 2 h 1213"/>
                <a:gd name="T6" fmla="*/ 2 w 2996"/>
                <a:gd name="T7" fmla="*/ 2 h 1213"/>
                <a:gd name="T8" fmla="*/ 2 w 2996"/>
                <a:gd name="T9" fmla="*/ 2 h 1213"/>
                <a:gd name="T10" fmla="*/ 2 w 2996"/>
                <a:gd name="T11" fmla="*/ 2 h 1213"/>
                <a:gd name="T12" fmla="*/ 2 w 2996"/>
                <a:gd name="T13" fmla="*/ 2 h 1213"/>
                <a:gd name="T14" fmla="*/ 2 w 2996"/>
                <a:gd name="T15" fmla="*/ 2 h 1213"/>
                <a:gd name="T16" fmla="*/ 2 w 2996"/>
                <a:gd name="T17" fmla="*/ 1 h 1213"/>
                <a:gd name="T18" fmla="*/ 2 w 2996"/>
                <a:gd name="T19" fmla="*/ 2 h 1213"/>
                <a:gd name="T20" fmla="*/ 2 w 2996"/>
                <a:gd name="T21" fmla="*/ 2 h 1213"/>
                <a:gd name="T22" fmla="*/ 2 w 2996"/>
                <a:gd name="T23" fmla="*/ 2 h 1213"/>
                <a:gd name="T24" fmla="*/ 2 w 2996"/>
                <a:gd name="T25" fmla="*/ 2 h 1213"/>
                <a:gd name="T26" fmla="*/ 2 w 2996"/>
                <a:gd name="T27" fmla="*/ 2 h 1213"/>
                <a:gd name="T28" fmla="*/ 2 w 2996"/>
                <a:gd name="T29" fmla="*/ 2 h 1213"/>
                <a:gd name="T30" fmla="*/ 2 w 2996"/>
                <a:gd name="T31" fmla="*/ 2 h 1213"/>
                <a:gd name="T32" fmla="*/ 2 w 2996"/>
                <a:gd name="T33" fmla="*/ 2 h 1213"/>
                <a:gd name="T34" fmla="*/ 2 w 2996"/>
                <a:gd name="T35" fmla="*/ 2 h 12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996"/>
                <a:gd name="T55" fmla="*/ 0 h 1213"/>
                <a:gd name="T56" fmla="*/ 2996 w 2996"/>
                <a:gd name="T57" fmla="*/ 1213 h 121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996" h="1213">
                  <a:moveTo>
                    <a:pt x="0" y="1213"/>
                  </a:moveTo>
                  <a:cubicBezTo>
                    <a:pt x="54" y="1205"/>
                    <a:pt x="222" y="1185"/>
                    <a:pt x="325" y="1159"/>
                  </a:cubicBezTo>
                  <a:cubicBezTo>
                    <a:pt x="429" y="1135"/>
                    <a:pt x="526" y="1113"/>
                    <a:pt x="616" y="1057"/>
                  </a:cubicBezTo>
                  <a:cubicBezTo>
                    <a:pt x="711" y="1001"/>
                    <a:pt x="823" y="899"/>
                    <a:pt x="895" y="820"/>
                  </a:cubicBezTo>
                  <a:cubicBezTo>
                    <a:pt x="967" y="741"/>
                    <a:pt x="1004" y="666"/>
                    <a:pt x="1048" y="583"/>
                  </a:cubicBezTo>
                  <a:cubicBezTo>
                    <a:pt x="1092" y="500"/>
                    <a:pt x="1130" y="392"/>
                    <a:pt x="1162" y="322"/>
                  </a:cubicBezTo>
                  <a:cubicBezTo>
                    <a:pt x="1194" y="252"/>
                    <a:pt x="1208" y="208"/>
                    <a:pt x="1237" y="163"/>
                  </a:cubicBezTo>
                  <a:cubicBezTo>
                    <a:pt x="1266" y="118"/>
                    <a:pt x="1296" y="76"/>
                    <a:pt x="1336" y="49"/>
                  </a:cubicBezTo>
                  <a:cubicBezTo>
                    <a:pt x="1376" y="22"/>
                    <a:pt x="1434" y="2"/>
                    <a:pt x="1480" y="1"/>
                  </a:cubicBezTo>
                  <a:cubicBezTo>
                    <a:pt x="1526" y="0"/>
                    <a:pt x="1575" y="18"/>
                    <a:pt x="1615" y="43"/>
                  </a:cubicBezTo>
                  <a:cubicBezTo>
                    <a:pt x="1655" y="68"/>
                    <a:pt x="1685" y="93"/>
                    <a:pt x="1720" y="154"/>
                  </a:cubicBezTo>
                  <a:cubicBezTo>
                    <a:pt x="1755" y="215"/>
                    <a:pt x="1798" y="346"/>
                    <a:pt x="1825" y="412"/>
                  </a:cubicBezTo>
                  <a:cubicBezTo>
                    <a:pt x="1852" y="478"/>
                    <a:pt x="1854" y="488"/>
                    <a:pt x="1885" y="550"/>
                  </a:cubicBezTo>
                  <a:cubicBezTo>
                    <a:pt x="1916" y="612"/>
                    <a:pt x="1966" y="717"/>
                    <a:pt x="2014" y="787"/>
                  </a:cubicBezTo>
                  <a:cubicBezTo>
                    <a:pt x="2062" y="857"/>
                    <a:pt x="2112" y="918"/>
                    <a:pt x="2176" y="969"/>
                  </a:cubicBezTo>
                  <a:cubicBezTo>
                    <a:pt x="2240" y="1020"/>
                    <a:pt x="2330" y="1062"/>
                    <a:pt x="2398" y="1093"/>
                  </a:cubicBezTo>
                  <a:cubicBezTo>
                    <a:pt x="2466" y="1124"/>
                    <a:pt x="2484" y="1134"/>
                    <a:pt x="2584" y="1153"/>
                  </a:cubicBezTo>
                  <a:cubicBezTo>
                    <a:pt x="2684" y="1172"/>
                    <a:pt x="2910" y="1194"/>
                    <a:pt x="2996" y="1205"/>
                  </a:cubicBezTo>
                </a:path>
              </a:pathLst>
            </a:custGeom>
            <a:noFill/>
            <a:ln w="12700">
              <a:solidFill>
                <a:schemeClr val="tx1"/>
              </a:solidFill>
              <a:round/>
              <a:headEnd/>
              <a:tailEnd/>
            </a:ln>
          </p:spPr>
          <p:txBody>
            <a:bodyPr wrap="none"/>
            <a:lstStyle/>
            <a:p>
              <a:endParaRPr lang="en-US">
                <a:solidFill>
                  <a:prstClr val="black"/>
                </a:solidFill>
              </a:endParaRPr>
            </a:p>
          </p:txBody>
        </p:sp>
        <p:sp>
          <p:nvSpPr>
            <p:cNvPr id="64529" name="Line 12"/>
            <p:cNvSpPr>
              <a:spLocks noChangeShapeType="1"/>
            </p:cNvSpPr>
            <p:nvPr/>
          </p:nvSpPr>
          <p:spPr bwMode="auto">
            <a:xfrm>
              <a:off x="2628" y="1489"/>
              <a:ext cx="0" cy="983"/>
            </a:xfrm>
            <a:prstGeom prst="line">
              <a:avLst/>
            </a:prstGeom>
            <a:noFill/>
            <a:ln w="9525">
              <a:solidFill>
                <a:schemeClr val="tx1"/>
              </a:solidFill>
              <a:prstDash val="dash"/>
              <a:round/>
              <a:headEnd/>
              <a:tailEnd/>
            </a:ln>
          </p:spPr>
          <p:txBody>
            <a:bodyPr wrap="none"/>
            <a:lstStyle/>
            <a:p>
              <a:endParaRPr lang="en-US">
                <a:solidFill>
                  <a:prstClr val="black"/>
                </a:solidFill>
              </a:endParaRPr>
            </a:p>
          </p:txBody>
        </p:sp>
        <p:sp>
          <p:nvSpPr>
            <p:cNvPr id="64530" name="Text Box 13"/>
            <p:cNvSpPr txBox="1">
              <a:spLocks noChangeArrowheads="1"/>
            </p:cNvSpPr>
            <p:nvPr/>
          </p:nvSpPr>
          <p:spPr bwMode="auto">
            <a:xfrm>
              <a:off x="2413" y="2510"/>
              <a:ext cx="370" cy="212"/>
            </a:xfrm>
            <a:prstGeom prst="rect">
              <a:avLst/>
            </a:prstGeom>
            <a:noFill/>
            <a:ln w="9525">
              <a:noFill/>
              <a:miter lim="800000"/>
              <a:headEnd/>
              <a:tailEnd/>
            </a:ln>
          </p:spPr>
          <p:txBody>
            <a:bodyPr wrap="none">
              <a:spAutoFit/>
            </a:bodyPr>
            <a:lstStyle/>
            <a:p>
              <a:pPr eaLnBrk="0" hangingPunct="0">
                <a:spcBef>
                  <a:spcPct val="0"/>
                </a:spcBef>
              </a:pPr>
              <a:r>
                <a:rPr lang="el-GR" altLang="en-US" sz="1600">
                  <a:solidFill>
                    <a:prstClr val="black"/>
                  </a:solidFill>
                  <a:cs typeface="Times New Roman" pitchFamily="18" charset="0"/>
                </a:rPr>
                <a:t>μ</a:t>
              </a:r>
              <a:r>
                <a:rPr lang="en-US" altLang="en-US" sz="1600">
                  <a:solidFill>
                    <a:prstClr val="black"/>
                  </a:solidFill>
                  <a:cs typeface="Times New Roman" pitchFamily="18" charset="0"/>
                </a:rPr>
                <a:t> =</a:t>
              </a:r>
              <a:r>
                <a:rPr lang="en-US" altLang="en-US" sz="1600">
                  <a:solidFill>
                    <a:prstClr val="black"/>
                  </a:solidFill>
                </a:rPr>
                <a:t>0</a:t>
              </a:r>
            </a:p>
          </p:txBody>
        </p:sp>
        <p:sp>
          <p:nvSpPr>
            <p:cNvPr id="64531" name="Line 14"/>
            <p:cNvSpPr>
              <a:spLocks noChangeShapeType="1"/>
            </p:cNvSpPr>
            <p:nvPr/>
          </p:nvSpPr>
          <p:spPr bwMode="auto">
            <a:xfrm>
              <a:off x="2628" y="2449"/>
              <a:ext cx="0" cy="90"/>
            </a:xfrm>
            <a:prstGeom prst="line">
              <a:avLst/>
            </a:prstGeom>
            <a:noFill/>
            <a:ln w="9525">
              <a:solidFill>
                <a:schemeClr val="tx1"/>
              </a:solidFill>
              <a:round/>
              <a:headEnd/>
              <a:tailEnd/>
            </a:ln>
          </p:spPr>
          <p:txBody>
            <a:bodyPr wrap="none" anchor="ctr"/>
            <a:lstStyle/>
            <a:p>
              <a:endParaRPr lang="en-US">
                <a:solidFill>
                  <a:prstClr val="black"/>
                </a:solidFill>
              </a:endParaRPr>
            </a:p>
          </p:txBody>
        </p:sp>
        <p:sp>
          <p:nvSpPr>
            <p:cNvPr id="64532" name="Rectangle 15"/>
            <p:cNvSpPr>
              <a:spLocks noChangeArrowheads="1"/>
            </p:cNvSpPr>
            <p:nvPr/>
          </p:nvSpPr>
          <p:spPr bwMode="auto">
            <a:xfrm>
              <a:off x="3852" y="2358"/>
              <a:ext cx="178" cy="212"/>
            </a:xfrm>
            <a:prstGeom prst="rect">
              <a:avLst/>
            </a:prstGeom>
            <a:noFill/>
            <a:ln w="9525">
              <a:noFill/>
              <a:miter lim="800000"/>
              <a:headEnd/>
              <a:tailEnd/>
            </a:ln>
          </p:spPr>
          <p:txBody>
            <a:bodyPr wrap="none">
              <a:spAutoFit/>
            </a:bodyPr>
            <a:lstStyle/>
            <a:p>
              <a:r>
                <a:rPr lang="en-US" sz="1600" i="1">
                  <a:solidFill>
                    <a:prstClr val="black"/>
                  </a:solidFill>
                </a:rPr>
                <a:t>z</a:t>
              </a:r>
            </a:p>
          </p:txBody>
        </p:sp>
        <p:sp>
          <p:nvSpPr>
            <p:cNvPr id="64533" name="Freeform 16"/>
            <p:cNvSpPr>
              <a:spLocks/>
            </p:cNvSpPr>
            <p:nvPr/>
          </p:nvSpPr>
          <p:spPr bwMode="auto">
            <a:xfrm>
              <a:off x="1447" y="1489"/>
              <a:ext cx="1622" cy="996"/>
            </a:xfrm>
            <a:custGeom>
              <a:avLst/>
              <a:gdLst>
                <a:gd name="T0" fmla="*/ 0 w 1622"/>
                <a:gd name="T1" fmla="*/ 996 h 996"/>
                <a:gd name="T2" fmla="*/ 267 w 1622"/>
                <a:gd name="T3" fmla="*/ 949 h 996"/>
                <a:gd name="T4" fmla="*/ 497 w 1622"/>
                <a:gd name="T5" fmla="*/ 866 h 996"/>
                <a:gd name="T6" fmla="*/ 718 w 1622"/>
                <a:gd name="T7" fmla="*/ 672 h 996"/>
                <a:gd name="T8" fmla="*/ 839 w 1622"/>
                <a:gd name="T9" fmla="*/ 478 h 996"/>
                <a:gd name="T10" fmla="*/ 929 w 1622"/>
                <a:gd name="T11" fmla="*/ 264 h 996"/>
                <a:gd name="T12" fmla="*/ 989 w 1622"/>
                <a:gd name="T13" fmla="*/ 134 h 996"/>
                <a:gd name="T14" fmla="*/ 1067 w 1622"/>
                <a:gd name="T15" fmla="*/ 40 h 996"/>
                <a:gd name="T16" fmla="*/ 1181 w 1622"/>
                <a:gd name="T17" fmla="*/ 1 h 996"/>
                <a:gd name="T18" fmla="*/ 1288 w 1622"/>
                <a:gd name="T19" fmla="*/ 35 h 996"/>
                <a:gd name="T20" fmla="*/ 1371 w 1622"/>
                <a:gd name="T21" fmla="*/ 126 h 996"/>
                <a:gd name="T22" fmla="*/ 1454 w 1622"/>
                <a:gd name="T23" fmla="*/ 337 h 996"/>
                <a:gd name="T24" fmla="*/ 1618 w 1622"/>
                <a:gd name="T25" fmla="*/ 670 h 996"/>
                <a:gd name="T26" fmla="*/ 1622 w 1622"/>
                <a:gd name="T27" fmla="*/ 990 h 99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22"/>
                <a:gd name="T43" fmla="*/ 0 h 996"/>
                <a:gd name="T44" fmla="*/ 1622 w 1622"/>
                <a:gd name="T45" fmla="*/ 996 h 99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22" h="996">
                  <a:moveTo>
                    <a:pt x="0" y="996"/>
                  </a:moveTo>
                  <a:cubicBezTo>
                    <a:pt x="44" y="989"/>
                    <a:pt x="184" y="971"/>
                    <a:pt x="267" y="949"/>
                  </a:cubicBezTo>
                  <a:cubicBezTo>
                    <a:pt x="349" y="930"/>
                    <a:pt x="426" y="912"/>
                    <a:pt x="497" y="866"/>
                  </a:cubicBezTo>
                  <a:cubicBezTo>
                    <a:pt x="572" y="820"/>
                    <a:pt x="661" y="736"/>
                    <a:pt x="718" y="672"/>
                  </a:cubicBezTo>
                  <a:cubicBezTo>
                    <a:pt x="775" y="607"/>
                    <a:pt x="804" y="546"/>
                    <a:pt x="839" y="478"/>
                  </a:cubicBezTo>
                  <a:cubicBezTo>
                    <a:pt x="874" y="410"/>
                    <a:pt x="904" y="321"/>
                    <a:pt x="929" y="264"/>
                  </a:cubicBezTo>
                  <a:cubicBezTo>
                    <a:pt x="955" y="206"/>
                    <a:pt x="966" y="170"/>
                    <a:pt x="989" y="134"/>
                  </a:cubicBezTo>
                  <a:cubicBezTo>
                    <a:pt x="1012" y="97"/>
                    <a:pt x="1035" y="62"/>
                    <a:pt x="1067" y="40"/>
                  </a:cubicBezTo>
                  <a:cubicBezTo>
                    <a:pt x="1099" y="18"/>
                    <a:pt x="1145" y="2"/>
                    <a:pt x="1181" y="1"/>
                  </a:cubicBezTo>
                  <a:cubicBezTo>
                    <a:pt x="1217" y="0"/>
                    <a:pt x="1256" y="15"/>
                    <a:pt x="1288" y="35"/>
                  </a:cubicBezTo>
                  <a:cubicBezTo>
                    <a:pt x="1319" y="56"/>
                    <a:pt x="1343" y="76"/>
                    <a:pt x="1371" y="126"/>
                  </a:cubicBezTo>
                  <a:cubicBezTo>
                    <a:pt x="1399" y="176"/>
                    <a:pt x="1433" y="283"/>
                    <a:pt x="1454" y="337"/>
                  </a:cubicBezTo>
                  <a:lnTo>
                    <a:pt x="1618" y="670"/>
                  </a:lnTo>
                  <a:lnTo>
                    <a:pt x="1622" y="990"/>
                  </a:lnTo>
                </a:path>
              </a:pathLst>
            </a:custGeom>
            <a:solidFill>
              <a:schemeClr val="accent2">
                <a:alpha val="79999"/>
              </a:schemeClr>
            </a:solidFill>
            <a:ln w="12700">
              <a:noFill/>
              <a:round/>
              <a:headEnd/>
              <a:tailEnd/>
            </a:ln>
          </p:spPr>
          <p:txBody>
            <a:bodyPr wrap="none"/>
            <a:lstStyle/>
            <a:p>
              <a:endParaRPr lang="en-US">
                <a:solidFill>
                  <a:prstClr val="black"/>
                </a:solidFill>
              </a:endParaRPr>
            </a:p>
          </p:txBody>
        </p:sp>
      </p:grpSp>
      <p:sp useBgFill="1">
        <p:nvSpPr>
          <p:cNvPr id="721937" name="Text Box 17"/>
          <p:cNvSpPr txBox="1">
            <a:spLocks noChangeArrowheads="1"/>
          </p:cNvSpPr>
          <p:nvPr/>
        </p:nvSpPr>
        <p:spPr bwMode="auto">
          <a:xfrm>
            <a:off x="4483100" y="4387850"/>
            <a:ext cx="579438" cy="336550"/>
          </a:xfrm>
          <a:prstGeom prst="rect">
            <a:avLst/>
          </a:prstGeom>
          <a:ln w="9525">
            <a:noFill/>
            <a:miter lim="800000"/>
            <a:headEnd/>
            <a:tailEnd/>
          </a:ln>
        </p:spPr>
        <p:txBody>
          <a:bodyPr wrap="none">
            <a:spAutoFit/>
          </a:bodyPr>
          <a:lstStyle/>
          <a:p>
            <a:pPr eaLnBrk="0" hangingPunct="0">
              <a:spcBef>
                <a:spcPct val="0"/>
              </a:spcBef>
            </a:pPr>
            <a:r>
              <a:rPr lang="en-US" altLang="en-US" sz="1600">
                <a:solidFill>
                  <a:srgbClr val="800080"/>
                </a:solidFill>
                <a:cs typeface="Times New Roman" pitchFamily="18" charset="0"/>
              </a:rPr>
              <a:t>0.67</a:t>
            </a:r>
          </a:p>
        </p:txBody>
      </p:sp>
      <p:grpSp>
        <p:nvGrpSpPr>
          <p:cNvPr id="3" name="Group 18"/>
          <p:cNvGrpSpPr>
            <a:grpSpLocks/>
          </p:cNvGrpSpPr>
          <p:nvPr/>
        </p:nvGrpSpPr>
        <p:grpSpPr bwMode="auto">
          <a:xfrm>
            <a:off x="1817688" y="3271838"/>
            <a:ext cx="1828800" cy="460375"/>
            <a:chOff x="1145" y="1810"/>
            <a:chExt cx="1152" cy="290"/>
          </a:xfrm>
        </p:grpSpPr>
        <p:sp>
          <p:nvSpPr>
            <p:cNvPr id="64522" name="Rectangle 19"/>
            <p:cNvSpPr>
              <a:spLocks noChangeArrowheads="1"/>
            </p:cNvSpPr>
            <p:nvPr/>
          </p:nvSpPr>
          <p:spPr bwMode="auto">
            <a:xfrm>
              <a:off x="1145" y="1810"/>
              <a:ext cx="883" cy="231"/>
            </a:xfrm>
            <a:prstGeom prst="rect">
              <a:avLst/>
            </a:prstGeom>
            <a:noFill/>
            <a:ln w="9525">
              <a:noFill/>
              <a:miter lim="800000"/>
              <a:headEnd/>
              <a:tailEnd/>
            </a:ln>
          </p:spPr>
          <p:txBody>
            <a:bodyPr wrap="none">
              <a:spAutoFit/>
            </a:bodyPr>
            <a:lstStyle/>
            <a:p>
              <a:pPr>
                <a:spcBef>
                  <a:spcPct val="0"/>
                </a:spcBef>
              </a:pPr>
              <a:r>
                <a:rPr lang="en-US">
                  <a:solidFill>
                    <a:prstClr val="black"/>
                  </a:solidFill>
                </a:rPr>
                <a:t>Area = 0.75</a:t>
              </a:r>
            </a:p>
          </p:txBody>
        </p:sp>
        <p:sp>
          <p:nvSpPr>
            <p:cNvPr id="64523" name="Line 20"/>
            <p:cNvSpPr>
              <a:spLocks noChangeShapeType="1"/>
            </p:cNvSpPr>
            <p:nvPr/>
          </p:nvSpPr>
          <p:spPr bwMode="auto">
            <a:xfrm>
              <a:off x="2009" y="1956"/>
              <a:ext cx="288" cy="144"/>
            </a:xfrm>
            <a:prstGeom prst="line">
              <a:avLst/>
            </a:prstGeom>
            <a:noFill/>
            <a:ln w="9525">
              <a:solidFill>
                <a:schemeClr val="tx1"/>
              </a:solidFill>
              <a:round/>
              <a:headEnd/>
              <a:tailEnd type="triangle" w="med" len="med"/>
            </a:ln>
          </p:spPr>
          <p:txBody>
            <a:bodyPr wrap="none"/>
            <a:lstStyle/>
            <a:p>
              <a:endParaRPr lang="en-US">
                <a:solidFill>
                  <a:prstClr val="black"/>
                </a:solidFill>
              </a:endParaRPr>
            </a:p>
          </p:txBody>
        </p:sp>
      </p:grpSp>
      <p:sp>
        <p:nvSpPr>
          <p:cNvPr id="24" name="Footer Placeholder 23"/>
          <p:cNvSpPr>
            <a:spLocks noGrp="1"/>
          </p:cNvSpPr>
          <p:nvPr>
            <p:ph type="ftr" sz="quarter" idx="11"/>
          </p:nvPr>
        </p:nvSpPr>
        <p:spPr/>
        <p:txBody>
          <a:bodyPr/>
          <a:lstStyle/>
          <a:p>
            <a:endParaRPr lang="en-US" dirty="0">
              <a:solidFill>
                <a:prstClr val="black">
                  <a:tint val="75000"/>
                </a:prstClr>
              </a:solidFill>
            </a:endParaRPr>
          </a:p>
        </p:txBody>
      </p:sp>
    </p:spTree>
    <p:extLst>
      <p:ext uri="{BB962C8B-B14F-4D97-AF65-F5344CB8AC3E}">
        <p14:creationId xmlns:p14="http://schemas.microsoft.com/office/powerpoint/2010/main" val="84655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5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219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721925"/>
                                        </p:tgtEl>
                                        <p:attrNameLst>
                                          <p:attrName>style.visibility</p:attrName>
                                        </p:attrNameLst>
                                      </p:cBhvr>
                                      <p:to>
                                        <p:strVal val="visible"/>
                                      </p:to>
                                    </p:set>
                                    <p:animEffect transition="in" filter="wipe(left)">
                                      <p:cBhvr>
                                        <p:cTn id="19" dur="1000"/>
                                        <p:tgtEl>
                                          <p:spTgt spid="721925"/>
                                        </p:tgtEl>
                                      </p:cBhvr>
                                    </p:animEffect>
                                  </p:childTnLst>
                                </p:cTn>
                              </p:par>
                            </p:childTnLst>
                          </p:cTn>
                        </p:par>
                        <p:par>
                          <p:cTn id="20" fill="hold">
                            <p:stCondLst>
                              <p:cond delay="1000"/>
                            </p:stCondLst>
                            <p:childTnLst>
                              <p:par>
                                <p:cTn id="21" presetID="23" presetClass="entr" presetSubtype="16" fill="hold" grpId="0" nodeType="afterEffect">
                                  <p:stCondLst>
                                    <p:cond delay="0"/>
                                  </p:stCondLst>
                                  <p:childTnLst>
                                    <p:set>
                                      <p:cBhvr>
                                        <p:cTn id="22" dur="1" fill="hold">
                                          <p:stCondLst>
                                            <p:cond delay="0"/>
                                          </p:stCondLst>
                                        </p:cTn>
                                        <p:tgtEl>
                                          <p:spTgt spid="721937"/>
                                        </p:tgtEl>
                                        <p:attrNameLst>
                                          <p:attrName>style.visibility</p:attrName>
                                        </p:attrNameLst>
                                      </p:cBhvr>
                                      <p:to>
                                        <p:strVal val="visible"/>
                                      </p:to>
                                    </p:set>
                                    <p:anim calcmode="lin" valueType="num">
                                      <p:cBhvr>
                                        <p:cTn id="23" dur="500" fill="hold"/>
                                        <p:tgtEl>
                                          <p:spTgt spid="721937"/>
                                        </p:tgtEl>
                                        <p:attrNameLst>
                                          <p:attrName>ppt_w</p:attrName>
                                        </p:attrNameLst>
                                      </p:cBhvr>
                                      <p:tavLst>
                                        <p:tav tm="0">
                                          <p:val>
                                            <p:fltVal val="0"/>
                                          </p:val>
                                        </p:tav>
                                        <p:tav tm="100000">
                                          <p:val>
                                            <p:strVal val="#ppt_w"/>
                                          </p:val>
                                        </p:tav>
                                      </p:tavLst>
                                    </p:anim>
                                    <p:anim calcmode="lin" valueType="num">
                                      <p:cBhvr>
                                        <p:cTn id="24" dur="500" fill="hold"/>
                                        <p:tgtEl>
                                          <p:spTgt spid="72193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1924" grpId="0"/>
      <p:bldP spid="721925" grpId="0"/>
      <p:bldP spid="721937"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smtClean="0"/>
              <a:t>Class work </a:t>
            </a:r>
            <a:endParaRPr lang="en-US" dirty="0"/>
          </a:p>
        </p:txBody>
      </p:sp>
      <p:sp>
        <p:nvSpPr>
          <p:cNvPr id="3" name="Content Placeholder 2"/>
          <p:cNvSpPr>
            <a:spLocks noGrp="1"/>
          </p:cNvSpPr>
          <p:nvPr>
            <p:ph idx="1"/>
          </p:nvPr>
        </p:nvSpPr>
        <p:spPr>
          <a:xfrm>
            <a:off x="457200" y="990600"/>
            <a:ext cx="8229600" cy="5135563"/>
          </a:xfrm>
        </p:spPr>
        <p:txBody>
          <a:bodyPr>
            <a:normAutofit fontScale="92500" lnSpcReduction="20000"/>
          </a:bodyPr>
          <a:lstStyle/>
          <a:p>
            <a:pPr>
              <a:buFont typeface="Wingdings" pitchFamily="2" charset="2"/>
              <a:buChar char="ü"/>
            </a:pPr>
            <a:r>
              <a:rPr lang="en-US" dirty="0" smtClean="0"/>
              <a:t>For a standard normal variable Z find</a:t>
            </a:r>
          </a:p>
          <a:p>
            <a:pPr marL="914400" lvl="1" indent="-514350">
              <a:buAutoNum type="alphaLcParenR"/>
            </a:pPr>
            <a:r>
              <a:rPr lang="pl-PL" dirty="0" smtClean="0"/>
              <a:t>P(-2.2 &lt;Z&lt;1.2) </a:t>
            </a:r>
            <a:endParaRPr lang="en-US" dirty="0" smtClean="0"/>
          </a:p>
          <a:p>
            <a:pPr marL="914400" lvl="1" indent="-514350">
              <a:buAutoNum type="alphaLcParenR"/>
            </a:pPr>
            <a:r>
              <a:rPr lang="pl-PL" dirty="0" smtClean="0"/>
              <a:t>P(0&lt;Z&lt;0.96)</a:t>
            </a:r>
            <a:endParaRPr lang="en-US" dirty="0" smtClean="0"/>
          </a:p>
          <a:p>
            <a:pPr marL="914400" lvl="1" indent="-514350">
              <a:buAutoNum type="alphaLcParenR"/>
            </a:pPr>
            <a:r>
              <a:rPr lang="pl-PL" dirty="0" smtClean="0"/>
              <a:t>P(Z&gt;1.05</a:t>
            </a:r>
            <a:r>
              <a:rPr lang="pl-PL" smtClean="0"/>
              <a:t>) </a:t>
            </a:r>
            <a:endParaRPr lang="en-US" dirty="0" smtClean="0"/>
          </a:p>
          <a:p>
            <a:pPr marL="914400" lvl="1" indent="-514350">
              <a:buAutoNum type="alphaLcParenR"/>
            </a:pPr>
            <a:r>
              <a:rPr lang="pl-PL" dirty="0" smtClean="0"/>
              <a:t>p(-1.45 &lt;Z&lt;0)</a:t>
            </a:r>
            <a:endParaRPr lang="en-US" dirty="0" smtClean="0"/>
          </a:p>
          <a:p>
            <a:pPr>
              <a:buFont typeface="Wingdings" pitchFamily="2" charset="2"/>
              <a:buChar char="ü"/>
            </a:pPr>
            <a:r>
              <a:rPr lang="en-US" dirty="0" smtClean="0"/>
              <a:t>If X is normally distributed with μ = 12 and  = 4.</a:t>
            </a:r>
          </a:p>
          <a:p>
            <a:r>
              <a:rPr lang="en-US" dirty="0" smtClean="0"/>
              <a:t>Find the probability of</a:t>
            </a:r>
          </a:p>
          <a:p>
            <a:pPr lvl="1">
              <a:buNone/>
            </a:pPr>
            <a:r>
              <a:rPr lang="en-US" dirty="0" err="1" smtClean="0"/>
              <a:t>i</a:t>
            </a:r>
            <a:r>
              <a:rPr lang="en-US" dirty="0" smtClean="0"/>
              <a:t>. X&gt;20</a:t>
            </a:r>
          </a:p>
          <a:p>
            <a:pPr lvl="1">
              <a:buNone/>
            </a:pPr>
            <a:r>
              <a:rPr lang="en-US" dirty="0" smtClean="0"/>
              <a:t>ii. X&lt;20</a:t>
            </a:r>
          </a:p>
          <a:p>
            <a:pPr lvl="1">
              <a:buNone/>
            </a:pPr>
            <a:r>
              <a:rPr lang="en-US" dirty="0" smtClean="0"/>
              <a:t>iii. 0 &lt;X &lt; 12</a:t>
            </a:r>
          </a:p>
          <a:p>
            <a:pPr lvl="1">
              <a:buNone/>
            </a:pPr>
            <a:r>
              <a:rPr lang="en-US" dirty="0" smtClean="0"/>
              <a:t>iv. Find a when (X &gt; a) = 0.24</a:t>
            </a:r>
          </a:p>
          <a:p>
            <a:pPr lvl="1">
              <a:buNone/>
            </a:pPr>
            <a:r>
              <a:rPr lang="en-US" dirty="0" smtClean="0"/>
              <a:t>V. Find b and c when P(b &lt; X &lt; c) = 0.5 and P(X &gt; c) = 0.25</a:t>
            </a:r>
            <a:endParaRPr lang="en-US" dirty="0"/>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3311001256"/>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8" name="Rectangle 2"/>
          <p:cNvSpPr>
            <a:spLocks noGrp="1" noChangeArrowheads="1"/>
          </p:cNvSpPr>
          <p:nvPr>
            <p:ph type="title"/>
          </p:nvPr>
        </p:nvSpPr>
        <p:spPr>
          <a:xfrm>
            <a:off x="0" y="185738"/>
            <a:ext cx="9069388" cy="723900"/>
          </a:xfrm>
          <a:blipFill dpi="0" rotWithShape="1">
            <a:blip r:embed="rId4"/>
            <a:srcRect/>
            <a:tile tx="0" ty="0" sx="100000" sy="100000" flip="none" algn="tl"/>
          </a:blipFill>
        </p:spPr>
        <p:txBody>
          <a:bodyPr/>
          <a:lstStyle/>
          <a:p>
            <a:pPr eaLnBrk="1" hangingPunct="1"/>
            <a:r>
              <a:rPr lang="en-US" altLang="en-US" sz="4000" smtClean="0"/>
              <a:t>Transforming a z-Score to an x-Score</a:t>
            </a:r>
            <a:endParaRPr lang="en-US" sz="4000" smtClean="0"/>
          </a:p>
        </p:txBody>
      </p:sp>
      <p:sp>
        <p:nvSpPr>
          <p:cNvPr id="13319" name="Text Box 3"/>
          <p:cNvSpPr txBox="1">
            <a:spLocks noChangeArrowheads="1"/>
          </p:cNvSpPr>
          <p:nvPr/>
        </p:nvSpPr>
        <p:spPr bwMode="auto">
          <a:xfrm>
            <a:off x="381000" y="1368425"/>
            <a:ext cx="7772400" cy="822325"/>
          </a:xfrm>
          <a:prstGeom prst="rect">
            <a:avLst/>
          </a:prstGeom>
          <a:noFill/>
          <a:ln w="9525">
            <a:noFill/>
            <a:miter lim="800000"/>
            <a:headEnd/>
            <a:tailEnd/>
          </a:ln>
        </p:spPr>
        <p:txBody>
          <a:bodyPr>
            <a:spAutoFit/>
          </a:bodyPr>
          <a:lstStyle/>
          <a:p>
            <a:pPr>
              <a:spcBef>
                <a:spcPct val="0"/>
              </a:spcBef>
            </a:pPr>
            <a:r>
              <a:rPr lang="en-US">
                <a:solidFill>
                  <a:prstClr val="black"/>
                </a:solidFill>
              </a:rPr>
              <a:t>To transform a standard z</a:t>
            </a:r>
            <a:r>
              <a:rPr lang="en-US">
                <a:solidFill>
                  <a:prstClr val="black"/>
                </a:solidFill>
                <a:latin typeface="Times New Roman" pitchFamily="18" charset="0"/>
              </a:rPr>
              <a:t>-</a:t>
            </a:r>
            <a:r>
              <a:rPr lang="en-US">
                <a:solidFill>
                  <a:prstClr val="black"/>
                </a:solidFill>
              </a:rPr>
              <a:t>score to a data value, x, in a given population, use the formula </a:t>
            </a:r>
          </a:p>
        </p:txBody>
      </p:sp>
      <p:sp>
        <p:nvSpPr>
          <p:cNvPr id="723972" name="Text Box 4"/>
          <p:cNvSpPr txBox="1">
            <a:spLocks noChangeArrowheads="1"/>
          </p:cNvSpPr>
          <p:nvPr/>
        </p:nvSpPr>
        <p:spPr bwMode="auto">
          <a:xfrm>
            <a:off x="381000" y="2819400"/>
            <a:ext cx="8305800" cy="1784350"/>
          </a:xfrm>
          <a:prstGeom prst="rect">
            <a:avLst/>
          </a:prstGeom>
          <a:noFill/>
          <a:ln w="9525">
            <a:noFill/>
            <a:miter lim="800000"/>
            <a:headEnd/>
            <a:tailEnd/>
          </a:ln>
        </p:spPr>
        <p:txBody>
          <a:bodyPr>
            <a:spAutoFit/>
          </a:bodyPr>
          <a:lstStyle/>
          <a:p>
            <a:pPr>
              <a:spcBef>
                <a:spcPct val="0"/>
              </a:spcBef>
            </a:pPr>
            <a:r>
              <a:rPr lang="en-US" sz="2200" b="1">
                <a:solidFill>
                  <a:prstClr val="black"/>
                </a:solidFill>
              </a:rPr>
              <a:t>Example</a:t>
            </a:r>
            <a:r>
              <a:rPr lang="en-US" sz="2200">
                <a:solidFill>
                  <a:prstClr val="black"/>
                </a:solidFill>
                <a:latin typeface="Times New Roman" pitchFamily="18" charset="0"/>
              </a:rPr>
              <a:t>:</a:t>
            </a:r>
          </a:p>
          <a:p>
            <a:pPr>
              <a:spcBef>
                <a:spcPct val="0"/>
              </a:spcBef>
            </a:pPr>
            <a:r>
              <a:rPr lang="en-US" sz="2200">
                <a:solidFill>
                  <a:prstClr val="black"/>
                </a:solidFill>
              </a:rPr>
              <a:t>The monthly expenses for cigarette  by smokers in a city are normally distributed with a mean of 120Birr and a standard deviation of 16 Birr.  Find the monthly expense corresponding to a </a:t>
            </a:r>
            <a:r>
              <a:rPr lang="en-US" sz="2200" i="1">
                <a:solidFill>
                  <a:prstClr val="black"/>
                </a:solidFill>
              </a:rPr>
              <a:t>z</a:t>
            </a:r>
            <a:r>
              <a:rPr lang="en-US" sz="2200">
                <a:solidFill>
                  <a:prstClr val="black"/>
                </a:solidFill>
                <a:latin typeface="Times New Roman" pitchFamily="18" charset="0"/>
              </a:rPr>
              <a:t>-</a:t>
            </a:r>
            <a:r>
              <a:rPr lang="en-US" sz="2200">
                <a:solidFill>
                  <a:prstClr val="black"/>
                </a:solidFill>
              </a:rPr>
              <a:t>score of 1.60.</a:t>
            </a:r>
          </a:p>
        </p:txBody>
      </p:sp>
      <p:graphicFrame>
        <p:nvGraphicFramePr>
          <p:cNvPr id="723973" name="Object 5"/>
          <p:cNvGraphicFramePr>
            <a:graphicFrameLocks noChangeAspect="1"/>
          </p:cNvGraphicFramePr>
          <p:nvPr/>
        </p:nvGraphicFramePr>
        <p:xfrm>
          <a:off x="3030538" y="2222500"/>
          <a:ext cx="1846262" cy="461963"/>
        </p:xfrm>
        <a:graphic>
          <a:graphicData uri="http://schemas.openxmlformats.org/presentationml/2006/ole">
            <mc:AlternateContent xmlns:mc="http://schemas.openxmlformats.org/markup-compatibility/2006">
              <mc:Choice xmlns:v="urn:schemas-microsoft-com:vml" Requires="v">
                <p:oleObj spid="_x0000_s8238" name="Equation" r:id="rId5" imgW="761760" imgH="190440" progId="">
                  <p:embed/>
                </p:oleObj>
              </mc:Choice>
              <mc:Fallback>
                <p:oleObj name="Equation" r:id="rId5" imgW="761760" imgH="19044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30538" y="2222500"/>
                        <a:ext cx="1846262"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23974" name="Object 6"/>
          <p:cNvGraphicFramePr>
            <a:graphicFrameLocks noChangeAspect="1"/>
          </p:cNvGraphicFramePr>
          <p:nvPr/>
        </p:nvGraphicFramePr>
        <p:xfrm>
          <a:off x="2971800" y="4419600"/>
          <a:ext cx="1878013" cy="469900"/>
        </p:xfrm>
        <a:graphic>
          <a:graphicData uri="http://schemas.openxmlformats.org/presentationml/2006/ole">
            <mc:AlternateContent xmlns:mc="http://schemas.openxmlformats.org/markup-compatibility/2006">
              <mc:Choice xmlns:v="urn:schemas-microsoft-com:vml" Requires="v">
                <p:oleObj spid="_x0000_s8239" name="Equation" r:id="rId7" imgW="761760" imgH="190440" progId="">
                  <p:embed/>
                </p:oleObj>
              </mc:Choice>
              <mc:Fallback>
                <p:oleObj name="Equation" r:id="rId7" imgW="761760" imgH="19044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71800" y="4419600"/>
                        <a:ext cx="1878013"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23975" name="Object 7"/>
          <p:cNvGraphicFramePr>
            <a:graphicFrameLocks noChangeAspect="1"/>
          </p:cNvGraphicFramePr>
          <p:nvPr/>
        </p:nvGraphicFramePr>
        <p:xfrm>
          <a:off x="3352800" y="4800600"/>
          <a:ext cx="2157413" cy="422275"/>
        </p:xfrm>
        <a:graphic>
          <a:graphicData uri="http://schemas.openxmlformats.org/presentationml/2006/ole">
            <mc:AlternateContent xmlns:mc="http://schemas.openxmlformats.org/markup-compatibility/2006">
              <mc:Choice xmlns:v="urn:schemas-microsoft-com:vml" Requires="v">
                <p:oleObj spid="_x0000_s8240" name="Equation" r:id="rId9" imgW="1104840" imgH="215640" progId="">
                  <p:embed/>
                </p:oleObj>
              </mc:Choice>
              <mc:Fallback>
                <p:oleObj name="Equation" r:id="rId9" imgW="1104840" imgH="21564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52800" y="4800600"/>
                        <a:ext cx="2157413" cy="422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23976" name="Object 8"/>
          <p:cNvGraphicFramePr>
            <a:graphicFrameLocks noChangeAspect="1"/>
          </p:cNvGraphicFramePr>
          <p:nvPr/>
        </p:nvGraphicFramePr>
        <p:xfrm>
          <a:off x="3352800" y="5257800"/>
          <a:ext cx="1041400" cy="346075"/>
        </p:xfrm>
        <a:graphic>
          <a:graphicData uri="http://schemas.openxmlformats.org/presentationml/2006/ole">
            <mc:AlternateContent xmlns:mc="http://schemas.openxmlformats.org/markup-compatibility/2006">
              <mc:Choice xmlns:v="urn:schemas-microsoft-com:vml" Requires="v">
                <p:oleObj spid="_x0000_s8241" name="Equation" r:id="rId11" imgW="533160" imgH="177480" progId="">
                  <p:embed/>
                </p:oleObj>
              </mc:Choice>
              <mc:Fallback>
                <p:oleObj name="Equation" r:id="rId11" imgW="533160" imgH="17748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52800" y="5257800"/>
                        <a:ext cx="1041400" cy="346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23977" name="Text Box 9"/>
          <p:cNvSpPr txBox="1">
            <a:spLocks noChangeArrowheads="1"/>
          </p:cNvSpPr>
          <p:nvPr/>
        </p:nvSpPr>
        <p:spPr bwMode="auto">
          <a:xfrm>
            <a:off x="533400" y="5657850"/>
            <a:ext cx="8305800" cy="762000"/>
          </a:xfrm>
          <a:prstGeom prst="rect">
            <a:avLst/>
          </a:prstGeom>
          <a:noFill/>
          <a:ln w="9525">
            <a:noFill/>
            <a:miter lim="800000"/>
            <a:headEnd/>
            <a:tailEnd/>
          </a:ln>
        </p:spPr>
        <p:txBody>
          <a:bodyPr>
            <a:spAutoFit/>
          </a:bodyPr>
          <a:lstStyle/>
          <a:p>
            <a:pPr>
              <a:spcBef>
                <a:spcPct val="0"/>
              </a:spcBef>
            </a:pPr>
            <a:r>
              <a:rPr lang="en-US" sz="2200">
                <a:solidFill>
                  <a:prstClr val="black"/>
                </a:solidFill>
              </a:rPr>
              <a:t>We can conclude that an expense of 145.60 Birr for cigarette is 1.6 standard deviations above the mean.</a:t>
            </a:r>
          </a:p>
        </p:txBody>
      </p:sp>
      <p:sp>
        <p:nvSpPr>
          <p:cNvPr id="13" name="Footer Placeholder 12"/>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348524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0"/>
                                  </p:stCondLst>
                                  <p:childTnLst>
                                    <p:set>
                                      <p:cBhvr>
                                        <p:cTn id="6" dur="1" fill="hold">
                                          <p:stCondLst>
                                            <p:cond delay="0"/>
                                          </p:stCondLst>
                                        </p:cTn>
                                        <p:tgtEl>
                                          <p:spTgt spid="723973"/>
                                        </p:tgtEl>
                                        <p:attrNameLst>
                                          <p:attrName>style.visibility</p:attrName>
                                        </p:attrNameLst>
                                      </p:cBhvr>
                                      <p:to>
                                        <p:strVal val="visible"/>
                                      </p:to>
                                    </p:set>
                                    <p:animEffect transition="in" filter="wipe(left)">
                                      <p:cBhvr>
                                        <p:cTn id="7" dur="1000"/>
                                        <p:tgtEl>
                                          <p:spTgt spid="72397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2397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723974"/>
                                        </p:tgtEl>
                                        <p:attrNameLst>
                                          <p:attrName>style.visibility</p:attrName>
                                        </p:attrNameLst>
                                      </p:cBhvr>
                                      <p:to>
                                        <p:strVal val="visible"/>
                                      </p:to>
                                    </p:set>
                                    <p:animEffect transition="in" filter="wipe(left)">
                                      <p:cBhvr>
                                        <p:cTn id="16" dur="1000"/>
                                        <p:tgtEl>
                                          <p:spTgt spid="72397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723975"/>
                                        </p:tgtEl>
                                        <p:attrNameLst>
                                          <p:attrName>style.visibility</p:attrName>
                                        </p:attrNameLst>
                                      </p:cBhvr>
                                      <p:to>
                                        <p:strVal val="visible"/>
                                      </p:to>
                                    </p:set>
                                    <p:animEffect transition="in" filter="wipe(left)">
                                      <p:cBhvr>
                                        <p:cTn id="21" dur="1000"/>
                                        <p:tgtEl>
                                          <p:spTgt spid="72397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723976"/>
                                        </p:tgtEl>
                                        <p:attrNameLst>
                                          <p:attrName>style.visibility</p:attrName>
                                        </p:attrNameLst>
                                      </p:cBhvr>
                                      <p:to>
                                        <p:strVal val="visible"/>
                                      </p:to>
                                    </p:set>
                                    <p:animEffect transition="in" filter="wipe(left)">
                                      <p:cBhvr>
                                        <p:cTn id="26" dur="1000"/>
                                        <p:tgtEl>
                                          <p:spTgt spid="723976"/>
                                        </p:tgtEl>
                                      </p:cBhvr>
                                    </p:animEffect>
                                  </p:childTnLst>
                                </p:cTn>
                              </p:par>
                            </p:childTnLst>
                          </p:cTn>
                        </p:par>
                        <p:par>
                          <p:cTn id="27" fill="hold">
                            <p:stCondLst>
                              <p:cond delay="1000"/>
                            </p:stCondLst>
                            <p:childTnLst>
                              <p:par>
                                <p:cTn id="28" presetID="1" presetClass="entr" presetSubtype="0" fill="hold" grpId="0" nodeType="afterEffect">
                                  <p:stCondLst>
                                    <p:cond delay="1500"/>
                                  </p:stCondLst>
                                  <p:childTnLst>
                                    <p:set>
                                      <p:cBhvr>
                                        <p:cTn id="29" dur="1" fill="hold">
                                          <p:stCondLst>
                                            <p:cond delay="0"/>
                                          </p:stCondLst>
                                        </p:cTn>
                                        <p:tgtEl>
                                          <p:spTgt spid="7239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3972" grpId="0"/>
      <p:bldP spid="723977"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a:xfrm>
            <a:off x="990600" y="0"/>
            <a:ext cx="7010400" cy="1104900"/>
          </a:xfrm>
        </p:spPr>
        <p:txBody>
          <a:bodyPr/>
          <a:lstStyle/>
          <a:p>
            <a:r>
              <a:rPr lang="en-US" sz="5400" smtClean="0">
                <a:solidFill>
                  <a:srgbClr val="FF0000"/>
                </a:solidFill>
                <a:latin typeface="Times New Roman" pitchFamily="18" charset="0"/>
                <a:cs typeface="Times New Roman" pitchFamily="18" charset="0"/>
              </a:rPr>
              <a:t>Exercise </a:t>
            </a:r>
            <a:endParaRPr lang="en-US" sz="5400" smtClean="0">
              <a:solidFill>
                <a:srgbClr val="FF0000"/>
              </a:solidFill>
            </a:endParaRPr>
          </a:p>
        </p:txBody>
      </p:sp>
      <p:sp>
        <p:nvSpPr>
          <p:cNvPr id="3" name="Content Placeholder 2"/>
          <p:cNvSpPr>
            <a:spLocks noGrp="1"/>
          </p:cNvSpPr>
          <p:nvPr>
            <p:ph idx="1"/>
          </p:nvPr>
        </p:nvSpPr>
        <p:spPr>
          <a:xfrm>
            <a:off x="152400" y="1600200"/>
            <a:ext cx="8763000" cy="4648200"/>
          </a:xfrm>
        </p:spPr>
        <p:txBody>
          <a:bodyPr>
            <a:normAutofit/>
          </a:bodyPr>
          <a:lstStyle/>
          <a:p>
            <a:pPr>
              <a:buFont typeface="Wingdings" pitchFamily="2" charset="2"/>
              <a:buNone/>
              <a:defRPr/>
            </a:pPr>
            <a:endParaRPr lang="en-US" sz="2400" dirty="0" smtClean="0">
              <a:latin typeface="Tahoma" pitchFamily="34" charset="0"/>
            </a:endParaRPr>
          </a:p>
          <a:p>
            <a:pPr>
              <a:buFont typeface="Wingdings" pitchFamily="2" charset="2"/>
              <a:buNone/>
              <a:defRPr/>
            </a:pPr>
            <a:endParaRPr lang="en-US" sz="2400" dirty="0" smtClean="0">
              <a:latin typeface="Tahoma" pitchFamily="34" charset="0"/>
            </a:endParaRPr>
          </a:p>
          <a:p>
            <a:pPr>
              <a:buFont typeface="Wingdings" pitchFamily="2" charset="2"/>
              <a:buNone/>
              <a:defRPr/>
            </a:pPr>
            <a:endParaRPr lang="en-US" sz="2400" dirty="0" smtClean="0">
              <a:latin typeface="Tahoma" pitchFamily="34" charset="0"/>
            </a:endParaRPr>
          </a:p>
          <a:p>
            <a:pPr>
              <a:buFont typeface="Wingdings" pitchFamily="2" charset="2"/>
              <a:buNone/>
              <a:defRPr/>
            </a:pPr>
            <a:endParaRPr lang="en-US" sz="2400" dirty="0" smtClean="0">
              <a:latin typeface="Tahoma" pitchFamily="34" charset="0"/>
            </a:endParaRPr>
          </a:p>
          <a:p>
            <a:pPr marL="457200" indent="-457200">
              <a:buFont typeface="Wingdings" pitchFamily="2" charset="2"/>
              <a:buAutoNum type="arabicPeriod"/>
              <a:defRPr/>
            </a:pPr>
            <a:r>
              <a:rPr lang="en-US" sz="2400" dirty="0" smtClean="0">
                <a:latin typeface="Arial" pitchFamily="34" charset="0"/>
                <a:cs typeface="Arial" pitchFamily="34" charset="0"/>
              </a:rPr>
              <a:t>What proportion of sandwiches  will weight above 289.2 grams?</a:t>
            </a:r>
          </a:p>
          <a:p>
            <a:pPr marL="457200" indent="-457200">
              <a:buFont typeface="Wingdings" pitchFamily="2" charset="2"/>
              <a:buAutoNum type="arabicPeriod"/>
              <a:defRPr/>
            </a:pPr>
            <a:r>
              <a:rPr lang="en-US" sz="2400" dirty="0" smtClean="0">
                <a:latin typeface="Arial" pitchFamily="34" charset="0"/>
                <a:cs typeface="Arial" pitchFamily="34" charset="0"/>
              </a:rPr>
              <a:t> What is the probability that a randomly selected sandwich will weight between 250 and 289.2 grams?</a:t>
            </a:r>
          </a:p>
          <a:p>
            <a:pPr>
              <a:buFont typeface="Wingdings" pitchFamily="2" charset="2"/>
              <a:buNone/>
              <a:defRPr/>
            </a:pPr>
            <a:endParaRPr lang="en-US" sz="2400" dirty="0" smtClean="0">
              <a:latin typeface="Tahoma" pitchFamily="34" charset="0"/>
            </a:endParaRPr>
          </a:p>
          <a:p>
            <a:pPr>
              <a:defRPr/>
            </a:pPr>
            <a:endParaRPr lang="en-US" sz="2400" dirty="0" smtClean="0">
              <a:solidFill>
                <a:srgbClr val="339933"/>
              </a:solidFill>
              <a:effectLst>
                <a:outerShdw blurRad="38100" dist="38100" dir="2700000" algn="tl">
                  <a:srgbClr val="C0C0C0"/>
                </a:outerShdw>
              </a:effectLst>
              <a:latin typeface="Tahoma" pitchFamily="34" charset="0"/>
            </a:endParaRPr>
          </a:p>
          <a:p>
            <a:pPr>
              <a:defRPr/>
            </a:pPr>
            <a:endParaRPr lang="en-US" sz="2400" dirty="0" smtClean="0">
              <a:solidFill>
                <a:srgbClr val="333333"/>
              </a:solidFill>
              <a:effectLst>
                <a:outerShdw blurRad="38100" dist="38100" dir="2700000" algn="tl">
                  <a:srgbClr val="C0C0C0"/>
                </a:outerShdw>
              </a:effectLst>
              <a:latin typeface="Tahoma" pitchFamily="34" charset="0"/>
            </a:endParaRPr>
          </a:p>
          <a:p>
            <a:pPr>
              <a:defRPr/>
            </a:pPr>
            <a:endParaRPr lang="en-US" sz="2400" dirty="0" smtClean="0">
              <a:solidFill>
                <a:srgbClr val="333333"/>
              </a:solidFill>
              <a:effectLst>
                <a:outerShdw blurRad="38100" dist="38100" dir="2700000" algn="tl">
                  <a:srgbClr val="C0C0C0"/>
                </a:outerShdw>
              </a:effectLst>
              <a:latin typeface="Tahoma" pitchFamily="34" charset="0"/>
            </a:endParaRPr>
          </a:p>
          <a:p>
            <a:pPr>
              <a:defRPr/>
            </a:pPr>
            <a:endParaRPr lang="en-US" dirty="0"/>
          </a:p>
        </p:txBody>
      </p:sp>
      <p:grpSp>
        <p:nvGrpSpPr>
          <p:cNvPr id="2" name="Group 1127"/>
          <p:cNvGrpSpPr>
            <a:grpSpLocks/>
          </p:cNvGrpSpPr>
          <p:nvPr/>
        </p:nvGrpSpPr>
        <p:grpSpPr bwMode="auto">
          <a:xfrm>
            <a:off x="6934200" y="1371600"/>
            <a:ext cx="2057400" cy="1600200"/>
            <a:chOff x="4320" y="96"/>
            <a:chExt cx="1296" cy="1008"/>
          </a:xfrm>
        </p:grpSpPr>
        <p:sp>
          <p:nvSpPr>
            <p:cNvPr id="6" name="Rectangle 1128"/>
            <p:cNvSpPr>
              <a:spLocks noChangeArrowheads="1"/>
            </p:cNvSpPr>
            <p:nvPr/>
          </p:nvSpPr>
          <p:spPr bwMode="auto">
            <a:xfrm>
              <a:off x="4320" y="96"/>
              <a:ext cx="1296" cy="1008"/>
            </a:xfrm>
            <a:prstGeom prst="rect">
              <a:avLst/>
            </a:prstGeom>
            <a:solidFill>
              <a:srgbClr val="F4ECC6"/>
            </a:solidFill>
            <a:ln w="38100">
              <a:solidFill>
                <a:srgbClr val="339966"/>
              </a:solidFill>
              <a:miter lim="800000"/>
              <a:headEnd/>
              <a:tailEnd/>
            </a:ln>
            <a:effectLst>
              <a:outerShdw dist="107763" dir="2700000" algn="ctr" rotWithShape="0">
                <a:schemeClr val="bg2">
                  <a:alpha val="50000"/>
                </a:schemeClr>
              </a:outerShdw>
            </a:effectLst>
          </p:spPr>
          <p:txBody>
            <a:bodyPr wrap="none" anchor="ctr"/>
            <a:lstStyle/>
            <a:p>
              <a:pPr>
                <a:defRPr/>
              </a:pPr>
              <a:endParaRPr lang="en-US">
                <a:solidFill>
                  <a:prstClr val="black"/>
                </a:solidFill>
                <a:latin typeface="Tahoma" pitchFamily="34" charset="0"/>
              </a:endParaRPr>
            </a:p>
          </p:txBody>
        </p:sp>
        <p:pic>
          <p:nvPicPr>
            <p:cNvPr id="65544" name="Picture 1129" descr="hamburger"/>
            <p:cNvPicPr>
              <a:picLocks noChangeAspect="1" noChangeArrowheads="1"/>
            </p:cNvPicPr>
            <p:nvPr/>
          </p:nvPicPr>
          <p:blipFill>
            <a:blip r:embed="rId3"/>
            <a:srcRect/>
            <a:stretch>
              <a:fillRect/>
            </a:stretch>
          </p:blipFill>
          <p:spPr bwMode="auto">
            <a:xfrm>
              <a:off x="4368" y="165"/>
              <a:ext cx="1152" cy="843"/>
            </a:xfrm>
            <a:prstGeom prst="rect">
              <a:avLst/>
            </a:prstGeom>
            <a:solidFill>
              <a:srgbClr val="F4ECC6"/>
            </a:solidFill>
            <a:ln w="38100">
              <a:noFill/>
              <a:miter lim="800000"/>
              <a:headEnd/>
              <a:tailEnd/>
            </a:ln>
          </p:spPr>
        </p:pic>
      </p:grpSp>
      <p:sp>
        <p:nvSpPr>
          <p:cNvPr id="65542" name="Rectangle 7"/>
          <p:cNvSpPr>
            <a:spLocks noChangeArrowheads="1"/>
          </p:cNvSpPr>
          <p:nvPr/>
        </p:nvSpPr>
        <p:spPr bwMode="auto">
          <a:xfrm>
            <a:off x="381000" y="1219200"/>
            <a:ext cx="5715000" cy="1938338"/>
          </a:xfrm>
          <a:prstGeom prst="rect">
            <a:avLst/>
          </a:prstGeom>
          <a:noFill/>
          <a:ln w="9525">
            <a:noFill/>
            <a:miter lim="800000"/>
            <a:headEnd/>
            <a:tailEnd/>
          </a:ln>
        </p:spPr>
        <p:txBody>
          <a:bodyPr>
            <a:spAutoFit/>
          </a:bodyPr>
          <a:lstStyle/>
          <a:p>
            <a:pPr algn="just"/>
            <a:r>
              <a:rPr lang="en-US">
                <a:solidFill>
                  <a:prstClr val="black"/>
                </a:solidFill>
              </a:rPr>
              <a:t>A population of sandwich has a mean weight of 250 grams with standard deviation of 20 grams. Based on this information give a short answer to the following questions.</a:t>
            </a:r>
          </a:p>
        </p:txBody>
      </p:sp>
      <p:sp>
        <p:nvSpPr>
          <p:cNvPr id="11" name="Footer Placeholder 10"/>
          <p:cNvSpPr>
            <a:spLocks noGrp="1"/>
          </p:cNvSpPr>
          <p:nvPr>
            <p:ph type="ftr" sz="quarter" idx="11"/>
          </p:nvPr>
        </p:nvSpPr>
        <p:spPr/>
        <p:txBody>
          <a:bodyPr/>
          <a:lstStyle/>
          <a:p>
            <a:endParaRPr lang="en-US" dirty="0">
              <a:solidFill>
                <a:prstClr val="black">
                  <a:tint val="75000"/>
                </a:prstClr>
              </a:solidFill>
            </a:endParaRPr>
          </a:p>
        </p:txBody>
      </p:sp>
    </p:spTree>
    <p:extLst>
      <p:ext uri="{BB962C8B-B14F-4D97-AF65-F5344CB8AC3E}">
        <p14:creationId xmlns:p14="http://schemas.microsoft.com/office/powerpoint/2010/main" val="153849772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252" name="Group 884"/>
          <p:cNvGraphicFramePr>
            <a:graphicFrameLocks noGrp="1"/>
          </p:cNvGraphicFramePr>
          <p:nvPr/>
        </p:nvGraphicFramePr>
        <p:xfrm>
          <a:off x="1066800" y="1143000"/>
          <a:ext cx="7620000" cy="5115717"/>
        </p:xfrm>
        <a:graphic>
          <a:graphicData uri="http://schemas.openxmlformats.org/drawingml/2006/table">
            <a:tbl>
              <a:tblPr/>
              <a:tblGrid>
                <a:gridCol w="746125"/>
                <a:gridCol w="633016"/>
                <a:gridCol w="635000"/>
                <a:gridCol w="635000"/>
                <a:gridCol w="633015"/>
                <a:gridCol w="638969"/>
                <a:gridCol w="627063"/>
                <a:gridCol w="633016"/>
                <a:gridCol w="635000"/>
                <a:gridCol w="635000"/>
                <a:gridCol w="1168796"/>
              </a:tblGrid>
              <a:tr h="302037">
                <a:tc gridSpan="11">
                  <a:txBody>
                    <a:bodyPr/>
                    <a:lstStyle/>
                    <a:p>
                      <a:pPr marL="0" marR="0" lvl="0" indent="0" algn="l" defTabSz="914400" rtl="0" eaLnBrk="1" fontAlgn="base" latinLnBrk="0" hangingPunct="1">
                        <a:lnSpc>
                          <a:spcPct val="115000"/>
                        </a:lnSpc>
                        <a:spcBef>
                          <a:spcPct val="0"/>
                        </a:spcBef>
                        <a:spcAft>
                          <a:spcPct val="0"/>
                        </a:spcAft>
                        <a:buClr>
                          <a:schemeClr val="tx1"/>
                        </a:buClr>
                        <a:buSzPct val="70000"/>
                        <a:buFontTx/>
                        <a:buNone/>
                        <a:tabLst/>
                      </a:pPr>
                      <a:r>
                        <a:rPr kumimoji="0" lang="en-US" sz="500" b="1" i="0" u="none" strike="noStrike" cap="none" normalizeH="0" baseline="0" dirty="0" smtClean="0">
                          <a:ln>
                            <a:noFill/>
                          </a:ln>
                          <a:solidFill>
                            <a:schemeClr val="tx2"/>
                          </a:solidFill>
                          <a:effectLst/>
                          <a:latin typeface="Times New Roman" pitchFamily="18" charset="0"/>
                          <a:cs typeface="Times New Roman" pitchFamily="18" charset="0"/>
                        </a:rPr>
                        <a:t>                                                                                                                                                                                      </a:t>
                      </a:r>
                      <a:r>
                        <a:rPr kumimoji="0" lang="en-US" sz="1100" b="1" i="0" u="none" strike="noStrike" cap="none" normalizeH="0" baseline="0" dirty="0" smtClean="0">
                          <a:ln>
                            <a:noFill/>
                          </a:ln>
                          <a:solidFill>
                            <a:schemeClr val="tx2"/>
                          </a:solidFill>
                          <a:effectLst/>
                          <a:latin typeface="Times New Roman" pitchFamily="18" charset="0"/>
                          <a:cs typeface="Times New Roman" pitchFamily="18" charset="0"/>
                        </a:rPr>
                        <a:t>Area between 0 and z</a:t>
                      </a:r>
                      <a:r>
                        <a:rPr kumimoji="0" lang="en-US" sz="500" b="0" i="0" u="none" strike="noStrike" cap="none" normalizeH="0" baseline="0" dirty="0" smtClean="0">
                          <a:ln>
                            <a:noFill/>
                          </a:ln>
                          <a:solidFill>
                            <a:schemeClr val="tx2"/>
                          </a:solidFill>
                          <a:effectLst/>
                          <a:latin typeface="Times New Roman" pitchFamily="18" charset="0"/>
                          <a:cs typeface="Times New Roman" pitchFamily="18" charset="0"/>
                        </a:rPr>
                        <a:t/>
                      </a:r>
                      <a:br>
                        <a:rPr kumimoji="0" lang="en-US" sz="500" b="0" i="0" u="none" strike="noStrike" cap="none" normalizeH="0" baseline="0" dirty="0" smtClean="0">
                          <a:ln>
                            <a:noFill/>
                          </a:ln>
                          <a:solidFill>
                            <a:schemeClr val="tx2"/>
                          </a:solidFill>
                          <a:effectLst/>
                          <a:latin typeface="Times New Roman" pitchFamily="18" charset="0"/>
                          <a:cs typeface="Times New Roman" pitchFamily="18" charset="0"/>
                        </a:rPr>
                      </a:br>
                      <a:endParaRPr kumimoji="0" lang="en-US" sz="500" b="0" i="0" u="none" strike="noStrike" cap="none" normalizeH="0" baseline="0" dirty="0" smtClean="0">
                        <a:ln>
                          <a:noFill/>
                        </a:ln>
                        <a:solidFill>
                          <a:schemeClr val="tx2"/>
                        </a:solidFill>
                        <a:effectLst/>
                        <a:latin typeface="Times New Roman" pitchFamily="18" charset="0"/>
                        <a:cs typeface="Times New Roman" pitchFamily="18" charset="0"/>
                      </a:endParaRPr>
                    </a:p>
                  </a:txBody>
                  <a:tcPr marL="15963" marR="15963" marT="15963" marB="15963"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92135">
                <a:tc>
                  <a:txBody>
                    <a:bodyPr/>
                    <a:lstStyle/>
                    <a:p>
                      <a:pPr marL="0" marR="0" lvl="0" indent="0" algn="ctr" defTabSz="914400" rtl="0" eaLnBrk="1" fontAlgn="base" latinLnBrk="0" hangingPunct="1">
                        <a:lnSpc>
                          <a:spcPts val="1220"/>
                        </a:lnSpc>
                        <a:spcBef>
                          <a:spcPct val="0"/>
                        </a:spcBef>
                        <a:spcAft>
                          <a:spcPct val="0"/>
                        </a:spcAft>
                        <a:buClr>
                          <a:schemeClr val="tx1"/>
                        </a:buClr>
                        <a:buSzPct val="70000"/>
                        <a:buFontTx/>
                        <a:buNone/>
                        <a:tabLst/>
                      </a:pPr>
                      <a:r>
                        <a:rPr kumimoji="0" lang="en-US" sz="1000" b="1" i="0" u="none" strike="noStrike" cap="none" normalizeH="0" baseline="0" dirty="0" smtClean="0">
                          <a:ln>
                            <a:noFill/>
                          </a:ln>
                          <a:solidFill>
                            <a:schemeClr val="tx2"/>
                          </a:solidFill>
                          <a:effectLst/>
                          <a:latin typeface="Times New Roman" pitchFamily="18" charset="0"/>
                          <a:cs typeface="Times New Roman" pitchFamily="18" charset="0"/>
                        </a:rPr>
                        <a:t> </a:t>
                      </a:r>
                      <a:endParaRPr kumimoji="0" lang="en-US" sz="10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ctr" defTabSz="914400" rtl="0" eaLnBrk="1" fontAlgn="base" latinLnBrk="0" hangingPunct="1">
                        <a:lnSpc>
                          <a:spcPts val="1220"/>
                        </a:lnSpc>
                        <a:spcBef>
                          <a:spcPct val="0"/>
                        </a:spcBef>
                        <a:spcAft>
                          <a:spcPct val="0"/>
                        </a:spcAft>
                        <a:buClr>
                          <a:schemeClr val="tx1"/>
                        </a:buClr>
                        <a:buSzPct val="70000"/>
                        <a:buFontTx/>
                        <a:buNone/>
                        <a:tabLst/>
                      </a:pPr>
                      <a:r>
                        <a:rPr kumimoji="0" lang="en-US" sz="1100" b="1" i="0" u="none" strike="noStrike" cap="none" normalizeH="0" baseline="0" dirty="0" smtClean="0">
                          <a:ln>
                            <a:noFill/>
                          </a:ln>
                          <a:solidFill>
                            <a:schemeClr val="tx2"/>
                          </a:solidFill>
                          <a:effectLst/>
                          <a:latin typeface="Times New Roman" pitchFamily="18" charset="0"/>
                          <a:cs typeface="Times New Roman" pitchFamily="18" charset="0"/>
                        </a:rPr>
                        <a:t>0.00 </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ctr" defTabSz="914400" rtl="0" eaLnBrk="1" fontAlgn="base" latinLnBrk="0" hangingPunct="1">
                        <a:lnSpc>
                          <a:spcPts val="1220"/>
                        </a:lnSpc>
                        <a:spcBef>
                          <a:spcPct val="0"/>
                        </a:spcBef>
                        <a:spcAft>
                          <a:spcPct val="0"/>
                        </a:spcAft>
                        <a:buClr>
                          <a:schemeClr val="tx1"/>
                        </a:buClr>
                        <a:buSzPct val="70000"/>
                        <a:buFontTx/>
                        <a:buNone/>
                        <a:tabLst/>
                      </a:pPr>
                      <a:r>
                        <a:rPr kumimoji="0" lang="en-US" sz="1100" b="1" i="0" u="none" strike="noStrike" cap="none" normalizeH="0" baseline="0" smtClean="0">
                          <a:ln>
                            <a:noFill/>
                          </a:ln>
                          <a:solidFill>
                            <a:schemeClr val="tx2"/>
                          </a:solidFill>
                          <a:effectLst/>
                          <a:latin typeface="Times New Roman" pitchFamily="18" charset="0"/>
                          <a:cs typeface="Times New Roman" pitchFamily="18" charset="0"/>
                        </a:rPr>
                        <a:t>0.01 </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ctr" defTabSz="914400" rtl="0" eaLnBrk="1" fontAlgn="base" latinLnBrk="0" hangingPunct="1">
                        <a:lnSpc>
                          <a:spcPts val="1220"/>
                        </a:lnSpc>
                        <a:spcBef>
                          <a:spcPct val="0"/>
                        </a:spcBef>
                        <a:spcAft>
                          <a:spcPct val="0"/>
                        </a:spcAft>
                        <a:buClr>
                          <a:schemeClr val="tx1"/>
                        </a:buClr>
                        <a:buSzPct val="70000"/>
                        <a:buFontTx/>
                        <a:buNone/>
                        <a:tabLst/>
                      </a:pPr>
                      <a:r>
                        <a:rPr kumimoji="0" lang="en-US" sz="1100" b="1" i="0" u="none" strike="noStrike" cap="none" normalizeH="0" baseline="0" smtClean="0">
                          <a:ln>
                            <a:noFill/>
                          </a:ln>
                          <a:solidFill>
                            <a:schemeClr val="tx2"/>
                          </a:solidFill>
                          <a:effectLst/>
                          <a:latin typeface="Times New Roman" pitchFamily="18" charset="0"/>
                          <a:cs typeface="Times New Roman" pitchFamily="18" charset="0"/>
                        </a:rPr>
                        <a:t>0.02 </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ctr" defTabSz="914400" rtl="0" eaLnBrk="1" fontAlgn="base" latinLnBrk="0" hangingPunct="1">
                        <a:lnSpc>
                          <a:spcPts val="1220"/>
                        </a:lnSpc>
                        <a:spcBef>
                          <a:spcPct val="0"/>
                        </a:spcBef>
                        <a:spcAft>
                          <a:spcPct val="0"/>
                        </a:spcAft>
                        <a:buClr>
                          <a:schemeClr val="tx1"/>
                        </a:buClr>
                        <a:buSzPct val="70000"/>
                        <a:buFontTx/>
                        <a:buNone/>
                        <a:tabLst/>
                      </a:pPr>
                      <a:r>
                        <a:rPr kumimoji="0" lang="en-US" sz="1100" b="1" i="0" u="none" strike="noStrike" cap="none" normalizeH="0" baseline="0" smtClean="0">
                          <a:ln>
                            <a:noFill/>
                          </a:ln>
                          <a:solidFill>
                            <a:schemeClr val="tx2"/>
                          </a:solidFill>
                          <a:effectLst/>
                          <a:latin typeface="Times New Roman" pitchFamily="18" charset="0"/>
                          <a:cs typeface="Times New Roman" pitchFamily="18" charset="0"/>
                        </a:rPr>
                        <a:t>0.03 </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ctr" defTabSz="914400" rtl="0" eaLnBrk="1" fontAlgn="base" latinLnBrk="0" hangingPunct="1">
                        <a:lnSpc>
                          <a:spcPts val="1220"/>
                        </a:lnSpc>
                        <a:spcBef>
                          <a:spcPct val="0"/>
                        </a:spcBef>
                        <a:spcAft>
                          <a:spcPct val="0"/>
                        </a:spcAft>
                        <a:buClr>
                          <a:schemeClr val="tx1"/>
                        </a:buClr>
                        <a:buSzPct val="70000"/>
                        <a:buFontTx/>
                        <a:buNone/>
                        <a:tabLst/>
                      </a:pPr>
                      <a:r>
                        <a:rPr kumimoji="0" lang="en-US" sz="1100" b="1" i="0" u="none" strike="noStrike" cap="none" normalizeH="0" baseline="0" smtClean="0">
                          <a:ln>
                            <a:noFill/>
                          </a:ln>
                          <a:solidFill>
                            <a:schemeClr val="tx2"/>
                          </a:solidFill>
                          <a:effectLst/>
                          <a:latin typeface="Times New Roman" pitchFamily="18" charset="0"/>
                          <a:cs typeface="Times New Roman" pitchFamily="18" charset="0"/>
                        </a:rPr>
                        <a:t>0.04 </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ctr" defTabSz="914400" rtl="0" eaLnBrk="1" fontAlgn="base" latinLnBrk="0" hangingPunct="1">
                        <a:lnSpc>
                          <a:spcPts val="1220"/>
                        </a:lnSpc>
                        <a:spcBef>
                          <a:spcPct val="0"/>
                        </a:spcBef>
                        <a:spcAft>
                          <a:spcPct val="0"/>
                        </a:spcAft>
                        <a:buClr>
                          <a:schemeClr val="tx1"/>
                        </a:buClr>
                        <a:buSzPct val="70000"/>
                        <a:buFontTx/>
                        <a:buNone/>
                        <a:tabLst/>
                      </a:pPr>
                      <a:r>
                        <a:rPr kumimoji="0" lang="en-US" sz="1100" b="1" i="0" u="none" strike="noStrike" cap="none" normalizeH="0" baseline="0" smtClean="0">
                          <a:ln>
                            <a:noFill/>
                          </a:ln>
                          <a:solidFill>
                            <a:schemeClr val="tx2"/>
                          </a:solidFill>
                          <a:effectLst/>
                          <a:latin typeface="Times New Roman" pitchFamily="18" charset="0"/>
                          <a:cs typeface="Times New Roman" pitchFamily="18" charset="0"/>
                        </a:rPr>
                        <a:t>0.05 </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ctr" defTabSz="914400" rtl="0" eaLnBrk="1" fontAlgn="base" latinLnBrk="0" hangingPunct="1">
                        <a:lnSpc>
                          <a:spcPts val="1220"/>
                        </a:lnSpc>
                        <a:spcBef>
                          <a:spcPct val="0"/>
                        </a:spcBef>
                        <a:spcAft>
                          <a:spcPct val="0"/>
                        </a:spcAft>
                        <a:buClr>
                          <a:schemeClr val="tx1"/>
                        </a:buClr>
                        <a:buSzPct val="70000"/>
                        <a:buFontTx/>
                        <a:buNone/>
                        <a:tabLst/>
                      </a:pPr>
                      <a:r>
                        <a:rPr kumimoji="0" lang="en-US" sz="1100" b="1" i="0" u="none" strike="noStrike" cap="none" normalizeH="0" baseline="0" smtClean="0">
                          <a:ln>
                            <a:noFill/>
                          </a:ln>
                          <a:solidFill>
                            <a:schemeClr val="tx2"/>
                          </a:solidFill>
                          <a:effectLst/>
                          <a:latin typeface="Times New Roman" pitchFamily="18" charset="0"/>
                          <a:cs typeface="Times New Roman" pitchFamily="18" charset="0"/>
                        </a:rPr>
                        <a:t>0.06 </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ctr" defTabSz="914400" rtl="0" eaLnBrk="1" fontAlgn="base" latinLnBrk="0" hangingPunct="1">
                        <a:lnSpc>
                          <a:spcPts val="1220"/>
                        </a:lnSpc>
                        <a:spcBef>
                          <a:spcPct val="0"/>
                        </a:spcBef>
                        <a:spcAft>
                          <a:spcPct val="0"/>
                        </a:spcAft>
                        <a:buClr>
                          <a:schemeClr val="tx1"/>
                        </a:buClr>
                        <a:buSzPct val="70000"/>
                        <a:buFontTx/>
                        <a:buNone/>
                        <a:tabLst/>
                      </a:pPr>
                      <a:r>
                        <a:rPr kumimoji="0" lang="en-US" sz="1100" b="1" i="0" u="none" strike="noStrike" cap="none" normalizeH="0" baseline="0" smtClean="0">
                          <a:ln>
                            <a:noFill/>
                          </a:ln>
                          <a:solidFill>
                            <a:schemeClr val="tx2"/>
                          </a:solidFill>
                          <a:effectLst/>
                          <a:latin typeface="Times New Roman" pitchFamily="18" charset="0"/>
                          <a:cs typeface="Times New Roman" pitchFamily="18" charset="0"/>
                        </a:rPr>
                        <a:t>0.07 </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ctr" defTabSz="914400" rtl="0" eaLnBrk="1" fontAlgn="base" latinLnBrk="0" hangingPunct="1">
                        <a:lnSpc>
                          <a:spcPts val="1220"/>
                        </a:lnSpc>
                        <a:spcBef>
                          <a:spcPct val="0"/>
                        </a:spcBef>
                        <a:spcAft>
                          <a:spcPct val="0"/>
                        </a:spcAft>
                        <a:buClr>
                          <a:schemeClr val="tx1"/>
                        </a:buClr>
                        <a:buSzPct val="70000"/>
                        <a:buFontTx/>
                        <a:buNone/>
                        <a:tabLst/>
                      </a:pPr>
                      <a:r>
                        <a:rPr kumimoji="0" lang="en-US" sz="1100" b="1" i="0" u="none" strike="noStrike" cap="none" normalizeH="0" baseline="0" smtClean="0">
                          <a:ln>
                            <a:noFill/>
                          </a:ln>
                          <a:solidFill>
                            <a:schemeClr val="tx2"/>
                          </a:solidFill>
                          <a:effectLst/>
                          <a:latin typeface="Times New Roman" pitchFamily="18" charset="0"/>
                          <a:cs typeface="Times New Roman" pitchFamily="18" charset="0"/>
                        </a:rPr>
                        <a:t>0.08 </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1" i="0" u="none" strike="noStrike" cap="none" normalizeH="0" baseline="0" smtClean="0">
                          <a:ln>
                            <a:noFill/>
                          </a:ln>
                          <a:solidFill>
                            <a:schemeClr val="tx2"/>
                          </a:solidFill>
                          <a:effectLst/>
                          <a:latin typeface="Times New Roman" pitchFamily="18" charset="0"/>
                          <a:cs typeface="Times New Roman" pitchFamily="18" charset="0"/>
                        </a:rPr>
                        <a:t>0.09 </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r>
              <a:tr h="192135">
                <a:tc>
                  <a:txBody>
                    <a:bodyPr/>
                    <a:lstStyle/>
                    <a:p>
                      <a:pPr marL="0" marR="0" lvl="0" indent="0" algn="ctr" defTabSz="914400" rtl="0" eaLnBrk="1" fontAlgn="base" latinLnBrk="0" hangingPunct="1">
                        <a:lnSpc>
                          <a:spcPts val="1220"/>
                        </a:lnSpc>
                        <a:spcBef>
                          <a:spcPct val="0"/>
                        </a:spcBef>
                        <a:spcAft>
                          <a:spcPct val="0"/>
                        </a:spcAft>
                        <a:buClr>
                          <a:schemeClr val="tx1"/>
                        </a:buClr>
                        <a:buSzPct val="70000"/>
                        <a:buFontTx/>
                        <a:buNone/>
                        <a:tabLst/>
                      </a:pPr>
                      <a:r>
                        <a:rPr kumimoji="0" lang="en-US" sz="1000" b="1" i="0" u="none" strike="noStrike" cap="none" normalizeH="0" baseline="0" dirty="0" smtClean="0">
                          <a:ln>
                            <a:noFill/>
                          </a:ln>
                          <a:solidFill>
                            <a:schemeClr val="tx2"/>
                          </a:solidFill>
                          <a:effectLst/>
                          <a:latin typeface="Times New Roman" pitchFamily="18" charset="0"/>
                          <a:cs typeface="Times New Roman" pitchFamily="18" charset="0"/>
                        </a:rPr>
                        <a:t>0.0</a:t>
                      </a:r>
                      <a:endParaRPr kumimoji="0" lang="en-US" sz="10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dirty="0" smtClean="0">
                          <a:ln>
                            <a:noFill/>
                          </a:ln>
                          <a:solidFill>
                            <a:schemeClr val="tx2"/>
                          </a:solidFill>
                          <a:effectLst/>
                          <a:latin typeface="Times New Roman" pitchFamily="18" charset="0"/>
                          <a:cs typeface="Times New Roman" pitchFamily="18" charset="0"/>
                        </a:rPr>
                        <a:t>0.0000</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dirty="0" smtClean="0">
                          <a:ln>
                            <a:noFill/>
                          </a:ln>
                          <a:solidFill>
                            <a:schemeClr val="tx2"/>
                          </a:solidFill>
                          <a:effectLst/>
                          <a:latin typeface="Times New Roman" pitchFamily="18" charset="0"/>
                          <a:cs typeface="Times New Roman" pitchFamily="18" charset="0"/>
                        </a:rPr>
                        <a:t>0.0040</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0.0080</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0.0120</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0.0160</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0.0199</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0.0239</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0.0279</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0.0319</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0.0359</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r>
              <a:tr h="192135">
                <a:tc>
                  <a:txBody>
                    <a:bodyPr/>
                    <a:lstStyle/>
                    <a:p>
                      <a:pPr marL="0" marR="0" lvl="0" indent="0" algn="ctr" defTabSz="914400" rtl="0" eaLnBrk="1" fontAlgn="base" latinLnBrk="0" hangingPunct="1">
                        <a:lnSpc>
                          <a:spcPts val="1220"/>
                        </a:lnSpc>
                        <a:spcBef>
                          <a:spcPct val="0"/>
                        </a:spcBef>
                        <a:spcAft>
                          <a:spcPct val="0"/>
                        </a:spcAft>
                        <a:buClr>
                          <a:schemeClr val="tx1"/>
                        </a:buClr>
                        <a:buSzPct val="70000"/>
                        <a:buFontTx/>
                        <a:buNone/>
                        <a:tabLst/>
                      </a:pPr>
                      <a:r>
                        <a:rPr kumimoji="0" lang="en-US" sz="1000" b="1" i="0" u="none" strike="noStrike" cap="none" normalizeH="0" baseline="0" smtClean="0">
                          <a:ln>
                            <a:noFill/>
                          </a:ln>
                          <a:solidFill>
                            <a:schemeClr val="tx2"/>
                          </a:solidFill>
                          <a:effectLst/>
                          <a:latin typeface="Times New Roman" pitchFamily="18" charset="0"/>
                          <a:cs typeface="Times New Roman" pitchFamily="18" charset="0"/>
                        </a:rPr>
                        <a:t>0.1</a:t>
                      </a:r>
                      <a:endParaRPr kumimoji="0" lang="en-US" sz="10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0.0398</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dirty="0" smtClean="0">
                          <a:ln>
                            <a:noFill/>
                          </a:ln>
                          <a:solidFill>
                            <a:schemeClr val="tx2"/>
                          </a:solidFill>
                          <a:effectLst/>
                          <a:latin typeface="Times New Roman" pitchFamily="18" charset="0"/>
                          <a:cs typeface="Times New Roman" pitchFamily="18" charset="0"/>
                        </a:rPr>
                        <a:t>0.0438</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0.0478</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0.0517</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0.0557</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0.0596</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0.0636</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0.0675</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0.0714</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0.0753</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r>
              <a:tr h="192135">
                <a:tc>
                  <a:txBody>
                    <a:bodyPr/>
                    <a:lstStyle/>
                    <a:p>
                      <a:pPr marL="0" marR="0" lvl="0" indent="0" algn="ctr" defTabSz="914400" rtl="0" eaLnBrk="1" fontAlgn="base" latinLnBrk="0" hangingPunct="1">
                        <a:lnSpc>
                          <a:spcPts val="1220"/>
                        </a:lnSpc>
                        <a:spcBef>
                          <a:spcPct val="0"/>
                        </a:spcBef>
                        <a:spcAft>
                          <a:spcPct val="0"/>
                        </a:spcAft>
                        <a:buClr>
                          <a:schemeClr val="tx1"/>
                        </a:buClr>
                        <a:buSzPct val="70000"/>
                        <a:buFontTx/>
                        <a:buNone/>
                        <a:tabLst/>
                      </a:pPr>
                      <a:r>
                        <a:rPr kumimoji="0" lang="en-US" sz="1000" b="1" i="0" u="none" strike="noStrike" cap="none" normalizeH="0" baseline="0" smtClean="0">
                          <a:ln>
                            <a:noFill/>
                          </a:ln>
                          <a:solidFill>
                            <a:schemeClr val="tx2"/>
                          </a:solidFill>
                          <a:effectLst/>
                          <a:latin typeface="Times New Roman" pitchFamily="18" charset="0"/>
                          <a:cs typeface="Times New Roman" pitchFamily="18" charset="0"/>
                        </a:rPr>
                        <a:t>0.2</a:t>
                      </a:r>
                      <a:endParaRPr kumimoji="0" lang="en-US" sz="10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0.0793</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dirty="0" smtClean="0">
                          <a:ln>
                            <a:noFill/>
                          </a:ln>
                          <a:solidFill>
                            <a:schemeClr val="tx2"/>
                          </a:solidFill>
                          <a:effectLst/>
                          <a:latin typeface="Times New Roman" pitchFamily="18" charset="0"/>
                          <a:cs typeface="Times New Roman" pitchFamily="18" charset="0"/>
                        </a:rPr>
                        <a:t>0.0832</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dirty="0" smtClean="0">
                          <a:ln>
                            <a:noFill/>
                          </a:ln>
                          <a:solidFill>
                            <a:schemeClr val="tx2"/>
                          </a:solidFill>
                          <a:effectLst/>
                          <a:latin typeface="Times New Roman" pitchFamily="18" charset="0"/>
                          <a:cs typeface="Times New Roman" pitchFamily="18" charset="0"/>
                        </a:rPr>
                        <a:t>0.0871</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0.0910</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0.0948</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0.0987</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0.1026</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0.1064</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0.1103</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0.1141</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r>
              <a:tr h="192135">
                <a:tc>
                  <a:txBody>
                    <a:bodyPr/>
                    <a:lstStyle/>
                    <a:p>
                      <a:pPr marL="0" marR="0" lvl="0" indent="0" algn="ctr" defTabSz="914400" rtl="0" eaLnBrk="1" fontAlgn="base" latinLnBrk="0" hangingPunct="1">
                        <a:lnSpc>
                          <a:spcPts val="1220"/>
                        </a:lnSpc>
                        <a:spcBef>
                          <a:spcPct val="0"/>
                        </a:spcBef>
                        <a:spcAft>
                          <a:spcPct val="0"/>
                        </a:spcAft>
                        <a:buClr>
                          <a:schemeClr val="tx1"/>
                        </a:buClr>
                        <a:buSzPct val="70000"/>
                        <a:buFontTx/>
                        <a:buNone/>
                        <a:tabLst/>
                      </a:pPr>
                      <a:r>
                        <a:rPr kumimoji="0" lang="en-US" sz="1000" b="1" i="0" u="none" strike="noStrike" cap="none" normalizeH="0" baseline="0" smtClean="0">
                          <a:ln>
                            <a:noFill/>
                          </a:ln>
                          <a:solidFill>
                            <a:schemeClr val="tx2"/>
                          </a:solidFill>
                          <a:effectLst/>
                          <a:latin typeface="Times New Roman" pitchFamily="18" charset="0"/>
                          <a:cs typeface="Times New Roman" pitchFamily="18" charset="0"/>
                        </a:rPr>
                        <a:t>0.3</a:t>
                      </a:r>
                      <a:endParaRPr kumimoji="0" lang="en-US" sz="10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0.1179</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0.1217</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dirty="0" smtClean="0">
                          <a:ln>
                            <a:noFill/>
                          </a:ln>
                          <a:solidFill>
                            <a:schemeClr val="tx2"/>
                          </a:solidFill>
                          <a:effectLst/>
                          <a:latin typeface="Times New Roman" pitchFamily="18" charset="0"/>
                          <a:cs typeface="Times New Roman" pitchFamily="18" charset="0"/>
                        </a:rPr>
                        <a:t>0.1255</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dirty="0" smtClean="0">
                          <a:ln>
                            <a:noFill/>
                          </a:ln>
                          <a:solidFill>
                            <a:schemeClr val="tx2"/>
                          </a:solidFill>
                          <a:effectLst/>
                          <a:latin typeface="Times New Roman" pitchFamily="18" charset="0"/>
                          <a:cs typeface="Times New Roman" pitchFamily="18" charset="0"/>
                        </a:rPr>
                        <a:t>0.1293</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dirty="0" smtClean="0">
                          <a:ln>
                            <a:noFill/>
                          </a:ln>
                          <a:solidFill>
                            <a:schemeClr val="tx2"/>
                          </a:solidFill>
                          <a:effectLst/>
                          <a:latin typeface="Times New Roman" pitchFamily="18" charset="0"/>
                          <a:cs typeface="Times New Roman" pitchFamily="18" charset="0"/>
                        </a:rPr>
                        <a:t>0.1331</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0.1368</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0.1406</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0.1443</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0.1480</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0.1517</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r>
              <a:tr h="192135">
                <a:tc>
                  <a:txBody>
                    <a:bodyPr/>
                    <a:lstStyle/>
                    <a:p>
                      <a:pPr marL="0" marR="0" lvl="0" indent="0" algn="ctr" defTabSz="914400" rtl="0" eaLnBrk="1" fontAlgn="base" latinLnBrk="0" hangingPunct="1">
                        <a:lnSpc>
                          <a:spcPts val="1220"/>
                        </a:lnSpc>
                        <a:spcBef>
                          <a:spcPct val="0"/>
                        </a:spcBef>
                        <a:spcAft>
                          <a:spcPct val="0"/>
                        </a:spcAft>
                        <a:buClr>
                          <a:schemeClr val="tx1"/>
                        </a:buClr>
                        <a:buSzPct val="70000"/>
                        <a:buFontTx/>
                        <a:buNone/>
                        <a:tabLst/>
                      </a:pPr>
                      <a:r>
                        <a:rPr kumimoji="0" lang="en-US" sz="1000" b="1" i="0" u="none" strike="noStrike" cap="none" normalizeH="0" baseline="0" smtClean="0">
                          <a:ln>
                            <a:noFill/>
                          </a:ln>
                          <a:solidFill>
                            <a:schemeClr val="tx2"/>
                          </a:solidFill>
                          <a:effectLst/>
                          <a:latin typeface="Times New Roman" pitchFamily="18" charset="0"/>
                          <a:cs typeface="Times New Roman" pitchFamily="18" charset="0"/>
                        </a:rPr>
                        <a:t>0.4</a:t>
                      </a:r>
                      <a:endParaRPr kumimoji="0" lang="en-US" sz="10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0.1554</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0.1591</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0.1628</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dirty="0" smtClean="0">
                          <a:ln>
                            <a:noFill/>
                          </a:ln>
                          <a:solidFill>
                            <a:schemeClr val="tx2"/>
                          </a:solidFill>
                          <a:effectLst/>
                          <a:latin typeface="Times New Roman" pitchFamily="18" charset="0"/>
                          <a:cs typeface="Times New Roman" pitchFamily="18" charset="0"/>
                        </a:rPr>
                        <a:t>0.1664</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dirty="0" smtClean="0">
                          <a:ln>
                            <a:noFill/>
                          </a:ln>
                          <a:solidFill>
                            <a:schemeClr val="tx2"/>
                          </a:solidFill>
                          <a:effectLst/>
                          <a:latin typeface="Times New Roman" pitchFamily="18" charset="0"/>
                          <a:cs typeface="Times New Roman" pitchFamily="18" charset="0"/>
                        </a:rPr>
                        <a:t>0.1700</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0.1736</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0.1772</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0.1808</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0.1844</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0.1879</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r>
              <a:tr h="192135">
                <a:tc>
                  <a:txBody>
                    <a:bodyPr/>
                    <a:lstStyle/>
                    <a:p>
                      <a:pPr marL="0" marR="0" lvl="0" indent="0" algn="ctr" defTabSz="914400" rtl="0" eaLnBrk="1" fontAlgn="base" latinLnBrk="0" hangingPunct="1">
                        <a:lnSpc>
                          <a:spcPts val="1220"/>
                        </a:lnSpc>
                        <a:spcBef>
                          <a:spcPct val="0"/>
                        </a:spcBef>
                        <a:spcAft>
                          <a:spcPct val="0"/>
                        </a:spcAft>
                        <a:buClr>
                          <a:schemeClr val="tx1"/>
                        </a:buClr>
                        <a:buSzPct val="70000"/>
                        <a:buFontTx/>
                        <a:buNone/>
                        <a:tabLst/>
                      </a:pPr>
                      <a:r>
                        <a:rPr kumimoji="0" lang="en-US" sz="1000" b="1" i="0" u="none" strike="noStrike" cap="none" normalizeH="0" baseline="0" smtClean="0">
                          <a:ln>
                            <a:noFill/>
                          </a:ln>
                          <a:solidFill>
                            <a:schemeClr val="tx2"/>
                          </a:solidFill>
                          <a:effectLst/>
                          <a:latin typeface="Times New Roman" pitchFamily="18" charset="0"/>
                          <a:cs typeface="Times New Roman" pitchFamily="18" charset="0"/>
                        </a:rPr>
                        <a:t>0.5</a:t>
                      </a:r>
                      <a:endParaRPr kumimoji="0" lang="en-US" sz="10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0.1915</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0.1950</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0.1985</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dirty="0" smtClean="0">
                          <a:ln>
                            <a:noFill/>
                          </a:ln>
                          <a:solidFill>
                            <a:schemeClr val="tx2"/>
                          </a:solidFill>
                          <a:effectLst/>
                          <a:latin typeface="Times New Roman" pitchFamily="18" charset="0"/>
                          <a:cs typeface="Times New Roman" pitchFamily="18" charset="0"/>
                        </a:rPr>
                        <a:t>0.2019</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dirty="0" smtClean="0">
                          <a:ln>
                            <a:noFill/>
                          </a:ln>
                          <a:solidFill>
                            <a:schemeClr val="tx2"/>
                          </a:solidFill>
                          <a:effectLst/>
                          <a:latin typeface="Times New Roman" pitchFamily="18" charset="0"/>
                          <a:cs typeface="Times New Roman" pitchFamily="18" charset="0"/>
                        </a:rPr>
                        <a:t>0.2054</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dirty="0" smtClean="0">
                          <a:ln>
                            <a:noFill/>
                          </a:ln>
                          <a:solidFill>
                            <a:schemeClr val="tx2"/>
                          </a:solidFill>
                          <a:effectLst/>
                          <a:latin typeface="Times New Roman" pitchFamily="18" charset="0"/>
                          <a:cs typeface="Times New Roman" pitchFamily="18" charset="0"/>
                        </a:rPr>
                        <a:t>0.2088</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dirty="0" smtClean="0">
                          <a:ln>
                            <a:noFill/>
                          </a:ln>
                          <a:solidFill>
                            <a:schemeClr val="tx2"/>
                          </a:solidFill>
                          <a:effectLst/>
                          <a:latin typeface="Times New Roman" pitchFamily="18" charset="0"/>
                          <a:cs typeface="Times New Roman" pitchFamily="18" charset="0"/>
                        </a:rPr>
                        <a:t>0.2123</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0.2157</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0.2190</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0.2224</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r>
              <a:tr h="192135">
                <a:tc>
                  <a:txBody>
                    <a:bodyPr/>
                    <a:lstStyle/>
                    <a:p>
                      <a:pPr marL="0" marR="0" lvl="0" indent="0" algn="ctr" defTabSz="914400" rtl="0" eaLnBrk="1" fontAlgn="base" latinLnBrk="0" hangingPunct="1">
                        <a:lnSpc>
                          <a:spcPts val="1220"/>
                        </a:lnSpc>
                        <a:spcBef>
                          <a:spcPct val="0"/>
                        </a:spcBef>
                        <a:spcAft>
                          <a:spcPct val="0"/>
                        </a:spcAft>
                        <a:buClr>
                          <a:schemeClr val="tx1"/>
                        </a:buClr>
                        <a:buSzPct val="70000"/>
                        <a:buFontTx/>
                        <a:buNone/>
                        <a:tabLst/>
                      </a:pPr>
                      <a:r>
                        <a:rPr kumimoji="0" lang="en-US" sz="1000" b="1" i="0" u="none" strike="noStrike" cap="none" normalizeH="0" baseline="0" smtClean="0">
                          <a:ln>
                            <a:noFill/>
                          </a:ln>
                          <a:solidFill>
                            <a:schemeClr val="tx2"/>
                          </a:solidFill>
                          <a:effectLst/>
                          <a:latin typeface="Times New Roman" pitchFamily="18" charset="0"/>
                          <a:cs typeface="Times New Roman" pitchFamily="18" charset="0"/>
                        </a:rPr>
                        <a:t>0.6</a:t>
                      </a:r>
                      <a:endParaRPr kumimoji="0" lang="en-US" sz="10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0.2257</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0.2291</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0.2324</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0.2357</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0.2389</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dirty="0" smtClean="0">
                          <a:ln>
                            <a:noFill/>
                          </a:ln>
                          <a:solidFill>
                            <a:schemeClr val="tx2"/>
                          </a:solidFill>
                          <a:effectLst/>
                          <a:latin typeface="Times New Roman" pitchFamily="18" charset="0"/>
                          <a:cs typeface="Times New Roman" pitchFamily="18" charset="0"/>
                        </a:rPr>
                        <a:t>0.2422</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dirty="0" smtClean="0">
                          <a:ln>
                            <a:noFill/>
                          </a:ln>
                          <a:solidFill>
                            <a:schemeClr val="tx2"/>
                          </a:solidFill>
                          <a:effectLst/>
                          <a:latin typeface="Times New Roman" pitchFamily="18" charset="0"/>
                          <a:cs typeface="Times New Roman" pitchFamily="18" charset="0"/>
                        </a:rPr>
                        <a:t>0.2454</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0.2486</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0.2517</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0.2549</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r>
              <a:tr h="192135">
                <a:tc>
                  <a:txBody>
                    <a:bodyPr/>
                    <a:lstStyle/>
                    <a:p>
                      <a:pPr marL="0" marR="0" lvl="0" indent="0" algn="ctr" defTabSz="914400" rtl="0" eaLnBrk="1" fontAlgn="base" latinLnBrk="0" hangingPunct="1">
                        <a:lnSpc>
                          <a:spcPts val="1220"/>
                        </a:lnSpc>
                        <a:spcBef>
                          <a:spcPct val="0"/>
                        </a:spcBef>
                        <a:spcAft>
                          <a:spcPct val="0"/>
                        </a:spcAft>
                        <a:buClr>
                          <a:schemeClr val="tx1"/>
                        </a:buClr>
                        <a:buSzPct val="70000"/>
                        <a:buFontTx/>
                        <a:buNone/>
                        <a:tabLst/>
                      </a:pPr>
                      <a:r>
                        <a:rPr kumimoji="0" lang="en-US" sz="1000" b="1" i="0" u="none" strike="noStrike" cap="none" normalizeH="0" baseline="0" smtClean="0">
                          <a:ln>
                            <a:noFill/>
                          </a:ln>
                          <a:solidFill>
                            <a:schemeClr val="tx2"/>
                          </a:solidFill>
                          <a:effectLst/>
                          <a:latin typeface="Times New Roman" pitchFamily="18" charset="0"/>
                          <a:cs typeface="Times New Roman" pitchFamily="18" charset="0"/>
                        </a:rPr>
                        <a:t>0.7</a:t>
                      </a:r>
                      <a:endParaRPr kumimoji="0" lang="en-US" sz="10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0.2580</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0.2611</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dirty="0" smtClean="0">
                          <a:ln>
                            <a:noFill/>
                          </a:ln>
                          <a:solidFill>
                            <a:schemeClr val="tx2"/>
                          </a:solidFill>
                          <a:effectLst/>
                          <a:latin typeface="Times New Roman" pitchFamily="18" charset="0"/>
                          <a:cs typeface="Times New Roman" pitchFamily="18" charset="0"/>
                        </a:rPr>
                        <a:t>0.2642</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dirty="0" smtClean="0">
                          <a:ln>
                            <a:noFill/>
                          </a:ln>
                          <a:solidFill>
                            <a:schemeClr val="tx2"/>
                          </a:solidFill>
                          <a:effectLst/>
                          <a:latin typeface="Times New Roman" pitchFamily="18" charset="0"/>
                          <a:cs typeface="Times New Roman" pitchFamily="18" charset="0"/>
                        </a:rPr>
                        <a:t>0.2673</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0.2704</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0.2734</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dirty="0" smtClean="0">
                          <a:ln>
                            <a:noFill/>
                          </a:ln>
                          <a:solidFill>
                            <a:schemeClr val="tx2"/>
                          </a:solidFill>
                          <a:effectLst/>
                          <a:latin typeface="Times New Roman" pitchFamily="18" charset="0"/>
                          <a:cs typeface="Times New Roman" pitchFamily="18" charset="0"/>
                        </a:rPr>
                        <a:t>0.2764</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0.2794</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0.2823</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dirty="0" smtClean="0">
                          <a:ln>
                            <a:noFill/>
                          </a:ln>
                          <a:solidFill>
                            <a:schemeClr val="tx2"/>
                          </a:solidFill>
                          <a:effectLst/>
                          <a:latin typeface="Times New Roman" pitchFamily="18" charset="0"/>
                          <a:cs typeface="Times New Roman" pitchFamily="18" charset="0"/>
                        </a:rPr>
                        <a:t>0.2852</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r>
              <a:tr h="192135">
                <a:tc>
                  <a:txBody>
                    <a:bodyPr/>
                    <a:lstStyle/>
                    <a:p>
                      <a:pPr marL="0" marR="0" lvl="0" indent="0" algn="ctr" defTabSz="914400" rtl="0" eaLnBrk="1" fontAlgn="base" latinLnBrk="0" hangingPunct="1">
                        <a:lnSpc>
                          <a:spcPts val="1220"/>
                        </a:lnSpc>
                        <a:spcBef>
                          <a:spcPct val="0"/>
                        </a:spcBef>
                        <a:spcAft>
                          <a:spcPct val="0"/>
                        </a:spcAft>
                        <a:buClr>
                          <a:schemeClr val="tx1"/>
                        </a:buClr>
                        <a:buSzPct val="70000"/>
                        <a:buFontTx/>
                        <a:buNone/>
                        <a:tabLst/>
                      </a:pPr>
                      <a:r>
                        <a:rPr kumimoji="0" lang="en-US" sz="1000" b="1" i="0" u="none" strike="noStrike" cap="none" normalizeH="0" baseline="0" smtClean="0">
                          <a:ln>
                            <a:noFill/>
                          </a:ln>
                          <a:solidFill>
                            <a:schemeClr val="tx2"/>
                          </a:solidFill>
                          <a:effectLst/>
                          <a:latin typeface="Times New Roman" pitchFamily="18" charset="0"/>
                          <a:cs typeface="Times New Roman" pitchFamily="18" charset="0"/>
                        </a:rPr>
                        <a:t>0.8</a:t>
                      </a:r>
                      <a:endParaRPr kumimoji="0" lang="en-US" sz="10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0.2881</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0.2910</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0.2939</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0.2967</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0.2995</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dirty="0" smtClean="0">
                          <a:ln>
                            <a:noFill/>
                          </a:ln>
                          <a:solidFill>
                            <a:schemeClr val="tx2"/>
                          </a:solidFill>
                          <a:effectLst/>
                          <a:latin typeface="Times New Roman" pitchFamily="18" charset="0"/>
                          <a:cs typeface="Times New Roman" pitchFamily="18" charset="0"/>
                        </a:rPr>
                        <a:t>0.3023</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dirty="0" smtClean="0">
                          <a:ln>
                            <a:noFill/>
                          </a:ln>
                          <a:solidFill>
                            <a:schemeClr val="tx2"/>
                          </a:solidFill>
                          <a:effectLst/>
                          <a:latin typeface="Times New Roman" pitchFamily="18" charset="0"/>
                          <a:cs typeface="Times New Roman" pitchFamily="18" charset="0"/>
                        </a:rPr>
                        <a:t>0.3051</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0.3078</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0.3106</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dirty="0" smtClean="0">
                          <a:ln>
                            <a:noFill/>
                          </a:ln>
                          <a:solidFill>
                            <a:schemeClr val="tx2"/>
                          </a:solidFill>
                          <a:effectLst/>
                          <a:latin typeface="Times New Roman" pitchFamily="18" charset="0"/>
                          <a:cs typeface="Times New Roman" pitchFamily="18" charset="0"/>
                        </a:rPr>
                        <a:t>0.3133</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r>
              <a:tr h="192135">
                <a:tc>
                  <a:txBody>
                    <a:bodyPr/>
                    <a:lstStyle/>
                    <a:p>
                      <a:pPr marL="0" marR="0" lvl="0" indent="0" algn="ctr" defTabSz="914400" rtl="0" eaLnBrk="1" fontAlgn="base" latinLnBrk="0" hangingPunct="1">
                        <a:lnSpc>
                          <a:spcPts val="1220"/>
                        </a:lnSpc>
                        <a:spcBef>
                          <a:spcPct val="0"/>
                        </a:spcBef>
                        <a:spcAft>
                          <a:spcPct val="0"/>
                        </a:spcAft>
                        <a:buClr>
                          <a:schemeClr val="tx1"/>
                        </a:buClr>
                        <a:buSzPct val="70000"/>
                        <a:buFontTx/>
                        <a:buNone/>
                        <a:tabLst/>
                      </a:pPr>
                      <a:r>
                        <a:rPr kumimoji="0" lang="en-US" sz="1000" b="1" i="0" u="none" strike="noStrike" cap="none" normalizeH="0" baseline="0" smtClean="0">
                          <a:ln>
                            <a:noFill/>
                          </a:ln>
                          <a:solidFill>
                            <a:schemeClr val="tx2"/>
                          </a:solidFill>
                          <a:effectLst/>
                          <a:latin typeface="Times New Roman" pitchFamily="18" charset="0"/>
                          <a:cs typeface="Times New Roman" pitchFamily="18" charset="0"/>
                        </a:rPr>
                        <a:t>0.9</a:t>
                      </a:r>
                      <a:endParaRPr kumimoji="0" lang="en-US" sz="10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0.3159</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dirty="0" smtClean="0">
                          <a:ln>
                            <a:noFill/>
                          </a:ln>
                          <a:solidFill>
                            <a:schemeClr val="tx2"/>
                          </a:solidFill>
                          <a:effectLst/>
                          <a:latin typeface="Times New Roman" pitchFamily="18" charset="0"/>
                          <a:cs typeface="Times New Roman" pitchFamily="18" charset="0"/>
                        </a:rPr>
                        <a:t>0.3186</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0.3212</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0.3238</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0.3264</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dirty="0" smtClean="0">
                          <a:ln>
                            <a:noFill/>
                          </a:ln>
                          <a:solidFill>
                            <a:schemeClr val="tx2"/>
                          </a:solidFill>
                          <a:effectLst/>
                          <a:latin typeface="Times New Roman" pitchFamily="18" charset="0"/>
                          <a:cs typeface="Times New Roman" pitchFamily="18" charset="0"/>
                        </a:rPr>
                        <a:t>0.3289</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0.3315</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0.3340</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0.3365</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dirty="0" smtClean="0">
                          <a:ln>
                            <a:noFill/>
                          </a:ln>
                          <a:solidFill>
                            <a:schemeClr val="tx2"/>
                          </a:solidFill>
                          <a:effectLst/>
                          <a:latin typeface="Times New Roman" pitchFamily="18" charset="0"/>
                          <a:cs typeface="Times New Roman" pitchFamily="18" charset="0"/>
                        </a:rPr>
                        <a:t>0.3389</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r>
              <a:tr h="192135">
                <a:tc>
                  <a:txBody>
                    <a:bodyPr/>
                    <a:lstStyle/>
                    <a:p>
                      <a:pPr marL="0" marR="0" lvl="0" indent="0" algn="ctr" defTabSz="914400" rtl="0" eaLnBrk="1" fontAlgn="base" latinLnBrk="0" hangingPunct="1">
                        <a:lnSpc>
                          <a:spcPts val="1220"/>
                        </a:lnSpc>
                        <a:spcBef>
                          <a:spcPct val="0"/>
                        </a:spcBef>
                        <a:spcAft>
                          <a:spcPct val="0"/>
                        </a:spcAft>
                        <a:buClr>
                          <a:schemeClr val="tx1"/>
                        </a:buClr>
                        <a:buSzPct val="70000"/>
                        <a:buFontTx/>
                        <a:buNone/>
                        <a:tabLst/>
                      </a:pPr>
                      <a:r>
                        <a:rPr kumimoji="0" lang="en-US" sz="1000" b="1" i="0" u="none" strike="noStrike" cap="none" normalizeH="0" baseline="0" smtClean="0">
                          <a:ln>
                            <a:noFill/>
                          </a:ln>
                          <a:solidFill>
                            <a:schemeClr val="tx2"/>
                          </a:solidFill>
                          <a:effectLst/>
                          <a:latin typeface="Times New Roman" pitchFamily="18" charset="0"/>
                          <a:cs typeface="Times New Roman" pitchFamily="18" charset="0"/>
                        </a:rPr>
                        <a:t>1.0</a:t>
                      </a:r>
                      <a:endParaRPr kumimoji="0" lang="en-US" sz="10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0.3413</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0.3438</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0.3461</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0.3485</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0.3508</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0.3531</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0.3554</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dirty="0" smtClean="0">
                          <a:ln>
                            <a:noFill/>
                          </a:ln>
                          <a:solidFill>
                            <a:schemeClr val="tx2"/>
                          </a:solidFill>
                          <a:effectLst/>
                          <a:latin typeface="Times New Roman" pitchFamily="18" charset="0"/>
                          <a:cs typeface="Times New Roman" pitchFamily="18" charset="0"/>
                        </a:rPr>
                        <a:t>0.3577</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dirty="0" smtClean="0">
                          <a:ln>
                            <a:noFill/>
                          </a:ln>
                          <a:solidFill>
                            <a:schemeClr val="tx2"/>
                          </a:solidFill>
                          <a:effectLst/>
                          <a:latin typeface="Times New Roman" pitchFamily="18" charset="0"/>
                          <a:cs typeface="Times New Roman" pitchFamily="18" charset="0"/>
                        </a:rPr>
                        <a:t>0.3599</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dirty="0" smtClean="0">
                          <a:ln>
                            <a:noFill/>
                          </a:ln>
                          <a:solidFill>
                            <a:schemeClr val="tx2"/>
                          </a:solidFill>
                          <a:effectLst/>
                          <a:latin typeface="Times New Roman" pitchFamily="18" charset="0"/>
                          <a:cs typeface="Times New Roman" pitchFamily="18" charset="0"/>
                        </a:rPr>
                        <a:t>0.3621</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r>
              <a:tr h="192135">
                <a:tc>
                  <a:txBody>
                    <a:bodyPr/>
                    <a:lstStyle/>
                    <a:p>
                      <a:pPr marL="0" marR="0" lvl="0" indent="0" algn="ctr" defTabSz="914400" rtl="0" eaLnBrk="1" fontAlgn="base" latinLnBrk="0" hangingPunct="1">
                        <a:lnSpc>
                          <a:spcPts val="1220"/>
                        </a:lnSpc>
                        <a:spcBef>
                          <a:spcPct val="0"/>
                        </a:spcBef>
                        <a:spcAft>
                          <a:spcPct val="0"/>
                        </a:spcAft>
                        <a:buClr>
                          <a:schemeClr val="tx1"/>
                        </a:buClr>
                        <a:buSzPct val="70000"/>
                        <a:buFontTx/>
                        <a:buNone/>
                        <a:tabLst/>
                      </a:pPr>
                      <a:r>
                        <a:rPr kumimoji="0" lang="en-US" sz="1000" b="1" i="0" u="none" strike="noStrike" cap="none" normalizeH="0" baseline="0" smtClean="0">
                          <a:ln>
                            <a:noFill/>
                          </a:ln>
                          <a:solidFill>
                            <a:schemeClr val="tx2"/>
                          </a:solidFill>
                          <a:effectLst/>
                          <a:latin typeface="Times New Roman" pitchFamily="18" charset="0"/>
                          <a:cs typeface="Times New Roman" pitchFamily="18" charset="0"/>
                        </a:rPr>
                        <a:t>1.1</a:t>
                      </a:r>
                      <a:endParaRPr kumimoji="0" lang="en-US" sz="10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0.3643</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0.3665</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0.3686</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0.3708</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0.3729</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0.3749</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dirty="0" smtClean="0">
                          <a:ln>
                            <a:noFill/>
                          </a:ln>
                          <a:solidFill>
                            <a:schemeClr val="tx2"/>
                          </a:solidFill>
                          <a:effectLst/>
                          <a:latin typeface="Times New Roman" pitchFamily="18" charset="0"/>
                          <a:cs typeface="Times New Roman" pitchFamily="18" charset="0"/>
                        </a:rPr>
                        <a:t>0.3770</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0.3790</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dirty="0" smtClean="0">
                          <a:ln>
                            <a:noFill/>
                          </a:ln>
                          <a:solidFill>
                            <a:schemeClr val="tx2"/>
                          </a:solidFill>
                          <a:effectLst/>
                          <a:latin typeface="Times New Roman" pitchFamily="18" charset="0"/>
                          <a:cs typeface="Times New Roman" pitchFamily="18" charset="0"/>
                        </a:rPr>
                        <a:t>0.3810</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dirty="0" smtClean="0">
                          <a:ln>
                            <a:noFill/>
                          </a:ln>
                          <a:solidFill>
                            <a:schemeClr val="tx2"/>
                          </a:solidFill>
                          <a:effectLst/>
                          <a:latin typeface="Times New Roman" pitchFamily="18" charset="0"/>
                          <a:cs typeface="Times New Roman" pitchFamily="18" charset="0"/>
                        </a:rPr>
                        <a:t>0.3830</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r>
              <a:tr h="192135">
                <a:tc>
                  <a:txBody>
                    <a:bodyPr/>
                    <a:lstStyle/>
                    <a:p>
                      <a:pPr marL="0" marR="0" lvl="0" indent="0" algn="ctr" defTabSz="914400" rtl="0" eaLnBrk="1" fontAlgn="base" latinLnBrk="0" hangingPunct="1">
                        <a:lnSpc>
                          <a:spcPts val="1220"/>
                        </a:lnSpc>
                        <a:spcBef>
                          <a:spcPct val="0"/>
                        </a:spcBef>
                        <a:spcAft>
                          <a:spcPct val="0"/>
                        </a:spcAft>
                        <a:buClr>
                          <a:schemeClr val="tx1"/>
                        </a:buClr>
                        <a:buSzPct val="70000"/>
                        <a:buFontTx/>
                        <a:buNone/>
                        <a:tabLst/>
                      </a:pPr>
                      <a:r>
                        <a:rPr kumimoji="0" lang="en-US" sz="1000" b="1" i="0" u="none" strike="noStrike" cap="none" normalizeH="0" baseline="0" smtClean="0">
                          <a:ln>
                            <a:noFill/>
                          </a:ln>
                          <a:solidFill>
                            <a:schemeClr val="tx2"/>
                          </a:solidFill>
                          <a:effectLst/>
                          <a:latin typeface="Times New Roman" pitchFamily="18" charset="0"/>
                          <a:cs typeface="Times New Roman" pitchFamily="18" charset="0"/>
                        </a:rPr>
                        <a:t>1.2</a:t>
                      </a:r>
                      <a:endParaRPr kumimoji="0" lang="en-US" sz="10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0.3849</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0.3869</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0.3888</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0.3907</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dirty="0" smtClean="0">
                          <a:ln>
                            <a:noFill/>
                          </a:ln>
                          <a:solidFill>
                            <a:schemeClr val="tx2"/>
                          </a:solidFill>
                          <a:effectLst/>
                          <a:latin typeface="Times New Roman" pitchFamily="18" charset="0"/>
                          <a:cs typeface="Times New Roman" pitchFamily="18" charset="0"/>
                        </a:rPr>
                        <a:t>0.3925</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0.3944</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0.3962</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0.3980</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0.3997</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dirty="0" smtClean="0">
                          <a:ln>
                            <a:noFill/>
                          </a:ln>
                          <a:solidFill>
                            <a:schemeClr val="tx2"/>
                          </a:solidFill>
                          <a:effectLst/>
                          <a:latin typeface="Times New Roman" pitchFamily="18" charset="0"/>
                          <a:cs typeface="Times New Roman" pitchFamily="18" charset="0"/>
                        </a:rPr>
                        <a:t>0.4015</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r>
              <a:tr h="192135">
                <a:tc>
                  <a:txBody>
                    <a:bodyPr/>
                    <a:lstStyle/>
                    <a:p>
                      <a:pPr marL="0" marR="0" lvl="0" indent="0" algn="ctr" defTabSz="914400" rtl="0" eaLnBrk="1" fontAlgn="base" latinLnBrk="0" hangingPunct="1">
                        <a:lnSpc>
                          <a:spcPts val="1220"/>
                        </a:lnSpc>
                        <a:spcBef>
                          <a:spcPct val="0"/>
                        </a:spcBef>
                        <a:spcAft>
                          <a:spcPct val="0"/>
                        </a:spcAft>
                        <a:buClr>
                          <a:schemeClr val="tx1"/>
                        </a:buClr>
                        <a:buSzPct val="70000"/>
                        <a:buFontTx/>
                        <a:buNone/>
                        <a:tabLst/>
                      </a:pPr>
                      <a:r>
                        <a:rPr kumimoji="0" lang="en-US" sz="1000" b="1" i="0" u="none" strike="noStrike" cap="none" normalizeH="0" baseline="0" smtClean="0">
                          <a:ln>
                            <a:noFill/>
                          </a:ln>
                          <a:solidFill>
                            <a:schemeClr val="tx2"/>
                          </a:solidFill>
                          <a:effectLst/>
                          <a:latin typeface="Times New Roman" pitchFamily="18" charset="0"/>
                          <a:cs typeface="Times New Roman" pitchFamily="18" charset="0"/>
                        </a:rPr>
                        <a:t>1.3</a:t>
                      </a:r>
                      <a:endParaRPr kumimoji="0" lang="en-US" sz="10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0.4032</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0.4049</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0.4066</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0.4082</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dirty="0" smtClean="0">
                          <a:ln>
                            <a:noFill/>
                          </a:ln>
                          <a:solidFill>
                            <a:schemeClr val="tx2"/>
                          </a:solidFill>
                          <a:effectLst/>
                          <a:latin typeface="Times New Roman" pitchFamily="18" charset="0"/>
                          <a:cs typeface="Times New Roman" pitchFamily="18" charset="0"/>
                        </a:rPr>
                        <a:t>0.4099</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0.4115</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0.4131</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0.4147</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0.4162</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0.4177</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r>
              <a:tr h="192135">
                <a:tc>
                  <a:txBody>
                    <a:bodyPr/>
                    <a:lstStyle/>
                    <a:p>
                      <a:pPr marL="0" marR="0" lvl="0" indent="0" algn="ctr" defTabSz="914400" rtl="0" eaLnBrk="1" fontAlgn="base" latinLnBrk="0" hangingPunct="1">
                        <a:lnSpc>
                          <a:spcPts val="1220"/>
                        </a:lnSpc>
                        <a:spcBef>
                          <a:spcPct val="0"/>
                        </a:spcBef>
                        <a:spcAft>
                          <a:spcPct val="0"/>
                        </a:spcAft>
                        <a:buClr>
                          <a:schemeClr val="tx1"/>
                        </a:buClr>
                        <a:buSzPct val="70000"/>
                        <a:buFontTx/>
                        <a:buNone/>
                        <a:tabLst/>
                      </a:pPr>
                      <a:r>
                        <a:rPr kumimoji="0" lang="en-US" sz="1000" b="1" i="0" u="none" strike="noStrike" cap="none" normalizeH="0" baseline="0" smtClean="0">
                          <a:ln>
                            <a:noFill/>
                          </a:ln>
                          <a:solidFill>
                            <a:schemeClr val="tx2"/>
                          </a:solidFill>
                          <a:effectLst/>
                          <a:latin typeface="Times New Roman" pitchFamily="18" charset="0"/>
                          <a:cs typeface="Times New Roman" pitchFamily="18" charset="0"/>
                        </a:rPr>
                        <a:t>1.4</a:t>
                      </a:r>
                      <a:endParaRPr kumimoji="0" lang="en-US" sz="10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0.4192</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0.4207</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0.4222</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0.4236</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0.4251</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0.4265</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0.4279</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dirty="0" smtClean="0">
                          <a:ln>
                            <a:noFill/>
                          </a:ln>
                          <a:solidFill>
                            <a:schemeClr val="tx2"/>
                          </a:solidFill>
                          <a:effectLst/>
                          <a:latin typeface="Times New Roman" pitchFamily="18" charset="0"/>
                          <a:cs typeface="Times New Roman" pitchFamily="18" charset="0"/>
                        </a:rPr>
                        <a:t>0.4292</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0.4306</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dirty="0" smtClean="0">
                          <a:ln>
                            <a:noFill/>
                          </a:ln>
                          <a:solidFill>
                            <a:schemeClr val="tx2"/>
                          </a:solidFill>
                          <a:effectLst/>
                          <a:latin typeface="Times New Roman" pitchFamily="18" charset="0"/>
                          <a:cs typeface="Times New Roman" pitchFamily="18" charset="0"/>
                        </a:rPr>
                        <a:t>0.4319</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r>
              <a:tr h="192135">
                <a:tc>
                  <a:txBody>
                    <a:bodyPr/>
                    <a:lstStyle/>
                    <a:p>
                      <a:pPr marL="0" marR="0" lvl="0" indent="0" algn="ctr" defTabSz="914400" rtl="0" eaLnBrk="1" fontAlgn="base" latinLnBrk="0" hangingPunct="1">
                        <a:lnSpc>
                          <a:spcPts val="1220"/>
                        </a:lnSpc>
                        <a:spcBef>
                          <a:spcPct val="0"/>
                        </a:spcBef>
                        <a:spcAft>
                          <a:spcPct val="0"/>
                        </a:spcAft>
                        <a:buClr>
                          <a:schemeClr val="tx1"/>
                        </a:buClr>
                        <a:buSzPct val="70000"/>
                        <a:buFontTx/>
                        <a:buNone/>
                        <a:tabLst/>
                      </a:pPr>
                      <a:r>
                        <a:rPr kumimoji="0" lang="en-US" sz="1000" b="1" i="0" u="none" strike="noStrike" cap="none" normalizeH="0" baseline="0" smtClean="0">
                          <a:ln>
                            <a:noFill/>
                          </a:ln>
                          <a:solidFill>
                            <a:schemeClr val="tx2"/>
                          </a:solidFill>
                          <a:effectLst/>
                          <a:latin typeface="Times New Roman" pitchFamily="18" charset="0"/>
                          <a:cs typeface="Times New Roman" pitchFamily="18" charset="0"/>
                        </a:rPr>
                        <a:t>1.5</a:t>
                      </a:r>
                      <a:endParaRPr kumimoji="0" lang="en-US" sz="10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0.4332</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0.4345</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0.4357</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0.4370</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0.4382</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0.4394</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0.4406</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0.4418</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dirty="0" smtClean="0">
                          <a:ln>
                            <a:noFill/>
                          </a:ln>
                          <a:solidFill>
                            <a:schemeClr val="tx2"/>
                          </a:solidFill>
                          <a:effectLst/>
                          <a:latin typeface="Times New Roman" pitchFamily="18" charset="0"/>
                          <a:cs typeface="Times New Roman" pitchFamily="18" charset="0"/>
                        </a:rPr>
                        <a:t>0.4429</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dirty="0" smtClean="0">
                          <a:ln>
                            <a:noFill/>
                          </a:ln>
                          <a:solidFill>
                            <a:schemeClr val="tx2"/>
                          </a:solidFill>
                          <a:effectLst/>
                          <a:latin typeface="Times New Roman" pitchFamily="18" charset="0"/>
                          <a:cs typeface="Times New Roman" pitchFamily="18" charset="0"/>
                        </a:rPr>
                        <a:t>0.4441</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r>
              <a:tr h="192135">
                <a:tc>
                  <a:txBody>
                    <a:bodyPr/>
                    <a:lstStyle/>
                    <a:p>
                      <a:pPr marL="0" marR="0" lvl="0" indent="0" algn="ctr" defTabSz="914400" rtl="0" eaLnBrk="1" fontAlgn="base" latinLnBrk="0" hangingPunct="1">
                        <a:lnSpc>
                          <a:spcPts val="1220"/>
                        </a:lnSpc>
                        <a:spcBef>
                          <a:spcPct val="0"/>
                        </a:spcBef>
                        <a:spcAft>
                          <a:spcPct val="0"/>
                        </a:spcAft>
                        <a:buClr>
                          <a:schemeClr val="tx1"/>
                        </a:buClr>
                        <a:buSzPct val="70000"/>
                        <a:buFontTx/>
                        <a:buNone/>
                        <a:tabLst/>
                      </a:pPr>
                      <a:r>
                        <a:rPr kumimoji="0" lang="en-US" sz="1000" b="1" i="0" u="none" strike="noStrike" cap="none" normalizeH="0" baseline="0" smtClean="0">
                          <a:ln>
                            <a:noFill/>
                          </a:ln>
                          <a:solidFill>
                            <a:schemeClr val="tx2"/>
                          </a:solidFill>
                          <a:effectLst/>
                          <a:latin typeface="Times New Roman" pitchFamily="18" charset="0"/>
                          <a:cs typeface="Times New Roman" pitchFamily="18" charset="0"/>
                        </a:rPr>
                        <a:t>1.6</a:t>
                      </a:r>
                      <a:endParaRPr kumimoji="0" lang="en-US" sz="10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0.4452</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0.4463</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0.4474</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0.4484</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0.4495</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0.4505</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dirty="0" smtClean="0">
                          <a:ln>
                            <a:noFill/>
                          </a:ln>
                          <a:solidFill>
                            <a:schemeClr val="tx2"/>
                          </a:solidFill>
                          <a:effectLst/>
                          <a:latin typeface="Times New Roman" pitchFamily="18" charset="0"/>
                          <a:cs typeface="Times New Roman" pitchFamily="18" charset="0"/>
                        </a:rPr>
                        <a:t>0.4515</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dirty="0" smtClean="0">
                          <a:ln>
                            <a:noFill/>
                          </a:ln>
                          <a:solidFill>
                            <a:schemeClr val="tx2"/>
                          </a:solidFill>
                          <a:effectLst/>
                          <a:latin typeface="Times New Roman" pitchFamily="18" charset="0"/>
                          <a:cs typeface="Times New Roman" pitchFamily="18" charset="0"/>
                        </a:rPr>
                        <a:t>0.4525</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0.4535</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dirty="0" smtClean="0">
                          <a:ln>
                            <a:noFill/>
                          </a:ln>
                          <a:solidFill>
                            <a:schemeClr val="tx2"/>
                          </a:solidFill>
                          <a:effectLst/>
                          <a:latin typeface="Times New Roman" pitchFamily="18" charset="0"/>
                          <a:cs typeface="Times New Roman" pitchFamily="18" charset="0"/>
                        </a:rPr>
                        <a:t>0.4545</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r>
              <a:tr h="192135">
                <a:tc>
                  <a:txBody>
                    <a:bodyPr/>
                    <a:lstStyle/>
                    <a:p>
                      <a:pPr marL="0" marR="0" lvl="0" indent="0" algn="ctr" defTabSz="914400" rtl="0" eaLnBrk="1" fontAlgn="base" latinLnBrk="0" hangingPunct="1">
                        <a:lnSpc>
                          <a:spcPts val="1220"/>
                        </a:lnSpc>
                        <a:spcBef>
                          <a:spcPct val="0"/>
                        </a:spcBef>
                        <a:spcAft>
                          <a:spcPct val="0"/>
                        </a:spcAft>
                        <a:buClr>
                          <a:schemeClr val="tx1"/>
                        </a:buClr>
                        <a:buSzPct val="70000"/>
                        <a:buFontTx/>
                        <a:buNone/>
                        <a:tabLst/>
                      </a:pPr>
                      <a:r>
                        <a:rPr kumimoji="0" lang="en-US" sz="1000" b="1" i="0" u="none" strike="noStrike" cap="none" normalizeH="0" baseline="0" smtClean="0">
                          <a:ln>
                            <a:noFill/>
                          </a:ln>
                          <a:solidFill>
                            <a:schemeClr val="tx2"/>
                          </a:solidFill>
                          <a:effectLst/>
                          <a:latin typeface="Times New Roman" pitchFamily="18" charset="0"/>
                          <a:cs typeface="Times New Roman" pitchFamily="18" charset="0"/>
                        </a:rPr>
                        <a:t>1.7</a:t>
                      </a:r>
                      <a:endParaRPr kumimoji="0" lang="en-US" sz="10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0.4554</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0.4564</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0.4573</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0.4582</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0.4591</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0.4599</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0.4608</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dirty="0" smtClean="0">
                          <a:ln>
                            <a:noFill/>
                          </a:ln>
                          <a:solidFill>
                            <a:schemeClr val="tx2"/>
                          </a:solidFill>
                          <a:effectLst/>
                          <a:latin typeface="Times New Roman" pitchFamily="18" charset="0"/>
                          <a:cs typeface="Times New Roman" pitchFamily="18" charset="0"/>
                        </a:rPr>
                        <a:t>0.4616</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0.4625</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dirty="0" smtClean="0">
                          <a:ln>
                            <a:noFill/>
                          </a:ln>
                          <a:solidFill>
                            <a:schemeClr val="tx2"/>
                          </a:solidFill>
                          <a:effectLst/>
                          <a:latin typeface="Times New Roman" pitchFamily="18" charset="0"/>
                          <a:cs typeface="Times New Roman" pitchFamily="18" charset="0"/>
                        </a:rPr>
                        <a:t>0.4633</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r>
              <a:tr h="192135">
                <a:tc>
                  <a:txBody>
                    <a:bodyPr/>
                    <a:lstStyle/>
                    <a:p>
                      <a:pPr marL="0" marR="0" lvl="0" indent="0" algn="ctr" defTabSz="914400" rtl="0" eaLnBrk="1" fontAlgn="base" latinLnBrk="0" hangingPunct="1">
                        <a:lnSpc>
                          <a:spcPts val="1220"/>
                        </a:lnSpc>
                        <a:spcBef>
                          <a:spcPct val="0"/>
                        </a:spcBef>
                        <a:spcAft>
                          <a:spcPct val="0"/>
                        </a:spcAft>
                        <a:buClr>
                          <a:schemeClr val="tx1"/>
                        </a:buClr>
                        <a:buSzPct val="70000"/>
                        <a:buFontTx/>
                        <a:buNone/>
                        <a:tabLst/>
                      </a:pPr>
                      <a:r>
                        <a:rPr kumimoji="0" lang="en-US" sz="1000" b="1" i="0" u="none" strike="noStrike" cap="none" normalizeH="0" baseline="0" smtClean="0">
                          <a:ln>
                            <a:noFill/>
                          </a:ln>
                          <a:solidFill>
                            <a:schemeClr val="tx2"/>
                          </a:solidFill>
                          <a:effectLst/>
                          <a:latin typeface="Times New Roman" pitchFamily="18" charset="0"/>
                          <a:cs typeface="Times New Roman" pitchFamily="18" charset="0"/>
                        </a:rPr>
                        <a:t>1.8</a:t>
                      </a:r>
                      <a:endParaRPr kumimoji="0" lang="en-US" sz="10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0.4641</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0.4649</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0.4656</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0.4664</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0.4671</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0.4678</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0.4686</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0.4693</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dirty="0" smtClean="0">
                          <a:ln>
                            <a:noFill/>
                          </a:ln>
                          <a:solidFill>
                            <a:schemeClr val="tx2"/>
                          </a:solidFill>
                          <a:effectLst/>
                          <a:latin typeface="Times New Roman" pitchFamily="18" charset="0"/>
                          <a:cs typeface="Times New Roman" pitchFamily="18" charset="0"/>
                        </a:rPr>
                        <a:t>0.4699</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dirty="0" smtClean="0">
                          <a:ln>
                            <a:noFill/>
                          </a:ln>
                          <a:solidFill>
                            <a:schemeClr val="tx2"/>
                          </a:solidFill>
                          <a:effectLst/>
                          <a:latin typeface="Times New Roman" pitchFamily="18" charset="0"/>
                          <a:cs typeface="Times New Roman" pitchFamily="18" charset="0"/>
                        </a:rPr>
                        <a:t>0.4706</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r>
              <a:tr h="192135">
                <a:tc>
                  <a:txBody>
                    <a:bodyPr/>
                    <a:lstStyle/>
                    <a:p>
                      <a:pPr marL="0" marR="0" lvl="0" indent="0" algn="ctr" defTabSz="914400" rtl="0" eaLnBrk="1" fontAlgn="base" latinLnBrk="0" hangingPunct="1">
                        <a:lnSpc>
                          <a:spcPts val="1220"/>
                        </a:lnSpc>
                        <a:spcBef>
                          <a:spcPct val="0"/>
                        </a:spcBef>
                        <a:spcAft>
                          <a:spcPct val="0"/>
                        </a:spcAft>
                        <a:buClr>
                          <a:schemeClr val="tx1"/>
                        </a:buClr>
                        <a:buSzPct val="70000"/>
                        <a:buFontTx/>
                        <a:buNone/>
                        <a:tabLst/>
                      </a:pPr>
                      <a:r>
                        <a:rPr kumimoji="0" lang="en-US" sz="1000" b="1" i="0" u="none" strike="noStrike" cap="none" normalizeH="0" baseline="0" smtClean="0">
                          <a:ln>
                            <a:noFill/>
                          </a:ln>
                          <a:solidFill>
                            <a:schemeClr val="tx2"/>
                          </a:solidFill>
                          <a:effectLst/>
                          <a:latin typeface="Times New Roman" pitchFamily="18" charset="0"/>
                          <a:cs typeface="Times New Roman" pitchFamily="18" charset="0"/>
                        </a:rPr>
                        <a:t>1.9</a:t>
                      </a:r>
                      <a:endParaRPr kumimoji="0" lang="en-US" sz="10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0.4713</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0.4719</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0.4726</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0.4732</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0.4738</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0.4744</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0.4750</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0.4756</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0.4761</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dirty="0" smtClean="0">
                          <a:ln>
                            <a:noFill/>
                          </a:ln>
                          <a:solidFill>
                            <a:schemeClr val="tx2"/>
                          </a:solidFill>
                          <a:effectLst/>
                          <a:latin typeface="Times New Roman" pitchFamily="18" charset="0"/>
                          <a:cs typeface="Times New Roman" pitchFamily="18" charset="0"/>
                        </a:rPr>
                        <a:t>0.4767</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r>
              <a:tr h="192135">
                <a:tc>
                  <a:txBody>
                    <a:bodyPr/>
                    <a:lstStyle/>
                    <a:p>
                      <a:pPr marL="0" marR="0" lvl="0" indent="0" algn="ctr" defTabSz="914400" rtl="0" eaLnBrk="1" fontAlgn="base" latinLnBrk="0" hangingPunct="1">
                        <a:lnSpc>
                          <a:spcPts val="1220"/>
                        </a:lnSpc>
                        <a:spcBef>
                          <a:spcPct val="0"/>
                        </a:spcBef>
                        <a:spcAft>
                          <a:spcPct val="0"/>
                        </a:spcAft>
                        <a:buClr>
                          <a:schemeClr val="tx1"/>
                        </a:buClr>
                        <a:buSzPct val="70000"/>
                        <a:buFontTx/>
                        <a:buNone/>
                        <a:tabLst/>
                      </a:pPr>
                      <a:r>
                        <a:rPr kumimoji="0" lang="en-US" sz="1000" b="1" i="0" u="none" strike="noStrike" cap="none" normalizeH="0" baseline="0" smtClean="0">
                          <a:ln>
                            <a:noFill/>
                          </a:ln>
                          <a:solidFill>
                            <a:schemeClr val="tx2"/>
                          </a:solidFill>
                          <a:effectLst/>
                          <a:latin typeface="Times New Roman" pitchFamily="18" charset="0"/>
                          <a:cs typeface="Times New Roman" pitchFamily="18" charset="0"/>
                        </a:rPr>
                        <a:t>2.0</a:t>
                      </a:r>
                      <a:endParaRPr kumimoji="0" lang="en-US" sz="10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0.4772</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dirty="0" smtClean="0">
                          <a:ln>
                            <a:noFill/>
                          </a:ln>
                          <a:solidFill>
                            <a:schemeClr val="tx2"/>
                          </a:solidFill>
                          <a:effectLst/>
                          <a:latin typeface="Times New Roman" pitchFamily="18" charset="0"/>
                          <a:cs typeface="Times New Roman" pitchFamily="18" charset="0"/>
                        </a:rPr>
                        <a:t>0.4778</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0.4783</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0.4788</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0.4793</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0.4798</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0.4803</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0.4808</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0.4812</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dirty="0" smtClean="0">
                          <a:ln>
                            <a:noFill/>
                          </a:ln>
                          <a:solidFill>
                            <a:schemeClr val="tx2"/>
                          </a:solidFill>
                          <a:effectLst/>
                          <a:latin typeface="Times New Roman" pitchFamily="18" charset="0"/>
                          <a:cs typeface="Times New Roman" pitchFamily="18" charset="0"/>
                        </a:rPr>
                        <a:t>0.4817</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r>
              <a:tr h="192135">
                <a:tc>
                  <a:txBody>
                    <a:bodyPr/>
                    <a:lstStyle/>
                    <a:p>
                      <a:pPr marL="0" marR="0" lvl="0" indent="0" algn="ctr" defTabSz="914400" rtl="0" eaLnBrk="1" fontAlgn="base" latinLnBrk="0" hangingPunct="1">
                        <a:lnSpc>
                          <a:spcPts val="1220"/>
                        </a:lnSpc>
                        <a:spcBef>
                          <a:spcPct val="0"/>
                        </a:spcBef>
                        <a:spcAft>
                          <a:spcPct val="0"/>
                        </a:spcAft>
                        <a:buClr>
                          <a:schemeClr val="tx1"/>
                        </a:buClr>
                        <a:buSzPct val="70000"/>
                        <a:buFontTx/>
                        <a:buNone/>
                        <a:tabLst/>
                      </a:pPr>
                      <a:r>
                        <a:rPr kumimoji="0" lang="en-US" sz="1000" b="1" i="0" u="none" strike="noStrike" cap="none" normalizeH="0" baseline="0" smtClean="0">
                          <a:ln>
                            <a:noFill/>
                          </a:ln>
                          <a:solidFill>
                            <a:schemeClr val="tx2"/>
                          </a:solidFill>
                          <a:effectLst/>
                          <a:latin typeface="Times New Roman" pitchFamily="18" charset="0"/>
                          <a:cs typeface="Times New Roman" pitchFamily="18" charset="0"/>
                        </a:rPr>
                        <a:t>2.1</a:t>
                      </a:r>
                      <a:endParaRPr kumimoji="0" lang="en-US" sz="10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0.4821</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0.4826</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0.4830</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0.4834</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dirty="0" smtClean="0">
                          <a:ln>
                            <a:noFill/>
                          </a:ln>
                          <a:solidFill>
                            <a:schemeClr val="tx2"/>
                          </a:solidFill>
                          <a:effectLst/>
                          <a:latin typeface="Times New Roman" pitchFamily="18" charset="0"/>
                          <a:cs typeface="Times New Roman" pitchFamily="18" charset="0"/>
                        </a:rPr>
                        <a:t>0.4838</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0.4842</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0.4846</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dirty="0" smtClean="0">
                          <a:ln>
                            <a:noFill/>
                          </a:ln>
                          <a:solidFill>
                            <a:schemeClr val="tx2"/>
                          </a:solidFill>
                          <a:effectLst/>
                          <a:latin typeface="Times New Roman" pitchFamily="18" charset="0"/>
                          <a:cs typeface="Times New Roman" pitchFamily="18" charset="0"/>
                        </a:rPr>
                        <a:t>0.4850</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dirty="0" smtClean="0">
                          <a:ln>
                            <a:noFill/>
                          </a:ln>
                          <a:solidFill>
                            <a:schemeClr val="tx2"/>
                          </a:solidFill>
                          <a:effectLst/>
                          <a:latin typeface="Times New Roman" pitchFamily="18" charset="0"/>
                          <a:cs typeface="Times New Roman" pitchFamily="18" charset="0"/>
                        </a:rPr>
                        <a:t>0.4854</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dirty="0" smtClean="0">
                          <a:ln>
                            <a:noFill/>
                          </a:ln>
                          <a:solidFill>
                            <a:schemeClr val="tx2"/>
                          </a:solidFill>
                          <a:effectLst/>
                          <a:latin typeface="Times New Roman" pitchFamily="18" charset="0"/>
                          <a:cs typeface="Times New Roman" pitchFamily="18" charset="0"/>
                        </a:rPr>
                        <a:t>0.4857</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r>
              <a:tr h="192135">
                <a:tc>
                  <a:txBody>
                    <a:bodyPr/>
                    <a:lstStyle/>
                    <a:p>
                      <a:pPr marL="0" marR="0" lvl="0" indent="0" algn="ctr" defTabSz="914400" rtl="0" eaLnBrk="1" fontAlgn="base" latinLnBrk="0" hangingPunct="1">
                        <a:lnSpc>
                          <a:spcPts val="1220"/>
                        </a:lnSpc>
                        <a:spcBef>
                          <a:spcPct val="0"/>
                        </a:spcBef>
                        <a:spcAft>
                          <a:spcPct val="0"/>
                        </a:spcAft>
                        <a:buClr>
                          <a:schemeClr val="tx1"/>
                        </a:buClr>
                        <a:buSzPct val="70000"/>
                        <a:buFontTx/>
                        <a:buNone/>
                        <a:tabLst/>
                      </a:pPr>
                      <a:r>
                        <a:rPr kumimoji="0" lang="en-US" sz="1000" b="1" i="0" u="none" strike="noStrike" cap="none" normalizeH="0" baseline="0" smtClean="0">
                          <a:ln>
                            <a:noFill/>
                          </a:ln>
                          <a:solidFill>
                            <a:schemeClr val="tx2"/>
                          </a:solidFill>
                          <a:effectLst/>
                          <a:latin typeface="Times New Roman" pitchFamily="18" charset="0"/>
                          <a:cs typeface="Times New Roman" pitchFamily="18" charset="0"/>
                        </a:rPr>
                        <a:t>2.2</a:t>
                      </a:r>
                      <a:endParaRPr kumimoji="0" lang="en-US" sz="10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0.4861</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0.4864</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0.4868</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0.4871</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0.4875</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0.4878</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dirty="0" smtClean="0">
                          <a:ln>
                            <a:noFill/>
                          </a:ln>
                          <a:solidFill>
                            <a:schemeClr val="tx2"/>
                          </a:solidFill>
                          <a:effectLst/>
                          <a:latin typeface="Times New Roman" pitchFamily="18" charset="0"/>
                          <a:cs typeface="Times New Roman" pitchFamily="18" charset="0"/>
                        </a:rPr>
                        <a:t>0.4881</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dirty="0" smtClean="0">
                          <a:ln>
                            <a:noFill/>
                          </a:ln>
                          <a:solidFill>
                            <a:schemeClr val="tx2"/>
                          </a:solidFill>
                          <a:effectLst/>
                          <a:latin typeface="Times New Roman" pitchFamily="18" charset="0"/>
                          <a:cs typeface="Times New Roman" pitchFamily="18" charset="0"/>
                        </a:rPr>
                        <a:t>0.4884</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dirty="0" smtClean="0">
                          <a:ln>
                            <a:noFill/>
                          </a:ln>
                          <a:solidFill>
                            <a:schemeClr val="tx2"/>
                          </a:solidFill>
                          <a:effectLst/>
                          <a:latin typeface="Times New Roman" pitchFamily="18" charset="0"/>
                          <a:cs typeface="Times New Roman" pitchFamily="18" charset="0"/>
                        </a:rPr>
                        <a:t>0.4887</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dirty="0" smtClean="0">
                          <a:ln>
                            <a:noFill/>
                          </a:ln>
                          <a:solidFill>
                            <a:schemeClr val="tx2"/>
                          </a:solidFill>
                          <a:effectLst/>
                          <a:latin typeface="Times New Roman" pitchFamily="18" charset="0"/>
                          <a:cs typeface="Times New Roman" pitchFamily="18" charset="0"/>
                        </a:rPr>
                        <a:t>0.4890</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r>
              <a:tr h="192135">
                <a:tc>
                  <a:txBody>
                    <a:bodyPr/>
                    <a:lstStyle/>
                    <a:p>
                      <a:pPr marL="0" marR="0" lvl="0" indent="0" algn="ctr" defTabSz="914400" rtl="0" eaLnBrk="1" fontAlgn="base" latinLnBrk="0" hangingPunct="1">
                        <a:lnSpc>
                          <a:spcPts val="1220"/>
                        </a:lnSpc>
                        <a:spcBef>
                          <a:spcPct val="0"/>
                        </a:spcBef>
                        <a:spcAft>
                          <a:spcPct val="0"/>
                        </a:spcAft>
                        <a:buClr>
                          <a:schemeClr val="tx1"/>
                        </a:buClr>
                        <a:buSzPct val="70000"/>
                        <a:buFontTx/>
                        <a:buNone/>
                        <a:tabLst/>
                      </a:pPr>
                      <a:r>
                        <a:rPr kumimoji="0" lang="en-US" sz="1000" b="1" i="0" u="none" strike="noStrike" cap="none" normalizeH="0" baseline="0" dirty="0" smtClean="0">
                          <a:ln>
                            <a:noFill/>
                          </a:ln>
                          <a:solidFill>
                            <a:schemeClr val="tx2"/>
                          </a:solidFill>
                          <a:effectLst/>
                          <a:latin typeface="Times New Roman" pitchFamily="18" charset="0"/>
                          <a:cs typeface="Times New Roman" pitchFamily="18" charset="0"/>
                        </a:rPr>
                        <a:t>2.3</a:t>
                      </a:r>
                      <a:endParaRPr kumimoji="0" lang="en-US" sz="10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dirty="0" smtClean="0">
                          <a:ln>
                            <a:noFill/>
                          </a:ln>
                          <a:solidFill>
                            <a:schemeClr val="tx2"/>
                          </a:solidFill>
                          <a:effectLst/>
                          <a:latin typeface="Times New Roman" pitchFamily="18" charset="0"/>
                          <a:cs typeface="Times New Roman" pitchFamily="18" charset="0"/>
                        </a:rPr>
                        <a:t>0.4893</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0.4896</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dirty="0" smtClean="0">
                          <a:ln>
                            <a:noFill/>
                          </a:ln>
                          <a:solidFill>
                            <a:schemeClr val="tx2"/>
                          </a:solidFill>
                          <a:effectLst/>
                          <a:latin typeface="Times New Roman" pitchFamily="18" charset="0"/>
                          <a:cs typeface="Times New Roman" pitchFamily="18" charset="0"/>
                        </a:rPr>
                        <a:t>0.4898</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dirty="0" smtClean="0">
                          <a:ln>
                            <a:noFill/>
                          </a:ln>
                          <a:solidFill>
                            <a:schemeClr val="tx2"/>
                          </a:solidFill>
                          <a:effectLst/>
                          <a:latin typeface="Times New Roman" pitchFamily="18" charset="0"/>
                          <a:cs typeface="Times New Roman" pitchFamily="18" charset="0"/>
                        </a:rPr>
                        <a:t>0.4901</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dirty="0" smtClean="0">
                          <a:ln>
                            <a:noFill/>
                          </a:ln>
                          <a:solidFill>
                            <a:schemeClr val="tx2"/>
                          </a:solidFill>
                          <a:effectLst/>
                          <a:latin typeface="Times New Roman" pitchFamily="18" charset="0"/>
                          <a:cs typeface="Times New Roman" pitchFamily="18" charset="0"/>
                        </a:rPr>
                        <a:t>0.4904</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smtClean="0">
                          <a:ln>
                            <a:noFill/>
                          </a:ln>
                          <a:solidFill>
                            <a:schemeClr val="tx2"/>
                          </a:solidFill>
                          <a:effectLst/>
                          <a:latin typeface="Times New Roman" pitchFamily="18" charset="0"/>
                          <a:cs typeface="Times New Roman" pitchFamily="18" charset="0"/>
                        </a:rPr>
                        <a:t>0.4906</a:t>
                      </a:r>
                      <a:endParaRPr kumimoji="0" lang="en-US" sz="1100" b="0" i="0" u="none" strike="noStrike" cap="none" normalizeH="0" baseline="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dirty="0" smtClean="0">
                          <a:ln>
                            <a:noFill/>
                          </a:ln>
                          <a:solidFill>
                            <a:schemeClr val="tx2"/>
                          </a:solidFill>
                          <a:effectLst/>
                          <a:latin typeface="Times New Roman" pitchFamily="18" charset="0"/>
                          <a:cs typeface="Times New Roman" pitchFamily="18" charset="0"/>
                        </a:rPr>
                        <a:t>0.4909</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dirty="0" smtClean="0">
                          <a:ln>
                            <a:noFill/>
                          </a:ln>
                          <a:solidFill>
                            <a:schemeClr val="tx2"/>
                          </a:solidFill>
                          <a:effectLst/>
                          <a:latin typeface="Times New Roman" pitchFamily="18" charset="0"/>
                          <a:cs typeface="Times New Roman" pitchFamily="18" charset="0"/>
                        </a:rPr>
                        <a:t>0.4911</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dirty="0" smtClean="0">
                          <a:ln>
                            <a:noFill/>
                          </a:ln>
                          <a:solidFill>
                            <a:schemeClr val="tx2"/>
                          </a:solidFill>
                          <a:effectLst/>
                          <a:latin typeface="Times New Roman" pitchFamily="18" charset="0"/>
                          <a:cs typeface="Times New Roman" pitchFamily="18" charset="0"/>
                        </a:rPr>
                        <a:t>0.4913</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l" defTabSz="914400" rtl="0" eaLnBrk="1" fontAlgn="base" latinLnBrk="0" hangingPunct="1">
                        <a:lnSpc>
                          <a:spcPts val="1220"/>
                        </a:lnSpc>
                        <a:spcBef>
                          <a:spcPct val="0"/>
                        </a:spcBef>
                        <a:spcAft>
                          <a:spcPct val="0"/>
                        </a:spcAft>
                        <a:buClr>
                          <a:schemeClr val="tx1"/>
                        </a:buClr>
                        <a:buSzPct val="70000"/>
                        <a:buFontTx/>
                        <a:buNone/>
                        <a:tabLst/>
                      </a:pPr>
                      <a:r>
                        <a:rPr kumimoji="0" lang="en-US" sz="1100" b="0" i="0" u="none" strike="noStrike" cap="none" normalizeH="0" baseline="0" dirty="0" smtClean="0">
                          <a:ln>
                            <a:noFill/>
                          </a:ln>
                          <a:solidFill>
                            <a:schemeClr val="tx2"/>
                          </a:solidFill>
                          <a:effectLst/>
                          <a:latin typeface="Times New Roman" pitchFamily="18" charset="0"/>
                          <a:cs typeface="Times New Roman" pitchFamily="18" charset="0"/>
                        </a:rPr>
                        <a:t>0.4916</a:t>
                      </a:r>
                      <a:endParaRPr kumimoji="0" lang="en-US" sz="1100" b="0" i="0" u="none" strike="noStrike" cap="none" normalizeH="0" baseline="0" dirty="0" smtClean="0">
                        <a:ln>
                          <a:noFill/>
                        </a:ln>
                        <a:solidFill>
                          <a:schemeClr val="tx2"/>
                        </a:solidFill>
                        <a:effectLst/>
                        <a:latin typeface="Arial" pitchFamily="34" charset="0"/>
                        <a:ea typeface="Calibri" pitchFamily="34" charset="0"/>
                        <a:cs typeface="Times New Roman" pitchFamily="18" charset="0"/>
                      </a:endParaRPr>
                    </a:p>
                  </a:txBody>
                  <a:tcPr marL="15963" marR="15963" marT="15963" marB="1596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r>
            </a:tbl>
          </a:graphicData>
        </a:graphic>
      </p:graphicFrame>
      <p:pic>
        <p:nvPicPr>
          <p:cNvPr id="66877" name="Picture 1" descr="http://www.statsoft.com/textbook/graphics/z_chart.jpg"/>
          <p:cNvPicPr>
            <a:picLocks noChangeAspect="1" noChangeArrowheads="1"/>
          </p:cNvPicPr>
          <p:nvPr/>
        </p:nvPicPr>
        <p:blipFill>
          <a:blip r:embed="rId4"/>
          <a:srcRect/>
          <a:stretch>
            <a:fillRect/>
          </a:stretch>
        </p:blipFill>
        <p:spPr bwMode="auto">
          <a:xfrm>
            <a:off x="457200" y="1143000"/>
            <a:ext cx="647700" cy="361950"/>
          </a:xfrm>
          <a:prstGeom prst="rect">
            <a:avLst/>
          </a:prstGeom>
          <a:noFill/>
          <a:ln w="9525">
            <a:noFill/>
            <a:miter lim="800000"/>
            <a:headEnd/>
            <a:tailEnd/>
          </a:ln>
        </p:spPr>
      </p:pic>
      <p:sp>
        <p:nvSpPr>
          <p:cNvPr id="66879" name="Title 1"/>
          <p:cNvSpPr>
            <a:spLocks noGrp="1"/>
          </p:cNvSpPr>
          <p:nvPr>
            <p:ph type="title" idx="4294967295"/>
          </p:nvPr>
        </p:nvSpPr>
        <p:spPr>
          <a:xfrm>
            <a:off x="838200" y="304800"/>
            <a:ext cx="7239000" cy="533400"/>
          </a:xfrm>
        </p:spPr>
        <p:txBody>
          <a:bodyPr>
            <a:normAutofit fontScale="90000"/>
          </a:bodyPr>
          <a:lstStyle/>
          <a:p>
            <a:pPr eaLnBrk="1" hangingPunct="1"/>
            <a:r>
              <a:rPr lang="en-US" sz="4000" smtClean="0">
                <a:solidFill>
                  <a:srgbClr val="0000FF"/>
                </a:solidFill>
              </a:rPr>
              <a:t>Table : Normal distribution </a:t>
            </a: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Tree>
    <p:extLst>
      <p:ext uri="{BB962C8B-B14F-4D97-AF65-F5344CB8AC3E}">
        <p14:creationId xmlns:p14="http://schemas.microsoft.com/office/powerpoint/2010/main" val="1412554637"/>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371600" y="838200"/>
                <a:ext cx="6324600" cy="4444037"/>
              </a:xfrm>
              <a:prstGeom prst="rect">
                <a:avLst/>
              </a:prstGeom>
            </p:spPr>
            <p:txBody>
              <a:bodyPr wrap="square">
                <a:spAutoFit/>
              </a:bodyPr>
              <a:lstStyle/>
              <a:p>
                <a:pPr marL="457200" marR="0" algn="just">
                  <a:lnSpc>
                    <a:spcPct val="150000"/>
                  </a:lnSpc>
                  <a:spcBef>
                    <a:spcPts val="0"/>
                  </a:spcBef>
                  <a:spcAft>
                    <a:spcPts val="0"/>
                  </a:spcAft>
                </a:pPr>
                <a:r>
                  <a:rPr lang="en-US" sz="2800" b="1" dirty="0" smtClean="0">
                    <a:effectLst/>
                    <a:latin typeface="Times New Roman" pitchFamily="18" charset="0"/>
                    <a:ea typeface="Times New Roman"/>
                    <a:cs typeface="Times New Roman" pitchFamily="18" charset="0"/>
                  </a:rPr>
                  <a:t>Example: I</a:t>
                </a:r>
                <a:r>
                  <a:rPr lang="en-US" sz="2800" dirty="0">
                    <a:effectLst/>
                    <a:latin typeface="Times New Roman" pitchFamily="18" charset="0"/>
                    <a:ea typeface="Times New Roman"/>
                    <a:cs typeface="Times New Roman" pitchFamily="18" charset="0"/>
                  </a:rPr>
                  <a:t>f the pdf of a continuous random variable x is given by</a:t>
                </a:r>
                <a:endParaRPr lang="en-US" sz="2800" dirty="0">
                  <a:latin typeface="Times New Roman" pitchFamily="18" charset="0"/>
                  <a:ea typeface="Calibri"/>
                  <a:cs typeface="Times New Roman" pitchFamily="18" charset="0"/>
                </a:endParaRPr>
              </a:p>
              <a:p>
                <a:pPr algn="just">
                  <a:lnSpc>
                    <a:spcPct val="150000"/>
                  </a:lnSpc>
                </a:pPr>
                <a14:m>
                  <m:oMathPara xmlns:m="http://schemas.openxmlformats.org/officeDocument/2006/math">
                    <m:oMathParaPr>
                      <m:jc m:val="centerGroup"/>
                    </m:oMathParaPr>
                    <m:oMath xmlns:m="http://schemas.openxmlformats.org/officeDocument/2006/math">
                      <m:r>
                        <a:rPr lang="en-US" sz="2800" i="1">
                          <a:effectLst/>
                          <a:latin typeface="Cambria Math"/>
                          <a:ea typeface="Times New Roman"/>
                          <a:cs typeface="Times New Roman"/>
                        </a:rPr>
                        <m:t>𝑓</m:t>
                      </m:r>
                      <m:d>
                        <m:dPr>
                          <m:ctrlPr>
                            <a:rPr lang="en-US" sz="2800" i="1">
                              <a:effectLst/>
                              <a:latin typeface="Cambria Math" panose="02040503050406030204" pitchFamily="18" charset="0"/>
                              <a:ea typeface="Times New Roman"/>
                              <a:cs typeface="Times New Roman"/>
                            </a:rPr>
                          </m:ctrlPr>
                        </m:dPr>
                        <m:e>
                          <m:r>
                            <a:rPr lang="en-US" sz="2800" i="1">
                              <a:effectLst/>
                              <a:latin typeface="Cambria Math"/>
                              <a:ea typeface="Times New Roman"/>
                              <a:cs typeface="Times New Roman"/>
                            </a:rPr>
                            <m:t>𝑥</m:t>
                          </m:r>
                        </m:e>
                      </m:d>
                      <m:r>
                        <a:rPr lang="en-US" sz="2800" i="1">
                          <a:effectLst/>
                          <a:latin typeface="Cambria Math"/>
                          <a:ea typeface="Times New Roman"/>
                          <a:cs typeface="Times New Roman"/>
                        </a:rPr>
                        <m:t>=</m:t>
                      </m:r>
                      <m:d>
                        <m:dPr>
                          <m:begChr m:val="{"/>
                          <m:endChr m:val=""/>
                          <m:ctrlPr>
                            <a:rPr lang="en-US" sz="2800" i="1">
                              <a:effectLst/>
                              <a:latin typeface="Cambria Math" panose="02040503050406030204" pitchFamily="18" charset="0"/>
                              <a:ea typeface="Times New Roman"/>
                              <a:cs typeface="Times New Roman"/>
                            </a:rPr>
                          </m:ctrlPr>
                        </m:dPr>
                        <m:e>
                          <m:eqArr>
                            <m:eqArrPr>
                              <m:ctrlPr>
                                <a:rPr lang="en-US" sz="2800" i="1">
                                  <a:effectLst/>
                                  <a:latin typeface="Cambria Math" panose="02040503050406030204" pitchFamily="18" charset="0"/>
                                  <a:ea typeface="Times New Roman"/>
                                  <a:cs typeface="Times New Roman"/>
                                </a:rPr>
                              </m:ctrlPr>
                            </m:eqArrPr>
                            <m:e>
                              <m:f>
                                <m:fPr>
                                  <m:ctrlPr>
                                    <a:rPr lang="en-US" sz="2800" i="1">
                                      <a:effectLst/>
                                      <a:latin typeface="Cambria Math" panose="02040503050406030204" pitchFamily="18" charset="0"/>
                                      <a:ea typeface="Times New Roman"/>
                                      <a:cs typeface="Times New Roman"/>
                                    </a:rPr>
                                  </m:ctrlPr>
                                </m:fPr>
                                <m:num>
                                  <m:r>
                                    <a:rPr lang="en-US" sz="2800" i="1">
                                      <a:effectLst/>
                                      <a:latin typeface="Cambria Math"/>
                                      <a:ea typeface="Times New Roman"/>
                                      <a:cs typeface="Times New Roman"/>
                                    </a:rPr>
                                    <m:t>2</m:t>
                                  </m:r>
                                </m:num>
                                <m:den>
                                  <m:r>
                                    <a:rPr lang="en-US" sz="2800" i="1">
                                      <a:effectLst/>
                                      <a:latin typeface="Cambria Math"/>
                                      <a:ea typeface="Times New Roman"/>
                                      <a:cs typeface="Times New Roman"/>
                                    </a:rPr>
                                    <m:t>49</m:t>
                                  </m:r>
                                </m:den>
                              </m:f>
                              <m:r>
                                <a:rPr lang="en-US" sz="2800" i="1">
                                  <a:effectLst/>
                                  <a:latin typeface="Cambria Math"/>
                                  <a:ea typeface="Times New Roman"/>
                                  <a:cs typeface="Times New Roman"/>
                                </a:rPr>
                                <m:t>𝑋</m:t>
                              </m:r>
                              <m:r>
                                <a:rPr lang="en-US" sz="2800" i="1">
                                  <a:effectLst/>
                                  <a:latin typeface="Cambria Math"/>
                                  <a:ea typeface="Times New Roman"/>
                                  <a:cs typeface="Times New Roman"/>
                                </a:rPr>
                                <m:t>   0≤</m:t>
                              </m:r>
                              <m:r>
                                <a:rPr lang="en-US" sz="2800" i="1">
                                  <a:effectLst/>
                                  <a:latin typeface="Cambria Math"/>
                                  <a:ea typeface="Times New Roman"/>
                                  <a:cs typeface="Times New Roman"/>
                                </a:rPr>
                                <m:t>𝑥</m:t>
                              </m:r>
                              <m:r>
                                <a:rPr lang="en-US" sz="2800" i="1">
                                  <a:effectLst/>
                                  <a:latin typeface="Cambria Math"/>
                                  <a:ea typeface="Times New Roman"/>
                                  <a:cs typeface="Times New Roman"/>
                                </a:rPr>
                                <m:t>≤7</m:t>
                              </m:r>
                            </m:e>
                            <m:e>
                              <m:r>
                                <a:rPr lang="en-US" sz="2800" i="1">
                                  <a:effectLst/>
                                  <a:latin typeface="Cambria Math"/>
                                  <a:ea typeface="Times New Roman"/>
                                  <a:cs typeface="Times New Roman"/>
                                </a:rPr>
                                <m:t>0         </m:t>
                              </m:r>
                              <m:r>
                                <a:rPr lang="en-US" sz="2800" i="1">
                                  <a:effectLst/>
                                  <a:latin typeface="Cambria Math"/>
                                  <a:ea typeface="Times New Roman"/>
                                  <a:cs typeface="Times New Roman"/>
                                </a:rPr>
                                <m:t>𝑜𝑡h𝑒𝑟𝑤𝑖𝑠𝑒</m:t>
                              </m:r>
                            </m:e>
                          </m:eqArr>
                        </m:e>
                      </m:d>
                    </m:oMath>
                  </m:oMathPara>
                </a14:m>
                <a:endParaRPr lang="en-US" sz="2800" dirty="0">
                  <a:latin typeface="Times New Roman" pitchFamily="18" charset="0"/>
                  <a:ea typeface="Calibri"/>
                  <a:cs typeface="Times New Roman" pitchFamily="18" charset="0"/>
                </a:endParaRPr>
              </a:p>
              <a:p>
                <a:pPr marL="342900" marR="0" lvl="0" indent="-342900" algn="just">
                  <a:lnSpc>
                    <a:spcPct val="150000"/>
                  </a:lnSpc>
                  <a:spcBef>
                    <a:spcPts val="0"/>
                  </a:spcBef>
                  <a:spcAft>
                    <a:spcPts val="0"/>
                  </a:spcAft>
                  <a:buFont typeface="+mj-lt"/>
                  <a:buAutoNum type="alphaUcPeriod"/>
                </a:pPr>
                <a:r>
                  <a:rPr lang="en-US" sz="2800" dirty="0">
                    <a:effectLst/>
                    <a:latin typeface="Times New Roman" pitchFamily="18" charset="0"/>
                    <a:ea typeface="Calibri"/>
                    <a:cs typeface="Times New Roman" pitchFamily="18" charset="0"/>
                  </a:rPr>
                  <a:t>find the CDF of x</a:t>
                </a:r>
                <a:endParaRPr lang="en-US" sz="2800" dirty="0">
                  <a:latin typeface="Times New Roman" pitchFamily="18" charset="0"/>
                  <a:ea typeface="Calibri"/>
                  <a:cs typeface="Times New Roman" pitchFamily="18" charset="0"/>
                </a:endParaRPr>
              </a:p>
              <a:p>
                <a:pPr marL="342900" marR="0" lvl="0" indent="-342900" algn="just">
                  <a:lnSpc>
                    <a:spcPct val="150000"/>
                  </a:lnSpc>
                  <a:spcBef>
                    <a:spcPts val="0"/>
                  </a:spcBef>
                  <a:spcAft>
                    <a:spcPts val="0"/>
                  </a:spcAft>
                  <a:buFont typeface="+mj-lt"/>
                  <a:buAutoNum type="alphaUcPeriod"/>
                </a:pPr>
                <a:r>
                  <a:rPr lang="en-US" sz="2800" dirty="0">
                    <a:effectLst/>
                    <a:latin typeface="Times New Roman" pitchFamily="18" charset="0"/>
                    <a:ea typeface="Calibri"/>
                    <a:cs typeface="Times New Roman" pitchFamily="18" charset="0"/>
                  </a:rPr>
                  <a:t>find </a:t>
                </a:r>
                <a14:m>
                  <m:oMath xmlns:m="http://schemas.openxmlformats.org/officeDocument/2006/math">
                    <m:r>
                      <a:rPr lang="en-US" sz="2800" i="1">
                        <a:effectLst/>
                        <a:latin typeface="Cambria Math"/>
                        <a:ea typeface="Calibri"/>
                        <a:cs typeface="Times New Roman"/>
                      </a:rPr>
                      <m:t>𝑝</m:t>
                    </m:r>
                    <m:r>
                      <a:rPr lang="en-US" sz="2800" i="1">
                        <a:effectLst/>
                        <a:latin typeface="Cambria Math"/>
                        <a:ea typeface="Calibri"/>
                        <a:cs typeface="Times New Roman"/>
                      </a:rPr>
                      <m:t>(4≤</m:t>
                    </m:r>
                    <m:r>
                      <a:rPr lang="en-US" sz="2800" i="1">
                        <a:effectLst/>
                        <a:latin typeface="Cambria Math"/>
                        <a:ea typeface="Calibri"/>
                        <a:cs typeface="Times New Roman"/>
                      </a:rPr>
                      <m:t>𝑥</m:t>
                    </m:r>
                    <m:r>
                      <a:rPr lang="en-US" sz="2800" i="1">
                        <a:effectLst/>
                        <a:latin typeface="Cambria Math"/>
                        <a:ea typeface="Calibri"/>
                        <a:cs typeface="Times New Roman"/>
                      </a:rPr>
                      <m:t>≤5</m:t>
                    </m:r>
                  </m:oMath>
                </a14:m>
                <a:r>
                  <a:rPr lang="en-US" sz="2800" dirty="0">
                    <a:effectLst/>
                    <a:latin typeface="Times New Roman" pitchFamily="18" charset="0"/>
                    <a:ea typeface="Times New Roman"/>
                    <a:cs typeface="Times New Roman" pitchFamily="18" charset="0"/>
                  </a:rPr>
                  <a:t>)</a:t>
                </a:r>
                <a:endParaRPr lang="en-US" sz="2800" dirty="0">
                  <a:latin typeface="Times New Roman" pitchFamily="18" charset="0"/>
                  <a:ea typeface="Calibri"/>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371600" y="838200"/>
                <a:ext cx="6324600" cy="4444037"/>
              </a:xfrm>
              <a:prstGeom prst="rect">
                <a:avLst/>
              </a:prstGeom>
              <a:blipFill rotWithShape="1">
                <a:blip r:embed="rId2"/>
                <a:stretch>
                  <a:fillRect l="-1638" r="-3372" b="-1097"/>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8969860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412955" y="-98323"/>
                <a:ext cx="8458200" cy="4616648"/>
              </a:xfrm>
              <a:prstGeom prst="rect">
                <a:avLst/>
              </a:prstGeom>
            </p:spPr>
            <p:txBody>
              <a:bodyPr wrap="square">
                <a:spAutoFit/>
              </a:bodyPr>
              <a:lstStyle/>
              <a:p>
                <a:pPr algn="ctr">
                  <a:lnSpc>
                    <a:spcPct val="150000"/>
                  </a:lnSpc>
                </a:pPr>
                <a:r>
                  <a:rPr lang="en-US" sz="2800" dirty="0" smtClean="0">
                    <a:effectLst/>
                    <a:latin typeface="Times New Roman" pitchFamily="18" charset="0"/>
                    <a:ea typeface="Calibri"/>
                    <a:cs typeface="Times New Roman" pitchFamily="18" charset="0"/>
                  </a:rPr>
                  <a:t>Chapter-6</a:t>
                </a:r>
                <a:endParaRPr lang="en-US" sz="2800" dirty="0">
                  <a:latin typeface="Times New Roman" pitchFamily="18" charset="0"/>
                  <a:ea typeface="Calibri"/>
                  <a:cs typeface="Times New Roman" pitchFamily="18" charset="0"/>
                </a:endParaRPr>
              </a:p>
              <a:p>
                <a:pPr algn="ctr">
                  <a:lnSpc>
                    <a:spcPct val="150000"/>
                  </a:lnSpc>
                </a:pPr>
                <a:r>
                  <a:rPr lang="en-US" sz="2800" dirty="0">
                    <a:effectLst/>
                    <a:latin typeface="Times New Roman" pitchFamily="18" charset="0"/>
                    <a:ea typeface="Calibri"/>
                    <a:cs typeface="Times New Roman" pitchFamily="18" charset="0"/>
                  </a:rPr>
                  <a:t>Two-dimensional random variable</a:t>
                </a:r>
                <a:endParaRPr lang="en-US" sz="2800" dirty="0">
                  <a:latin typeface="Times New Roman" pitchFamily="18" charset="0"/>
                  <a:ea typeface="Calibri"/>
                  <a:cs typeface="Times New Roman" pitchFamily="18" charset="0"/>
                </a:endParaRPr>
              </a:p>
              <a:p>
                <a:pPr algn="just">
                  <a:lnSpc>
                    <a:spcPct val="150000"/>
                  </a:lnSpc>
                </a:pPr>
                <a:r>
                  <a:rPr lang="en-US" sz="2800" b="1" dirty="0">
                    <a:solidFill>
                      <a:srgbClr val="FF0000"/>
                    </a:solidFill>
                    <a:effectLst/>
                    <a:latin typeface="Times New Roman" pitchFamily="18" charset="0"/>
                    <a:ea typeface="Calibri"/>
                    <a:cs typeface="Times New Roman" pitchFamily="18" charset="0"/>
                  </a:rPr>
                  <a:t>Definition</a:t>
                </a:r>
                <a:r>
                  <a:rPr lang="en-US" sz="2800" b="1" dirty="0">
                    <a:effectLst/>
                    <a:latin typeface="Times New Roman" pitchFamily="18" charset="0"/>
                    <a:ea typeface="Calibri"/>
                    <a:cs typeface="Times New Roman" pitchFamily="18" charset="0"/>
                  </a:rPr>
                  <a:t>:</a:t>
                </a:r>
                <a:r>
                  <a:rPr lang="en-US" sz="2800" dirty="0">
                    <a:effectLst/>
                    <a:latin typeface="Times New Roman" pitchFamily="18" charset="0"/>
                    <a:ea typeface="Calibri"/>
                    <a:cs typeface="Times New Roman" pitchFamily="18" charset="0"/>
                  </a:rPr>
                  <a:t> Let E be an experiment and S a sample space associated with E. Let X=X(s) and Y= Y(s) be two functions each assigning a real number to each outcomes s</a:t>
                </a:r>
                <a14:m>
                  <m:oMath xmlns:m="http://schemas.openxmlformats.org/officeDocument/2006/math">
                    <m:r>
                      <a:rPr lang="en-US" sz="2800" i="1">
                        <a:effectLst/>
                        <a:latin typeface="Cambria Math"/>
                        <a:ea typeface="Calibri"/>
                        <a:cs typeface="Times New Roman"/>
                      </a:rPr>
                      <m:t> ∈</m:t>
                    </m:r>
                  </m:oMath>
                </a14:m>
                <a:r>
                  <a:rPr lang="en-US" sz="2800" dirty="0" err="1">
                    <a:effectLst/>
                    <a:latin typeface="Times New Roman" pitchFamily="18" charset="0"/>
                    <a:ea typeface="Calibri"/>
                    <a:cs typeface="Times New Roman" pitchFamily="18" charset="0"/>
                  </a:rPr>
                  <a:t>S.We</a:t>
                </a:r>
                <a:r>
                  <a:rPr lang="en-US" sz="2800" dirty="0">
                    <a:effectLst/>
                    <a:latin typeface="Times New Roman" pitchFamily="18" charset="0"/>
                    <a:ea typeface="Calibri"/>
                    <a:cs typeface="Times New Roman" pitchFamily="18" charset="0"/>
                  </a:rPr>
                  <a:t> call (X, Y) a two-dimensional random variable (sometimes called a random vector).</a:t>
                </a:r>
                <a:endParaRPr lang="en-US" sz="2800" dirty="0">
                  <a:latin typeface="Times New Roman" pitchFamily="18" charset="0"/>
                  <a:ea typeface="Calibri"/>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412955" y="-98323"/>
                <a:ext cx="8458200" cy="4616648"/>
              </a:xfrm>
              <a:prstGeom prst="rect">
                <a:avLst/>
              </a:prstGeom>
              <a:blipFill rotWithShape="1">
                <a:blip r:embed="rId2"/>
                <a:stretch>
                  <a:fillRect l="-1514" r="-2596" b="-1189"/>
                </a:stretch>
              </a:blipFill>
            </p:spPr>
            <p:txBody>
              <a:bodyPr/>
              <a:lstStyle/>
              <a:p>
                <a:r>
                  <a:rPr lang="en-US">
                    <a:noFill/>
                  </a:rPr>
                  <a:t> </a:t>
                </a:r>
              </a:p>
            </p:txBody>
          </p:sp>
        </mc:Fallback>
      </mc:AlternateContent>
      <p:pic>
        <p:nvPicPr>
          <p:cNvPr id="3" name="Picture 2"/>
          <p:cNvPicPr/>
          <p:nvPr/>
        </p:nvPicPr>
        <p:blipFill>
          <a:blip r:embed="rId3"/>
          <a:stretch>
            <a:fillRect/>
          </a:stretch>
        </p:blipFill>
        <p:spPr>
          <a:xfrm>
            <a:off x="685800" y="4518325"/>
            <a:ext cx="7696200" cy="2339675"/>
          </a:xfrm>
          <a:prstGeom prst="rect">
            <a:avLst/>
          </a:prstGeom>
        </p:spPr>
      </p:pic>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9250034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7819" y="-108155"/>
            <a:ext cx="8610600" cy="3246530"/>
          </a:xfrm>
          <a:prstGeom prst="rect">
            <a:avLst/>
          </a:prstGeom>
        </p:spPr>
        <p:txBody>
          <a:bodyPr wrap="square">
            <a:spAutoFit/>
          </a:bodyPr>
          <a:lstStyle/>
          <a:p>
            <a:pPr algn="just">
              <a:lnSpc>
                <a:spcPct val="150000"/>
              </a:lnSpc>
            </a:pPr>
            <a:r>
              <a:rPr lang="en-US" sz="2800" dirty="0" smtClean="0">
                <a:effectLst/>
                <a:latin typeface="Times New Roman" pitchFamily="18" charset="0"/>
                <a:ea typeface="Calibri"/>
                <a:cs typeface="Times New Roman" pitchFamily="18" charset="0"/>
              </a:rPr>
              <a:t>Example: </a:t>
            </a:r>
            <a:endParaRPr lang="en-US" sz="2800" dirty="0">
              <a:latin typeface="Times New Roman" pitchFamily="18" charset="0"/>
              <a:ea typeface="Calibri"/>
              <a:cs typeface="Times New Roman" pitchFamily="18" charset="0"/>
            </a:endParaRPr>
          </a:p>
          <a:p>
            <a:pPr marL="342900" marR="0" lvl="0" indent="-342900" algn="just">
              <a:lnSpc>
                <a:spcPct val="150000"/>
              </a:lnSpc>
              <a:spcBef>
                <a:spcPts val="0"/>
              </a:spcBef>
              <a:spcAft>
                <a:spcPts val="0"/>
              </a:spcAft>
              <a:buFont typeface="+mj-lt"/>
              <a:buAutoNum type="arabicPeriod"/>
            </a:pPr>
            <a:r>
              <a:rPr lang="en-US" sz="2800" dirty="0" smtClean="0">
                <a:effectLst/>
                <a:latin typeface="Times New Roman" pitchFamily="18" charset="0"/>
                <a:ea typeface="Calibri"/>
                <a:cs typeface="Times New Roman" pitchFamily="18" charset="0"/>
              </a:rPr>
              <a:t>recording the amount of precipitate (p) and volume of gas (q) for a given locality, (</a:t>
            </a:r>
            <a:r>
              <a:rPr lang="en-US" sz="2800" dirty="0" err="1" smtClean="0">
                <a:effectLst/>
                <a:latin typeface="Times New Roman" pitchFamily="18" charset="0"/>
                <a:ea typeface="Calibri"/>
                <a:cs typeface="Times New Roman" pitchFamily="18" charset="0"/>
              </a:rPr>
              <a:t>p,q</a:t>
            </a:r>
            <a:r>
              <a:rPr lang="en-US" sz="2800" dirty="0" smtClean="0">
                <a:effectLst/>
                <a:latin typeface="Times New Roman" pitchFamily="18" charset="0"/>
                <a:ea typeface="Calibri"/>
                <a:cs typeface="Times New Roman" pitchFamily="18" charset="0"/>
              </a:rPr>
              <a:t>)</a:t>
            </a:r>
            <a:endParaRPr lang="en-US" sz="2800" dirty="0" smtClean="0">
              <a:effectLst/>
              <a:latin typeface="Times New Roman" pitchFamily="18" charset="0"/>
              <a:cs typeface="Times New Roman" pitchFamily="18" charset="0"/>
            </a:endParaRPr>
          </a:p>
          <a:p>
            <a:pPr marL="342900" marR="0" lvl="0" indent="-342900" algn="just">
              <a:lnSpc>
                <a:spcPct val="150000"/>
              </a:lnSpc>
              <a:spcBef>
                <a:spcPts val="0"/>
              </a:spcBef>
              <a:spcAft>
                <a:spcPts val="0"/>
              </a:spcAft>
              <a:buFont typeface="+mj-lt"/>
              <a:buAutoNum type="arabicPeriod"/>
            </a:pPr>
            <a:r>
              <a:rPr lang="en-US" sz="2800" dirty="0" smtClean="0">
                <a:effectLst/>
                <a:latin typeface="Times New Roman" pitchFamily="18" charset="0"/>
                <a:ea typeface="Calibri"/>
                <a:cs typeface="Times New Roman" pitchFamily="18" charset="0"/>
              </a:rPr>
              <a:t>Observing the rainfall (R) and temperature (T) of certain town (R, T)</a:t>
            </a:r>
            <a:endParaRPr lang="en-US" sz="2800" dirty="0">
              <a:effectLst/>
              <a:latin typeface="Times New Roman" pitchFamily="18" charset="0"/>
              <a:cs typeface="Times New Roman" pitchFamily="18" charset="0"/>
            </a:endParaRPr>
          </a:p>
        </p:txBody>
      </p:sp>
      <p:sp>
        <p:nvSpPr>
          <p:cNvPr id="3" name="Rectangle 2"/>
          <p:cNvSpPr/>
          <p:nvPr/>
        </p:nvSpPr>
        <p:spPr>
          <a:xfrm>
            <a:off x="76200" y="3048000"/>
            <a:ext cx="9067800" cy="3970318"/>
          </a:xfrm>
          <a:prstGeom prst="rect">
            <a:avLst/>
          </a:prstGeom>
        </p:spPr>
        <p:txBody>
          <a:bodyPr wrap="square">
            <a:spAutoFit/>
          </a:bodyPr>
          <a:lstStyle/>
          <a:p>
            <a:pPr algn="just">
              <a:lnSpc>
                <a:spcPct val="150000"/>
              </a:lnSpc>
            </a:pPr>
            <a:r>
              <a:rPr lang="en-US" sz="2800" b="1" dirty="0" smtClean="0">
                <a:effectLst/>
                <a:latin typeface="Times New Roman" pitchFamily="18" charset="0"/>
                <a:ea typeface="Calibri"/>
                <a:cs typeface="Times New Roman" pitchFamily="18" charset="0"/>
              </a:rPr>
              <a:t>Note</a:t>
            </a:r>
            <a:r>
              <a:rPr lang="en-US" sz="2800" dirty="0" smtClean="0">
                <a:effectLst/>
                <a:latin typeface="Times New Roman" pitchFamily="18" charset="0"/>
                <a:ea typeface="Calibri"/>
                <a:cs typeface="Times New Roman" pitchFamily="18" charset="0"/>
              </a:rPr>
              <a:t>: If the possible values (x, y) are finite countable infinite, then (x, y) is called </a:t>
            </a:r>
            <a:r>
              <a:rPr lang="en-US" sz="2800" dirty="0" smtClean="0">
                <a:solidFill>
                  <a:srgbClr val="FF0000"/>
                </a:solidFill>
                <a:effectLst/>
                <a:latin typeface="Times New Roman" pitchFamily="18" charset="0"/>
                <a:ea typeface="Calibri"/>
                <a:cs typeface="Times New Roman" pitchFamily="18" charset="0"/>
              </a:rPr>
              <a:t>two-dimensional discrete random variable.</a:t>
            </a:r>
            <a:endParaRPr lang="en-US" sz="2800" dirty="0">
              <a:solidFill>
                <a:srgbClr val="FF0000"/>
              </a:solidFill>
              <a:latin typeface="Times New Roman" pitchFamily="18" charset="0"/>
              <a:ea typeface="Calibri"/>
              <a:cs typeface="Times New Roman" pitchFamily="18" charset="0"/>
            </a:endParaRPr>
          </a:p>
          <a:p>
            <a:pPr algn="just">
              <a:lnSpc>
                <a:spcPct val="150000"/>
              </a:lnSpc>
            </a:pPr>
            <a:r>
              <a:rPr lang="en-US" sz="2800" dirty="0" smtClean="0">
                <a:effectLst/>
                <a:latin typeface="Times New Roman" pitchFamily="18" charset="0"/>
                <a:ea typeface="Calibri"/>
                <a:cs typeface="Times New Roman" pitchFamily="18" charset="0"/>
              </a:rPr>
              <a:t>If (x, y) assumes all values in a specified region R in the </a:t>
            </a:r>
            <a:r>
              <a:rPr lang="en-US" sz="2800" dirty="0" err="1" smtClean="0">
                <a:effectLst/>
                <a:latin typeface="Times New Roman" pitchFamily="18" charset="0"/>
                <a:ea typeface="Calibri"/>
                <a:cs typeface="Times New Roman" pitchFamily="18" charset="0"/>
              </a:rPr>
              <a:t>xy</a:t>
            </a:r>
            <a:r>
              <a:rPr lang="en-US" sz="2800" dirty="0" smtClean="0">
                <a:effectLst/>
                <a:latin typeface="Times New Roman" pitchFamily="18" charset="0"/>
                <a:ea typeface="Calibri"/>
                <a:cs typeface="Times New Roman" pitchFamily="18" charset="0"/>
              </a:rPr>
              <a:t>-plane then (</a:t>
            </a:r>
            <a:r>
              <a:rPr lang="en-US" sz="2800" dirty="0" err="1" smtClean="0">
                <a:effectLst/>
                <a:latin typeface="Times New Roman" pitchFamily="18" charset="0"/>
                <a:ea typeface="Calibri"/>
                <a:cs typeface="Times New Roman" pitchFamily="18" charset="0"/>
              </a:rPr>
              <a:t>x,y</a:t>
            </a:r>
            <a:r>
              <a:rPr lang="en-US" sz="2800" dirty="0" smtClean="0">
                <a:effectLst/>
                <a:latin typeface="Times New Roman" pitchFamily="18" charset="0"/>
                <a:ea typeface="Calibri"/>
                <a:cs typeface="Times New Roman" pitchFamily="18" charset="0"/>
              </a:rPr>
              <a:t>) is called </a:t>
            </a:r>
            <a:r>
              <a:rPr lang="en-US" sz="2800" dirty="0" smtClean="0">
                <a:solidFill>
                  <a:srgbClr val="FF0000"/>
                </a:solidFill>
                <a:effectLst/>
                <a:latin typeface="Times New Roman" pitchFamily="18" charset="0"/>
                <a:ea typeface="Calibri"/>
                <a:cs typeface="Times New Roman" pitchFamily="18" charset="0"/>
              </a:rPr>
              <a:t>two-dimensional continuous random variable.</a:t>
            </a:r>
            <a:endParaRPr lang="en-US" sz="2800" dirty="0">
              <a:solidFill>
                <a:srgbClr val="FF0000"/>
              </a:solidFill>
              <a:latin typeface="Times New Roman" pitchFamily="18" charset="0"/>
              <a:ea typeface="Calibri"/>
              <a:cs typeface="Times New Roman" pitchFamily="18" charset="0"/>
            </a:endParaRPr>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727012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533400"/>
            <a:ext cx="8610600" cy="3970318"/>
          </a:xfrm>
          <a:prstGeom prst="rect">
            <a:avLst/>
          </a:prstGeom>
        </p:spPr>
        <p:txBody>
          <a:bodyPr wrap="square">
            <a:spAutoFit/>
          </a:bodyPr>
          <a:lstStyle/>
          <a:p>
            <a:pPr algn="just">
              <a:lnSpc>
                <a:spcPct val="150000"/>
              </a:lnSpc>
            </a:pPr>
            <a:r>
              <a:rPr lang="en-US" sz="2800" b="1" dirty="0" smtClean="0">
                <a:solidFill>
                  <a:srgbClr val="FF0000"/>
                </a:solidFill>
                <a:effectLst/>
                <a:latin typeface="Times New Roman" pitchFamily="18" charset="0"/>
                <a:ea typeface="Calibri"/>
                <a:cs typeface="Times New Roman" pitchFamily="18" charset="0"/>
              </a:rPr>
              <a:t>Joint probability distribution</a:t>
            </a:r>
            <a:endParaRPr lang="en-US" sz="2800" dirty="0">
              <a:solidFill>
                <a:srgbClr val="FF0000"/>
              </a:solidFill>
              <a:latin typeface="Times New Roman" pitchFamily="18" charset="0"/>
              <a:ea typeface="Calibri"/>
              <a:cs typeface="Times New Roman" pitchFamily="18" charset="0"/>
            </a:endParaRPr>
          </a:p>
          <a:p>
            <a:pPr algn="just">
              <a:lnSpc>
                <a:spcPct val="150000"/>
              </a:lnSpc>
            </a:pPr>
            <a:r>
              <a:rPr lang="en-US" sz="2800" dirty="0" smtClean="0">
                <a:effectLst/>
                <a:latin typeface="Times New Roman" pitchFamily="18" charset="0"/>
                <a:ea typeface="Calibri"/>
                <a:cs typeface="Times New Roman" pitchFamily="18" charset="0"/>
              </a:rPr>
              <a:t>If X and Y are two random variable the probability distribution for their simultaneous occurrences can be represented by a function f(</a:t>
            </a:r>
            <a:r>
              <a:rPr lang="en-US" sz="2800" dirty="0" err="1" smtClean="0">
                <a:effectLst/>
                <a:latin typeface="Times New Roman" pitchFamily="18" charset="0"/>
                <a:ea typeface="Calibri"/>
                <a:cs typeface="Times New Roman" pitchFamily="18" charset="0"/>
              </a:rPr>
              <a:t>x,y</a:t>
            </a:r>
            <a:r>
              <a:rPr lang="en-US" sz="2800" dirty="0" smtClean="0">
                <a:effectLst/>
                <a:latin typeface="Times New Roman" pitchFamily="18" charset="0"/>
                <a:ea typeface="Calibri"/>
                <a:cs typeface="Times New Roman" pitchFamily="18" charset="0"/>
              </a:rPr>
              <a:t>),for any pair values (X,Y) within the range of the random variable X and Y. This function is known as joint probability distribution (X, Y).</a:t>
            </a:r>
            <a:endParaRPr lang="en-US" sz="2800" dirty="0">
              <a:latin typeface="Times New Roman" pitchFamily="18" charset="0"/>
              <a:ea typeface="Calibri"/>
              <a:cs typeface="Times New Roman" pitchFamily="18" charset="0"/>
            </a:endParaRPr>
          </a:p>
        </p:txBody>
      </p:sp>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505549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76200" y="76200"/>
                <a:ext cx="8915400" cy="6033896"/>
              </a:xfrm>
              <a:prstGeom prst="rect">
                <a:avLst/>
              </a:prstGeom>
            </p:spPr>
            <p:txBody>
              <a:bodyPr wrap="square">
                <a:spAutoFit/>
              </a:bodyPr>
              <a:lstStyle/>
              <a:p>
                <a:pPr algn="just">
                  <a:lnSpc>
                    <a:spcPct val="150000"/>
                  </a:lnSpc>
                </a:pPr>
                <a:r>
                  <a:rPr lang="en-US" sz="2800" b="1" dirty="0" smtClean="0">
                    <a:solidFill>
                      <a:srgbClr val="FF0000"/>
                    </a:solidFill>
                    <a:effectLst/>
                    <a:latin typeface="Times New Roman" pitchFamily="18" charset="0"/>
                    <a:ea typeface="Calibri"/>
                    <a:cs typeface="Times New Roman" pitchFamily="18" charset="0"/>
                  </a:rPr>
                  <a:t>Definition: 1</a:t>
                </a:r>
                <a:r>
                  <a:rPr lang="en-US" sz="2800" dirty="0">
                    <a:effectLst/>
                    <a:latin typeface="Times New Roman" pitchFamily="18" charset="0"/>
                    <a:ea typeface="Calibri"/>
                    <a:cs typeface="Times New Roman" pitchFamily="18" charset="0"/>
                  </a:rPr>
                  <a:t>. Let   (x, y) is a two-dimensional discrete random variable with each possible outcome (Xi, Yi) we associate a number (Xi, Yi) representing P(X=Xi, Y=Yi) and satisfying the following conditions.</a:t>
                </a:r>
                <a:endParaRPr lang="en-US" sz="2800" dirty="0">
                  <a:latin typeface="Times New Roman" pitchFamily="18" charset="0"/>
                  <a:ea typeface="Calibri"/>
                  <a:cs typeface="Times New Roman" pitchFamily="18" charset="0"/>
                </a:endParaRPr>
              </a:p>
              <a:p>
                <a:pPr marL="342900" marR="0" lvl="0" indent="-342900" algn="just">
                  <a:lnSpc>
                    <a:spcPct val="150000"/>
                  </a:lnSpc>
                  <a:spcBef>
                    <a:spcPts val="0"/>
                  </a:spcBef>
                  <a:spcAft>
                    <a:spcPts val="0"/>
                  </a:spcAft>
                  <a:buFont typeface="+mj-lt"/>
                  <a:buAutoNum type="arabicPeriod"/>
                </a:pPr>
                <a14:m>
                  <m:oMath xmlns:m="http://schemas.openxmlformats.org/officeDocument/2006/math">
                    <m:r>
                      <a:rPr lang="en-US" sz="2800" i="1">
                        <a:effectLst/>
                        <a:latin typeface="Cambria Math"/>
                        <a:ea typeface="Calibri"/>
                        <a:cs typeface="Times New Roman"/>
                      </a:rPr>
                      <m:t>𝑃</m:t>
                    </m:r>
                    <m:d>
                      <m:dPr>
                        <m:ctrlPr>
                          <a:rPr lang="en-US" sz="2800" i="1">
                            <a:effectLst/>
                            <a:latin typeface="Cambria Math" panose="02040503050406030204" pitchFamily="18" charset="0"/>
                            <a:ea typeface="Calibri"/>
                            <a:cs typeface="Times New Roman"/>
                          </a:rPr>
                        </m:ctrlPr>
                      </m:dPr>
                      <m:e>
                        <m:sSub>
                          <m:sSubPr>
                            <m:ctrlPr>
                              <a:rPr lang="en-US" sz="2800" i="1">
                                <a:effectLst/>
                                <a:latin typeface="Cambria Math" panose="02040503050406030204" pitchFamily="18" charset="0"/>
                                <a:ea typeface="Calibri"/>
                                <a:cs typeface="Times New Roman"/>
                              </a:rPr>
                            </m:ctrlPr>
                          </m:sSubPr>
                          <m:e>
                            <m:r>
                              <a:rPr lang="en-US" sz="2800" i="1">
                                <a:effectLst/>
                                <a:latin typeface="Cambria Math"/>
                                <a:ea typeface="Calibri"/>
                                <a:cs typeface="Times New Roman"/>
                              </a:rPr>
                              <m:t>𝑋</m:t>
                            </m:r>
                          </m:e>
                          <m:sub>
                            <m:r>
                              <a:rPr lang="en-US" sz="2800" i="1">
                                <a:effectLst/>
                                <a:latin typeface="Cambria Math"/>
                                <a:ea typeface="Calibri"/>
                                <a:cs typeface="Times New Roman"/>
                              </a:rPr>
                              <m:t>𝑖</m:t>
                            </m:r>
                          </m:sub>
                        </m:sSub>
                        <m:r>
                          <a:rPr lang="en-US" sz="2800" i="1">
                            <a:effectLst/>
                            <a:latin typeface="Cambria Math"/>
                            <a:ea typeface="Calibri"/>
                            <a:cs typeface="Times New Roman"/>
                          </a:rPr>
                          <m:t>, </m:t>
                        </m:r>
                        <m:sSub>
                          <m:sSubPr>
                            <m:ctrlPr>
                              <a:rPr lang="en-US" sz="2800" i="1">
                                <a:effectLst/>
                                <a:latin typeface="Cambria Math" panose="02040503050406030204" pitchFamily="18" charset="0"/>
                                <a:ea typeface="Calibri"/>
                                <a:cs typeface="Times New Roman"/>
                              </a:rPr>
                            </m:ctrlPr>
                          </m:sSubPr>
                          <m:e>
                            <m:r>
                              <a:rPr lang="en-US" sz="2800" i="1">
                                <a:effectLst/>
                                <a:latin typeface="Cambria Math"/>
                                <a:ea typeface="Calibri"/>
                                <a:cs typeface="Times New Roman"/>
                              </a:rPr>
                              <m:t>𝑌</m:t>
                            </m:r>
                          </m:e>
                          <m:sub>
                            <m:r>
                              <a:rPr lang="en-US" sz="2800" i="1">
                                <a:effectLst/>
                                <a:latin typeface="Cambria Math"/>
                                <a:ea typeface="Calibri"/>
                                <a:cs typeface="Times New Roman"/>
                              </a:rPr>
                              <m:t>𝑖</m:t>
                            </m:r>
                          </m:sub>
                        </m:sSub>
                      </m:e>
                    </m:d>
                    <m:r>
                      <a:rPr lang="en-US" sz="2800" i="1">
                        <a:effectLst/>
                        <a:latin typeface="Cambria Math"/>
                        <a:ea typeface="Times New Roman"/>
                        <a:cs typeface="Times New Roman"/>
                      </a:rPr>
                      <m:t>≥0,</m:t>
                    </m:r>
                    <m:sSub>
                      <m:sSubPr>
                        <m:ctrlPr>
                          <a:rPr lang="en-US" sz="2800" i="1">
                            <a:effectLst/>
                            <a:latin typeface="Cambria Math" panose="02040503050406030204" pitchFamily="18" charset="0"/>
                            <a:ea typeface="Times New Roman"/>
                            <a:cs typeface="Times New Roman"/>
                          </a:rPr>
                        </m:ctrlPr>
                      </m:sSubPr>
                      <m:e>
                        <m:r>
                          <a:rPr lang="en-US" sz="2800" i="1">
                            <a:effectLst/>
                            <a:latin typeface="Cambria Math"/>
                            <a:ea typeface="Times New Roman"/>
                            <a:cs typeface="Times New Roman"/>
                          </a:rPr>
                          <m:t>∀</m:t>
                        </m:r>
                      </m:e>
                      <m:sub>
                        <m:r>
                          <a:rPr lang="en-US" sz="2800" i="1">
                            <a:effectLst/>
                            <a:latin typeface="Cambria Math"/>
                            <a:ea typeface="Times New Roman"/>
                            <a:cs typeface="Times New Roman"/>
                          </a:rPr>
                          <m:t>𝑥</m:t>
                        </m:r>
                        <m:r>
                          <a:rPr lang="en-US" sz="2800" i="1">
                            <a:effectLst/>
                            <a:latin typeface="Cambria Math"/>
                            <a:ea typeface="Times New Roman"/>
                            <a:cs typeface="Times New Roman"/>
                          </a:rPr>
                          <m:t>,</m:t>
                        </m:r>
                        <m:r>
                          <a:rPr lang="en-US" sz="2800" i="1">
                            <a:effectLst/>
                            <a:latin typeface="Cambria Math"/>
                            <a:ea typeface="Times New Roman"/>
                            <a:cs typeface="Times New Roman"/>
                          </a:rPr>
                          <m:t>𝑦</m:t>
                        </m:r>
                      </m:sub>
                    </m:sSub>
                  </m:oMath>
                </a14:m>
                <a:endParaRPr lang="en-US" sz="2800" dirty="0">
                  <a:effectLst/>
                  <a:latin typeface="Times New Roman" pitchFamily="18" charset="0"/>
                  <a:ea typeface="Times New Roman"/>
                  <a:cs typeface="Times New Roman" pitchFamily="18" charset="0"/>
                </a:endParaRPr>
              </a:p>
              <a:p>
                <a:pPr marL="342900" marR="0" lvl="0" indent="-342900" algn="just">
                  <a:lnSpc>
                    <a:spcPct val="150000"/>
                  </a:lnSpc>
                  <a:spcBef>
                    <a:spcPts val="0"/>
                  </a:spcBef>
                  <a:spcAft>
                    <a:spcPts val="0"/>
                  </a:spcAft>
                  <a:buFont typeface="+mj-lt"/>
                  <a:buAutoNum type="arabicPeriod"/>
                </a:pPr>
                <a14:m>
                  <m:oMath xmlns:m="http://schemas.openxmlformats.org/officeDocument/2006/math">
                    <m:nary>
                      <m:naryPr>
                        <m:chr m:val="∑"/>
                        <m:limLoc m:val="undOvr"/>
                        <m:ctrlPr>
                          <a:rPr lang="en-US" sz="2800" i="1">
                            <a:effectLst/>
                            <a:latin typeface="Cambria Math" panose="02040503050406030204" pitchFamily="18" charset="0"/>
                            <a:ea typeface="Calibri"/>
                            <a:cs typeface="Times New Roman"/>
                          </a:rPr>
                        </m:ctrlPr>
                      </m:naryPr>
                      <m:sub>
                        <m:r>
                          <a:rPr lang="en-US" sz="2800" i="1">
                            <a:effectLst/>
                            <a:latin typeface="Cambria Math"/>
                            <a:ea typeface="Calibri"/>
                            <a:cs typeface="Times New Roman"/>
                          </a:rPr>
                          <m:t>𝑖</m:t>
                        </m:r>
                        <m:r>
                          <a:rPr lang="en-US" sz="2800" i="1">
                            <a:effectLst/>
                            <a:latin typeface="Cambria Math"/>
                            <a:ea typeface="Calibri"/>
                            <a:cs typeface="Times New Roman"/>
                          </a:rPr>
                          <m:t>=1</m:t>
                        </m:r>
                      </m:sub>
                      <m:sup>
                        <m:r>
                          <a:rPr lang="en-US" sz="2800" i="1">
                            <a:effectLst/>
                            <a:latin typeface="Cambria Math"/>
                            <a:ea typeface="Calibri"/>
                            <a:cs typeface="Times New Roman"/>
                          </a:rPr>
                          <m:t>∞</m:t>
                        </m:r>
                      </m:sup>
                      <m:e>
                        <m:nary>
                          <m:naryPr>
                            <m:chr m:val="∑"/>
                            <m:limLoc m:val="subSup"/>
                            <m:ctrlPr>
                              <a:rPr lang="en-US" sz="2800" i="1">
                                <a:effectLst/>
                                <a:latin typeface="Cambria Math" panose="02040503050406030204" pitchFamily="18" charset="0"/>
                                <a:ea typeface="Calibri"/>
                                <a:cs typeface="Times New Roman"/>
                              </a:rPr>
                            </m:ctrlPr>
                          </m:naryPr>
                          <m:sub>
                            <m:r>
                              <a:rPr lang="en-US" sz="2800" i="1">
                                <a:effectLst/>
                                <a:latin typeface="Cambria Math"/>
                                <a:ea typeface="Calibri"/>
                                <a:cs typeface="Times New Roman"/>
                              </a:rPr>
                              <m:t>𝑗</m:t>
                            </m:r>
                            <m:r>
                              <a:rPr lang="en-US" sz="2800" i="1">
                                <a:effectLst/>
                                <a:latin typeface="Cambria Math"/>
                                <a:ea typeface="Calibri"/>
                                <a:cs typeface="Times New Roman"/>
                              </a:rPr>
                              <m:t>=1</m:t>
                            </m:r>
                          </m:sub>
                          <m:sup>
                            <m:r>
                              <a:rPr lang="en-US" sz="2800" i="1">
                                <a:effectLst/>
                                <a:latin typeface="Cambria Math"/>
                                <a:ea typeface="Calibri"/>
                                <a:cs typeface="Times New Roman"/>
                              </a:rPr>
                              <m:t>∞</m:t>
                            </m:r>
                          </m:sup>
                          <m:e>
                            <m:r>
                              <a:rPr lang="en-US" sz="2800" i="1">
                                <a:effectLst/>
                                <a:latin typeface="Cambria Math"/>
                                <a:ea typeface="Calibri"/>
                                <a:cs typeface="Times New Roman"/>
                              </a:rPr>
                              <m:t>𝑃</m:t>
                            </m:r>
                            <m:d>
                              <m:dPr>
                                <m:ctrlPr>
                                  <a:rPr lang="en-US" sz="2800" i="1">
                                    <a:effectLst/>
                                    <a:latin typeface="Cambria Math" panose="02040503050406030204" pitchFamily="18" charset="0"/>
                                    <a:ea typeface="Calibri"/>
                                    <a:cs typeface="Times New Roman"/>
                                  </a:rPr>
                                </m:ctrlPr>
                              </m:dPr>
                              <m:e>
                                <m:sSub>
                                  <m:sSubPr>
                                    <m:ctrlPr>
                                      <a:rPr lang="en-US" sz="2800" i="1">
                                        <a:effectLst/>
                                        <a:latin typeface="Cambria Math" panose="02040503050406030204" pitchFamily="18" charset="0"/>
                                        <a:ea typeface="Calibri"/>
                                        <a:cs typeface="Times New Roman"/>
                                      </a:rPr>
                                    </m:ctrlPr>
                                  </m:sSubPr>
                                  <m:e>
                                    <m:r>
                                      <a:rPr lang="en-US" sz="2800" i="1">
                                        <a:effectLst/>
                                        <a:latin typeface="Cambria Math"/>
                                        <a:ea typeface="Calibri"/>
                                        <a:cs typeface="Times New Roman"/>
                                      </a:rPr>
                                      <m:t>𝑋</m:t>
                                    </m:r>
                                  </m:e>
                                  <m:sub>
                                    <m:r>
                                      <a:rPr lang="en-US" sz="2800" i="1">
                                        <a:effectLst/>
                                        <a:latin typeface="Cambria Math"/>
                                        <a:ea typeface="Calibri"/>
                                        <a:cs typeface="Times New Roman"/>
                                      </a:rPr>
                                      <m:t>𝑖</m:t>
                                    </m:r>
                                  </m:sub>
                                </m:sSub>
                                <m:r>
                                  <a:rPr lang="en-US" sz="2800" i="1">
                                    <a:effectLst/>
                                    <a:latin typeface="Cambria Math"/>
                                    <a:ea typeface="Calibri"/>
                                    <a:cs typeface="Times New Roman"/>
                                  </a:rPr>
                                  <m:t>, </m:t>
                                </m:r>
                                <m:sSub>
                                  <m:sSubPr>
                                    <m:ctrlPr>
                                      <a:rPr lang="en-US" sz="2800" i="1">
                                        <a:effectLst/>
                                        <a:latin typeface="Cambria Math" panose="02040503050406030204" pitchFamily="18" charset="0"/>
                                        <a:ea typeface="Calibri"/>
                                        <a:cs typeface="Times New Roman"/>
                                      </a:rPr>
                                    </m:ctrlPr>
                                  </m:sSubPr>
                                  <m:e>
                                    <m:r>
                                      <a:rPr lang="en-US" sz="2800" i="1">
                                        <a:effectLst/>
                                        <a:latin typeface="Cambria Math"/>
                                        <a:ea typeface="Calibri"/>
                                        <a:cs typeface="Times New Roman"/>
                                      </a:rPr>
                                      <m:t>𝑌</m:t>
                                    </m:r>
                                  </m:e>
                                  <m:sub>
                                    <m:r>
                                      <a:rPr lang="en-US" sz="2800" i="1">
                                        <a:effectLst/>
                                        <a:latin typeface="Cambria Math"/>
                                        <a:ea typeface="Calibri"/>
                                        <a:cs typeface="Times New Roman"/>
                                      </a:rPr>
                                      <m:t>𝑖</m:t>
                                    </m:r>
                                  </m:sub>
                                </m:sSub>
                              </m:e>
                            </m:d>
                            <m:r>
                              <a:rPr lang="en-US" sz="2800" i="1">
                                <a:effectLst/>
                                <a:latin typeface="Cambria Math"/>
                                <a:ea typeface="Calibri"/>
                                <a:cs typeface="Times New Roman"/>
                              </a:rPr>
                              <m:t>=1</m:t>
                            </m:r>
                          </m:e>
                        </m:nary>
                      </m:e>
                    </m:nary>
                  </m:oMath>
                </a14:m>
                <a:endParaRPr lang="en-US" sz="2800" dirty="0">
                  <a:effectLst/>
                  <a:latin typeface="Times New Roman" pitchFamily="18" charset="0"/>
                  <a:ea typeface="Times New Roman"/>
                  <a:cs typeface="Times New Roman" pitchFamily="18" charset="0"/>
                </a:endParaRPr>
              </a:p>
              <a:p>
                <a:pPr algn="just">
                  <a:lnSpc>
                    <a:spcPct val="150000"/>
                  </a:lnSpc>
                </a:pPr>
                <a:r>
                  <a:rPr lang="en-US" sz="2800" dirty="0">
                    <a:effectLst/>
                    <a:latin typeface="Times New Roman" pitchFamily="18" charset="0"/>
                    <a:ea typeface="Times New Roman"/>
                    <a:cs typeface="Times New Roman" pitchFamily="18" charset="0"/>
                  </a:rPr>
                  <a:t>The function P is joint probability mass function</a:t>
                </a:r>
                <a14:m>
                  <m:oMath xmlns:m="http://schemas.openxmlformats.org/officeDocument/2006/math">
                    <m:d>
                      <m:dPr>
                        <m:ctrlPr>
                          <a:rPr lang="en-US" sz="2800" i="1">
                            <a:effectLst/>
                            <a:latin typeface="Cambria Math" panose="02040503050406030204" pitchFamily="18" charset="0"/>
                            <a:ea typeface="Calibri"/>
                            <a:cs typeface="Times New Roman"/>
                          </a:rPr>
                        </m:ctrlPr>
                      </m:dPr>
                      <m:e>
                        <m:r>
                          <a:rPr lang="en-US" sz="2800" i="1">
                            <a:effectLst/>
                            <a:latin typeface="Cambria Math"/>
                            <a:ea typeface="Calibri"/>
                            <a:cs typeface="Times New Roman"/>
                          </a:rPr>
                          <m:t>𝑋</m:t>
                        </m:r>
                        <m:r>
                          <a:rPr lang="en-US" sz="2800" i="1">
                            <a:effectLst/>
                            <a:latin typeface="Cambria Math"/>
                            <a:ea typeface="Calibri"/>
                            <a:cs typeface="Times New Roman"/>
                          </a:rPr>
                          <m:t>, </m:t>
                        </m:r>
                        <m:r>
                          <a:rPr lang="en-US" sz="2800" i="1">
                            <a:effectLst/>
                            <a:latin typeface="Cambria Math"/>
                            <a:ea typeface="Calibri"/>
                            <a:cs typeface="Times New Roman"/>
                          </a:rPr>
                          <m:t>𝑌</m:t>
                        </m:r>
                      </m:e>
                    </m:d>
                  </m:oMath>
                </a14:m>
                <a:r>
                  <a:rPr lang="en-US" sz="2800" dirty="0">
                    <a:effectLst/>
                    <a:latin typeface="Times New Roman" pitchFamily="18" charset="0"/>
                    <a:ea typeface="Times New Roman"/>
                    <a:cs typeface="Times New Roman" pitchFamily="18" charset="0"/>
                  </a:rPr>
                  <a:t>. </a:t>
                </a:r>
                <a:endParaRPr lang="en-US" sz="2800" dirty="0">
                  <a:latin typeface="Times New Roman" pitchFamily="18" charset="0"/>
                  <a:ea typeface="Calibri"/>
                  <a:cs typeface="Times New Roman" pitchFamily="18" charset="0"/>
                </a:endParaRPr>
              </a:p>
              <a:p>
                <a:pPr algn="just">
                  <a:lnSpc>
                    <a:spcPct val="150000"/>
                  </a:lnSpc>
                </a:pPr>
                <a:r>
                  <a:rPr lang="en-US" sz="2800" dirty="0">
                    <a:effectLst/>
                    <a:latin typeface="Times New Roman" pitchFamily="18" charset="0"/>
                    <a:ea typeface="Times New Roman"/>
                    <a:cs typeface="Times New Roman" pitchFamily="18" charset="0"/>
                  </a:rPr>
                  <a:t>The set of triples</a:t>
                </a:r>
                <a14:m>
                  <m:oMath xmlns:m="http://schemas.openxmlformats.org/officeDocument/2006/math">
                    <m:r>
                      <a:rPr lang="en-US" sz="2800" i="1">
                        <a:effectLst/>
                        <a:latin typeface="Cambria Math"/>
                        <a:ea typeface="Calibri"/>
                        <a:cs typeface="Times New Roman"/>
                      </a:rPr>
                      <m:t>[</m:t>
                    </m:r>
                    <m:d>
                      <m:dPr>
                        <m:ctrlPr>
                          <a:rPr lang="en-US" sz="2800" i="1">
                            <a:effectLst/>
                            <a:latin typeface="Cambria Math" panose="02040503050406030204" pitchFamily="18" charset="0"/>
                            <a:ea typeface="Calibri"/>
                            <a:cs typeface="Times New Roman"/>
                          </a:rPr>
                        </m:ctrlPr>
                      </m:dPr>
                      <m:e>
                        <m:sSub>
                          <m:sSubPr>
                            <m:ctrlPr>
                              <a:rPr lang="en-US" sz="2800" i="1">
                                <a:effectLst/>
                                <a:latin typeface="Cambria Math" panose="02040503050406030204" pitchFamily="18" charset="0"/>
                                <a:ea typeface="Calibri"/>
                                <a:cs typeface="Times New Roman"/>
                              </a:rPr>
                            </m:ctrlPr>
                          </m:sSubPr>
                          <m:e>
                            <m:r>
                              <a:rPr lang="en-US" sz="2800" i="1">
                                <a:effectLst/>
                                <a:latin typeface="Cambria Math"/>
                                <a:ea typeface="Calibri"/>
                                <a:cs typeface="Times New Roman"/>
                              </a:rPr>
                              <m:t>𝑋</m:t>
                            </m:r>
                          </m:e>
                          <m:sub>
                            <m:r>
                              <a:rPr lang="en-US" sz="2800" i="1">
                                <a:effectLst/>
                                <a:latin typeface="Cambria Math"/>
                                <a:ea typeface="Calibri"/>
                                <a:cs typeface="Times New Roman"/>
                              </a:rPr>
                              <m:t>𝑖</m:t>
                            </m:r>
                          </m:sub>
                        </m:sSub>
                        <m:r>
                          <a:rPr lang="en-US" sz="2800" i="1">
                            <a:effectLst/>
                            <a:latin typeface="Cambria Math"/>
                            <a:ea typeface="Calibri"/>
                            <a:cs typeface="Times New Roman"/>
                          </a:rPr>
                          <m:t>, </m:t>
                        </m:r>
                        <m:sSub>
                          <m:sSubPr>
                            <m:ctrlPr>
                              <a:rPr lang="en-US" sz="2800" i="1">
                                <a:effectLst/>
                                <a:latin typeface="Cambria Math" panose="02040503050406030204" pitchFamily="18" charset="0"/>
                                <a:ea typeface="Calibri"/>
                                <a:cs typeface="Times New Roman"/>
                              </a:rPr>
                            </m:ctrlPr>
                          </m:sSubPr>
                          <m:e>
                            <m:r>
                              <a:rPr lang="en-US" sz="2800" i="1">
                                <a:effectLst/>
                                <a:latin typeface="Cambria Math"/>
                                <a:ea typeface="Calibri"/>
                                <a:cs typeface="Times New Roman"/>
                              </a:rPr>
                              <m:t>𝑌</m:t>
                            </m:r>
                          </m:e>
                          <m:sub>
                            <m:r>
                              <a:rPr lang="en-US" sz="2800" i="1">
                                <a:effectLst/>
                                <a:latin typeface="Cambria Math"/>
                                <a:ea typeface="Calibri"/>
                                <a:cs typeface="Times New Roman"/>
                              </a:rPr>
                              <m:t>𝑖</m:t>
                            </m:r>
                          </m:sub>
                        </m:sSub>
                      </m:e>
                    </m:d>
                    <m:r>
                      <a:rPr lang="en-US" sz="2800" i="1">
                        <a:effectLst/>
                        <a:latin typeface="Cambria Math"/>
                        <a:ea typeface="Calibri"/>
                        <a:cs typeface="Times New Roman"/>
                      </a:rPr>
                      <m:t>, </m:t>
                    </m:r>
                    <m:r>
                      <a:rPr lang="en-US" sz="2800" i="1">
                        <a:effectLst/>
                        <a:latin typeface="Cambria Math"/>
                        <a:ea typeface="Calibri"/>
                        <a:cs typeface="Times New Roman"/>
                      </a:rPr>
                      <m:t>𝑃</m:t>
                    </m:r>
                    <m:d>
                      <m:dPr>
                        <m:ctrlPr>
                          <a:rPr lang="en-US" sz="2800" i="1">
                            <a:effectLst/>
                            <a:latin typeface="Cambria Math" panose="02040503050406030204" pitchFamily="18" charset="0"/>
                            <a:ea typeface="Calibri"/>
                            <a:cs typeface="Times New Roman"/>
                          </a:rPr>
                        </m:ctrlPr>
                      </m:dPr>
                      <m:e>
                        <m:sSub>
                          <m:sSubPr>
                            <m:ctrlPr>
                              <a:rPr lang="en-US" sz="2800" i="1">
                                <a:effectLst/>
                                <a:latin typeface="Cambria Math" panose="02040503050406030204" pitchFamily="18" charset="0"/>
                                <a:ea typeface="Calibri"/>
                                <a:cs typeface="Times New Roman"/>
                              </a:rPr>
                            </m:ctrlPr>
                          </m:sSubPr>
                          <m:e>
                            <m:r>
                              <a:rPr lang="en-US" sz="2800" i="1">
                                <a:effectLst/>
                                <a:latin typeface="Cambria Math"/>
                                <a:ea typeface="Calibri"/>
                                <a:cs typeface="Times New Roman"/>
                              </a:rPr>
                              <m:t>𝑋</m:t>
                            </m:r>
                          </m:e>
                          <m:sub>
                            <m:r>
                              <a:rPr lang="en-US" sz="2800" i="1">
                                <a:effectLst/>
                                <a:latin typeface="Cambria Math"/>
                                <a:ea typeface="Calibri"/>
                                <a:cs typeface="Times New Roman"/>
                              </a:rPr>
                              <m:t>𝑖</m:t>
                            </m:r>
                          </m:sub>
                        </m:sSub>
                        <m:r>
                          <a:rPr lang="en-US" sz="2800" i="1">
                            <a:effectLst/>
                            <a:latin typeface="Cambria Math"/>
                            <a:ea typeface="Calibri"/>
                            <a:cs typeface="Times New Roman"/>
                          </a:rPr>
                          <m:t>, </m:t>
                        </m:r>
                        <m:sSub>
                          <m:sSubPr>
                            <m:ctrlPr>
                              <a:rPr lang="en-US" sz="2800" i="1">
                                <a:effectLst/>
                                <a:latin typeface="Cambria Math" panose="02040503050406030204" pitchFamily="18" charset="0"/>
                                <a:ea typeface="Calibri"/>
                                <a:cs typeface="Times New Roman"/>
                              </a:rPr>
                            </m:ctrlPr>
                          </m:sSubPr>
                          <m:e>
                            <m:r>
                              <a:rPr lang="en-US" sz="2800" i="1">
                                <a:effectLst/>
                                <a:latin typeface="Cambria Math"/>
                                <a:ea typeface="Calibri"/>
                                <a:cs typeface="Times New Roman"/>
                              </a:rPr>
                              <m:t>𝑌</m:t>
                            </m:r>
                          </m:e>
                          <m:sub>
                            <m:r>
                              <a:rPr lang="en-US" sz="2800" i="1">
                                <a:effectLst/>
                                <a:latin typeface="Cambria Math"/>
                                <a:ea typeface="Calibri"/>
                                <a:cs typeface="Times New Roman"/>
                              </a:rPr>
                              <m:t>𝑖</m:t>
                            </m:r>
                          </m:sub>
                        </m:sSub>
                      </m:e>
                    </m:d>
                    <m:r>
                      <a:rPr lang="en-US" sz="2800" i="1">
                        <a:effectLst/>
                        <a:latin typeface="Cambria Math"/>
                        <a:ea typeface="Calibri"/>
                        <a:cs typeface="Times New Roman"/>
                      </a:rPr>
                      <m:t>]</m:t>
                    </m:r>
                  </m:oMath>
                </a14:m>
                <a:r>
                  <a:rPr lang="en-US" sz="2800" dirty="0">
                    <a:effectLst/>
                    <a:latin typeface="Times New Roman" pitchFamily="18" charset="0"/>
                    <a:ea typeface="Times New Roman"/>
                    <a:cs typeface="Times New Roman" pitchFamily="18" charset="0"/>
                  </a:rPr>
                  <a:t>, i=j=1, 2,3,…, is the joint probability distribution of </a:t>
                </a:r>
                <a14:m>
                  <m:oMath xmlns:m="http://schemas.openxmlformats.org/officeDocument/2006/math">
                    <m:d>
                      <m:dPr>
                        <m:ctrlPr>
                          <a:rPr lang="en-US" sz="2800" i="1">
                            <a:effectLst/>
                            <a:latin typeface="Cambria Math" panose="02040503050406030204" pitchFamily="18" charset="0"/>
                            <a:ea typeface="Calibri"/>
                            <a:cs typeface="Times New Roman"/>
                          </a:rPr>
                        </m:ctrlPr>
                      </m:dPr>
                      <m:e>
                        <m:r>
                          <a:rPr lang="en-US" sz="2800" i="1">
                            <a:effectLst/>
                            <a:latin typeface="Cambria Math"/>
                            <a:ea typeface="Calibri"/>
                            <a:cs typeface="Times New Roman"/>
                          </a:rPr>
                          <m:t>𝑋</m:t>
                        </m:r>
                        <m:r>
                          <a:rPr lang="en-US" sz="2800" i="1">
                            <a:effectLst/>
                            <a:latin typeface="Cambria Math"/>
                            <a:ea typeface="Calibri"/>
                            <a:cs typeface="Times New Roman"/>
                          </a:rPr>
                          <m:t>, </m:t>
                        </m:r>
                        <m:r>
                          <a:rPr lang="en-US" sz="2800" i="1">
                            <a:effectLst/>
                            <a:latin typeface="Cambria Math"/>
                            <a:ea typeface="Calibri"/>
                            <a:cs typeface="Times New Roman"/>
                          </a:rPr>
                          <m:t>𝑌</m:t>
                        </m:r>
                      </m:e>
                    </m:d>
                  </m:oMath>
                </a14:m>
                <a:r>
                  <a:rPr lang="en-US" sz="2800" dirty="0">
                    <a:effectLst/>
                    <a:latin typeface="Times New Roman" pitchFamily="18" charset="0"/>
                    <a:ea typeface="Times New Roman"/>
                    <a:cs typeface="Times New Roman" pitchFamily="18" charset="0"/>
                  </a:rPr>
                  <a:t>.</a:t>
                </a:r>
                <a:endParaRPr lang="en-US" sz="2800" dirty="0">
                  <a:latin typeface="Times New Roman" pitchFamily="18" charset="0"/>
                  <a:ea typeface="Calibri"/>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76200" y="76200"/>
                <a:ext cx="8915400" cy="6033896"/>
              </a:xfrm>
              <a:prstGeom prst="rect">
                <a:avLst/>
              </a:prstGeom>
              <a:blipFill rotWithShape="1">
                <a:blip r:embed="rId2"/>
                <a:stretch>
                  <a:fillRect l="-1436" r="-2462" b="-607"/>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8948744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52400" y="228600"/>
                <a:ext cx="8839200" cy="4772076"/>
              </a:xfrm>
              <a:prstGeom prst="rect">
                <a:avLst/>
              </a:prstGeom>
            </p:spPr>
            <p:txBody>
              <a:bodyPr wrap="square">
                <a:spAutoFit/>
              </a:bodyPr>
              <a:lstStyle/>
              <a:p>
                <a:pPr algn="just">
                  <a:lnSpc>
                    <a:spcPct val="150000"/>
                  </a:lnSpc>
                </a:pPr>
                <a:r>
                  <a:rPr lang="en-US" sz="2800" b="1" dirty="0" smtClean="0">
                    <a:effectLst/>
                    <a:latin typeface="Times New Roman" pitchFamily="18" charset="0"/>
                    <a:ea typeface="Times New Roman"/>
                    <a:cs typeface="Times New Roman" pitchFamily="18" charset="0"/>
                  </a:rPr>
                  <a:t>Definition: 2</a:t>
                </a:r>
                <a:r>
                  <a:rPr lang="en-US" sz="2800" dirty="0">
                    <a:effectLst/>
                    <a:latin typeface="Times New Roman" pitchFamily="18" charset="0"/>
                    <a:ea typeface="Times New Roman"/>
                    <a:cs typeface="Times New Roman" pitchFamily="18" charset="0"/>
                  </a:rPr>
                  <a:t>. Let (X, Y) be a continuous random variable. If it assuming all values in some region R of the Euclidean plane.  Let (X, Y) be two-dimensional continuous random variable then the joint probability density function f is a function satisfying the following conditions:</a:t>
                </a:r>
                <a:endParaRPr lang="en-US" sz="2800" dirty="0">
                  <a:latin typeface="Times New Roman" pitchFamily="18" charset="0"/>
                  <a:ea typeface="Calibri"/>
                  <a:cs typeface="Times New Roman" pitchFamily="18" charset="0"/>
                </a:endParaRPr>
              </a:p>
              <a:p>
                <a:pPr marL="342900" marR="0" lvl="0" indent="-342900" algn="just">
                  <a:lnSpc>
                    <a:spcPct val="150000"/>
                  </a:lnSpc>
                  <a:spcBef>
                    <a:spcPts val="0"/>
                  </a:spcBef>
                  <a:spcAft>
                    <a:spcPts val="0"/>
                  </a:spcAft>
                  <a:buFont typeface="+mj-lt"/>
                  <a:buAutoNum type="arabicPeriod"/>
                </a:pPr>
                <a14:m>
                  <m:oMath xmlns:m="http://schemas.openxmlformats.org/officeDocument/2006/math">
                    <m:r>
                      <a:rPr lang="en-US" sz="2800" i="1">
                        <a:effectLst/>
                        <a:latin typeface="Cambria Math"/>
                        <a:ea typeface="Calibri"/>
                        <a:cs typeface="Times New Roman"/>
                      </a:rPr>
                      <m:t>𝑓</m:t>
                    </m:r>
                    <m:d>
                      <m:dPr>
                        <m:ctrlPr>
                          <a:rPr lang="en-US" sz="2800" i="1">
                            <a:effectLst/>
                            <a:latin typeface="Cambria Math" panose="02040503050406030204" pitchFamily="18" charset="0"/>
                            <a:ea typeface="Calibri"/>
                            <a:cs typeface="Times New Roman"/>
                          </a:rPr>
                        </m:ctrlPr>
                      </m:dPr>
                      <m:e>
                        <m:r>
                          <a:rPr lang="en-US" sz="2800" i="1">
                            <a:effectLst/>
                            <a:latin typeface="Cambria Math"/>
                            <a:ea typeface="Calibri"/>
                            <a:cs typeface="Times New Roman"/>
                          </a:rPr>
                          <m:t>𝑥</m:t>
                        </m:r>
                        <m:r>
                          <a:rPr lang="en-US" sz="2800" i="1">
                            <a:effectLst/>
                            <a:latin typeface="Cambria Math"/>
                            <a:ea typeface="Calibri"/>
                            <a:cs typeface="Times New Roman"/>
                          </a:rPr>
                          <m:t>, </m:t>
                        </m:r>
                        <m:r>
                          <a:rPr lang="en-US" sz="2800" i="1">
                            <a:effectLst/>
                            <a:latin typeface="Cambria Math"/>
                            <a:ea typeface="Calibri"/>
                            <a:cs typeface="Times New Roman"/>
                          </a:rPr>
                          <m:t>𝑦</m:t>
                        </m:r>
                      </m:e>
                    </m:d>
                    <m:r>
                      <a:rPr lang="en-US" sz="2800" i="1">
                        <a:effectLst/>
                        <a:latin typeface="Cambria Math"/>
                        <a:ea typeface="Times New Roman"/>
                        <a:cs typeface="Times New Roman"/>
                      </a:rPr>
                      <m:t>≥0,</m:t>
                    </m:r>
                    <m:sSub>
                      <m:sSubPr>
                        <m:ctrlPr>
                          <a:rPr lang="en-US" sz="2800" i="1">
                            <a:effectLst/>
                            <a:latin typeface="Cambria Math" panose="02040503050406030204" pitchFamily="18" charset="0"/>
                            <a:ea typeface="Times New Roman"/>
                            <a:cs typeface="Times New Roman"/>
                          </a:rPr>
                        </m:ctrlPr>
                      </m:sSubPr>
                      <m:e>
                        <m:r>
                          <a:rPr lang="en-US" sz="2800" i="1">
                            <a:effectLst/>
                            <a:latin typeface="Cambria Math"/>
                            <a:ea typeface="Times New Roman"/>
                            <a:cs typeface="Times New Roman"/>
                          </a:rPr>
                          <m:t>∀</m:t>
                        </m:r>
                      </m:e>
                      <m:sub>
                        <m:r>
                          <a:rPr lang="en-US" sz="2800" i="1">
                            <a:effectLst/>
                            <a:latin typeface="Cambria Math"/>
                            <a:ea typeface="Times New Roman"/>
                            <a:cs typeface="Times New Roman"/>
                          </a:rPr>
                          <m:t>𝑥</m:t>
                        </m:r>
                        <m:r>
                          <a:rPr lang="en-US" sz="2800" i="1">
                            <a:effectLst/>
                            <a:latin typeface="Cambria Math"/>
                            <a:ea typeface="Times New Roman"/>
                            <a:cs typeface="Times New Roman"/>
                          </a:rPr>
                          <m:t>,</m:t>
                        </m:r>
                        <m:r>
                          <a:rPr lang="en-US" sz="2800" i="1">
                            <a:effectLst/>
                            <a:latin typeface="Cambria Math"/>
                            <a:ea typeface="Times New Roman"/>
                            <a:cs typeface="Times New Roman"/>
                          </a:rPr>
                          <m:t>𝑦</m:t>
                        </m:r>
                      </m:sub>
                    </m:sSub>
                    <m:r>
                      <a:rPr lang="en-US" sz="2800" i="1">
                        <a:effectLst/>
                        <a:latin typeface="Cambria Math"/>
                        <a:ea typeface="Times New Roman"/>
                        <a:cs typeface="Times New Roman"/>
                      </a:rPr>
                      <m:t>∈</m:t>
                    </m:r>
                    <m:r>
                      <a:rPr lang="en-US" sz="2800" i="1">
                        <a:effectLst/>
                        <a:latin typeface="Cambria Math"/>
                        <a:ea typeface="Times New Roman"/>
                        <a:cs typeface="Times New Roman"/>
                      </a:rPr>
                      <m:t>𝑅</m:t>
                    </m:r>
                  </m:oMath>
                </a14:m>
                <a:endParaRPr lang="en-US" sz="2800" dirty="0">
                  <a:effectLst/>
                  <a:latin typeface="Times New Roman" pitchFamily="18" charset="0"/>
                  <a:ea typeface="Times New Roman"/>
                  <a:cs typeface="Times New Roman" pitchFamily="18" charset="0"/>
                </a:endParaRPr>
              </a:p>
              <a:p>
                <a:pPr marL="342900" marR="0" lvl="0" indent="-342900" algn="just">
                  <a:lnSpc>
                    <a:spcPct val="150000"/>
                  </a:lnSpc>
                  <a:spcBef>
                    <a:spcPts val="0"/>
                  </a:spcBef>
                  <a:spcAft>
                    <a:spcPts val="0"/>
                  </a:spcAft>
                  <a:buFont typeface="+mj-lt"/>
                  <a:buAutoNum type="arabicPeriod"/>
                </a:pPr>
                <a14:m>
                  <m:oMath xmlns:m="http://schemas.openxmlformats.org/officeDocument/2006/math">
                    <m:nary>
                      <m:naryPr>
                        <m:chr m:val="∬"/>
                        <m:limLoc m:val="undOvr"/>
                        <m:ctrlPr>
                          <a:rPr lang="en-US" sz="2800" i="1">
                            <a:effectLst/>
                            <a:latin typeface="Cambria Math" panose="02040503050406030204" pitchFamily="18" charset="0"/>
                            <a:ea typeface="Calibri"/>
                            <a:cs typeface="Times New Roman"/>
                          </a:rPr>
                        </m:ctrlPr>
                      </m:naryPr>
                      <m:sub>
                        <m:r>
                          <a:rPr lang="en-US" sz="2800" i="1">
                            <a:effectLst/>
                            <a:latin typeface="Cambria Math"/>
                            <a:ea typeface="Calibri"/>
                            <a:cs typeface="Times New Roman"/>
                          </a:rPr>
                          <m:t>𝑅</m:t>
                        </m:r>
                      </m:sub>
                      <m:sup>
                        <m:r>
                          <a:rPr lang="en-US" sz="2800" i="1">
                            <a:effectLst/>
                            <a:latin typeface="Cambria Math"/>
                            <a:ea typeface="Calibri"/>
                            <a:cs typeface="Times New Roman"/>
                          </a:rPr>
                          <m:t>∞</m:t>
                        </m:r>
                      </m:sup>
                      <m:e>
                        <m:r>
                          <a:rPr lang="en-US" sz="2800" i="1">
                            <a:effectLst/>
                            <a:latin typeface="Cambria Math"/>
                            <a:ea typeface="Calibri"/>
                            <a:cs typeface="Times New Roman"/>
                          </a:rPr>
                          <m:t>𝑓</m:t>
                        </m:r>
                        <m:d>
                          <m:dPr>
                            <m:ctrlPr>
                              <a:rPr lang="en-US" sz="2800" i="1">
                                <a:effectLst/>
                                <a:latin typeface="Cambria Math" panose="02040503050406030204" pitchFamily="18" charset="0"/>
                                <a:ea typeface="Calibri"/>
                                <a:cs typeface="Times New Roman"/>
                              </a:rPr>
                            </m:ctrlPr>
                          </m:dPr>
                          <m:e>
                            <m:r>
                              <a:rPr lang="en-US" sz="2800" i="1">
                                <a:effectLst/>
                                <a:latin typeface="Cambria Math"/>
                                <a:ea typeface="Calibri"/>
                                <a:cs typeface="Times New Roman"/>
                              </a:rPr>
                              <m:t>𝑥</m:t>
                            </m:r>
                            <m:r>
                              <a:rPr lang="en-US" sz="2800" i="1">
                                <a:effectLst/>
                                <a:latin typeface="Cambria Math"/>
                                <a:ea typeface="Calibri"/>
                                <a:cs typeface="Times New Roman"/>
                              </a:rPr>
                              <m:t>, </m:t>
                            </m:r>
                            <m:r>
                              <a:rPr lang="en-US" sz="2800" i="1">
                                <a:effectLst/>
                                <a:latin typeface="Cambria Math"/>
                                <a:ea typeface="Calibri"/>
                                <a:cs typeface="Times New Roman"/>
                              </a:rPr>
                              <m:t>𝑦</m:t>
                            </m:r>
                          </m:e>
                        </m:d>
                        <m:box>
                          <m:boxPr>
                            <m:diff m:val="on"/>
                            <m:ctrlPr>
                              <a:rPr lang="en-US" sz="2800" i="1">
                                <a:effectLst/>
                                <a:latin typeface="Cambria Math" panose="02040503050406030204" pitchFamily="18" charset="0"/>
                                <a:ea typeface="Calibri"/>
                                <a:cs typeface="Times New Roman"/>
                              </a:rPr>
                            </m:ctrlPr>
                          </m:boxPr>
                          <m:e>
                            <m:r>
                              <a:rPr lang="en-US" sz="2800" i="1">
                                <a:effectLst/>
                                <a:latin typeface="Cambria Math"/>
                                <a:ea typeface="Calibri"/>
                                <a:cs typeface="Times New Roman"/>
                              </a:rPr>
                              <m:t>𝑑𝑥</m:t>
                            </m:r>
                          </m:e>
                        </m:box>
                        <m:box>
                          <m:boxPr>
                            <m:diff m:val="on"/>
                            <m:ctrlPr>
                              <a:rPr lang="en-US" sz="2800" i="1">
                                <a:effectLst/>
                                <a:latin typeface="Cambria Math" panose="02040503050406030204" pitchFamily="18" charset="0"/>
                                <a:ea typeface="Calibri"/>
                                <a:cs typeface="Times New Roman"/>
                              </a:rPr>
                            </m:ctrlPr>
                          </m:boxPr>
                          <m:e>
                            <m:r>
                              <a:rPr lang="en-US" sz="2800" i="1">
                                <a:effectLst/>
                                <a:latin typeface="Cambria Math"/>
                                <a:ea typeface="Calibri"/>
                                <a:cs typeface="Times New Roman"/>
                              </a:rPr>
                              <m:t>𝑑𝑦</m:t>
                            </m:r>
                          </m:e>
                        </m:box>
                      </m:e>
                    </m:nary>
                    <m:r>
                      <a:rPr lang="en-US" sz="2800" i="1">
                        <a:effectLst/>
                        <a:latin typeface="Cambria Math"/>
                        <a:ea typeface="Times New Roman"/>
                        <a:cs typeface="Times New Roman"/>
                      </a:rPr>
                      <m:t>=1</m:t>
                    </m:r>
                  </m:oMath>
                </a14:m>
                <a:endParaRPr lang="en-US" sz="2800" dirty="0">
                  <a:effectLst/>
                  <a:latin typeface="Times New Roman" pitchFamily="18" charset="0"/>
                  <a:ea typeface="Times New Roman"/>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52400" y="228600"/>
                <a:ext cx="8839200" cy="4772076"/>
              </a:xfrm>
              <a:prstGeom prst="rect">
                <a:avLst/>
              </a:prstGeom>
              <a:blipFill rotWithShape="1">
                <a:blip r:embed="rId2"/>
                <a:stretch>
                  <a:fillRect l="-1379" r="-2483" b="-1279"/>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595589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2955" y="457200"/>
            <a:ext cx="8229600" cy="6240426"/>
          </a:xfrm>
          <a:prstGeom prst="rect">
            <a:avLst/>
          </a:prstGeom>
        </p:spPr>
        <p:txBody>
          <a:bodyPr wrap="square">
            <a:spAutoFit/>
          </a:bodyPr>
          <a:lstStyle/>
          <a:p>
            <a:pPr marL="342900" marR="0" lvl="0" indent="-342900" algn="just">
              <a:lnSpc>
                <a:spcPct val="150000"/>
              </a:lnSpc>
              <a:spcBef>
                <a:spcPts val="0"/>
              </a:spcBef>
              <a:spcAft>
                <a:spcPts val="0"/>
              </a:spcAft>
              <a:buFont typeface="Symbol"/>
              <a:buChar char=""/>
            </a:pPr>
            <a:r>
              <a:rPr lang="en-US" sz="2800" dirty="0" smtClean="0">
                <a:solidFill>
                  <a:srgbClr val="FF0000"/>
                </a:solidFill>
                <a:effectLst/>
                <a:latin typeface="Times New Roman" pitchFamily="18" charset="0"/>
                <a:ea typeface="Calibri"/>
                <a:cs typeface="Times New Roman" pitchFamily="18" charset="0"/>
              </a:rPr>
              <a:t>A probability distribution </a:t>
            </a:r>
            <a:r>
              <a:rPr lang="en-US" sz="2800" dirty="0" smtClean="0">
                <a:effectLst/>
                <a:latin typeface="Times New Roman" pitchFamily="18" charset="0"/>
                <a:ea typeface="Calibri"/>
                <a:cs typeface="Times New Roman" pitchFamily="18" charset="0"/>
              </a:rPr>
              <a:t>is a description of the chance a random variable has of taking on particular values. It is often displayed in a graph, table, or formula.</a:t>
            </a:r>
          </a:p>
          <a:p>
            <a:pPr algn="just">
              <a:lnSpc>
                <a:spcPct val="150000"/>
              </a:lnSpc>
            </a:pPr>
            <a:r>
              <a:rPr lang="en-US" sz="2800" dirty="0" smtClean="0">
                <a:effectLst/>
                <a:latin typeface="Times New Roman" pitchFamily="18" charset="0"/>
                <a:ea typeface="Calibri"/>
                <a:cs typeface="Times New Roman" pitchFamily="18" charset="0"/>
              </a:rPr>
              <a:t>Random variable is a variable X whose value is determined by the outcomes of random experiment. It is classified as ;</a:t>
            </a:r>
            <a:endParaRPr lang="en-US" sz="2800" dirty="0">
              <a:latin typeface="Times New Roman" pitchFamily="18" charset="0"/>
              <a:ea typeface="Calibri"/>
              <a:cs typeface="Times New Roman" pitchFamily="18" charset="0"/>
            </a:endParaRPr>
          </a:p>
          <a:p>
            <a:pPr marL="342900" marR="0" lvl="0" indent="-342900" algn="just">
              <a:lnSpc>
                <a:spcPct val="150000"/>
              </a:lnSpc>
              <a:spcBef>
                <a:spcPts val="0"/>
              </a:spcBef>
              <a:spcAft>
                <a:spcPts val="0"/>
              </a:spcAft>
              <a:buFont typeface="Symbol"/>
              <a:buChar char=""/>
            </a:pPr>
            <a:r>
              <a:rPr lang="en-US" sz="2800" dirty="0" smtClean="0">
                <a:effectLst/>
                <a:latin typeface="Times New Roman" pitchFamily="18" charset="0"/>
                <a:ea typeface="Calibri"/>
                <a:cs typeface="Times New Roman" pitchFamily="18" charset="0"/>
              </a:rPr>
              <a:t>Discrete random variable</a:t>
            </a:r>
            <a:endParaRPr lang="en-US" sz="2800" dirty="0">
              <a:latin typeface="Times New Roman" pitchFamily="18" charset="0"/>
              <a:ea typeface="Calibri"/>
              <a:cs typeface="Times New Roman" pitchFamily="18" charset="0"/>
            </a:endParaRPr>
          </a:p>
          <a:p>
            <a:pPr marL="342900" marR="0" lvl="0" indent="-342900" algn="just">
              <a:lnSpc>
                <a:spcPct val="150000"/>
              </a:lnSpc>
              <a:spcBef>
                <a:spcPts val="0"/>
              </a:spcBef>
              <a:spcAft>
                <a:spcPts val="0"/>
              </a:spcAft>
              <a:buFont typeface="Symbol"/>
              <a:buChar char=""/>
            </a:pPr>
            <a:r>
              <a:rPr lang="en-US" sz="2800" dirty="0" smtClean="0">
                <a:effectLst/>
                <a:latin typeface="Times New Roman" pitchFamily="18" charset="0"/>
                <a:ea typeface="Calibri"/>
                <a:cs typeface="Times New Roman" pitchFamily="18" charset="0"/>
              </a:rPr>
              <a:t>Continuous random variable</a:t>
            </a:r>
            <a:endParaRPr lang="en-US" sz="2800" dirty="0">
              <a:latin typeface="Times New Roman" pitchFamily="18" charset="0"/>
              <a:ea typeface="Calibri"/>
              <a:cs typeface="Times New Roman" pitchFamily="18" charset="0"/>
            </a:endParaRPr>
          </a:p>
          <a:p>
            <a:pPr marL="342900" marR="0" lvl="0" indent="-342900" algn="just">
              <a:lnSpc>
                <a:spcPct val="150000"/>
              </a:lnSpc>
              <a:spcBef>
                <a:spcPts val="0"/>
              </a:spcBef>
              <a:spcAft>
                <a:spcPts val="0"/>
              </a:spcAft>
              <a:buFont typeface="Symbol"/>
              <a:buChar char=""/>
            </a:pPr>
            <a:endParaRPr lang="en-US" sz="1600" dirty="0">
              <a:ea typeface="Calibri"/>
              <a:cs typeface="Times New Roman"/>
            </a:endParaRPr>
          </a:p>
        </p:txBody>
      </p:sp>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0687521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272556580"/>
              </p:ext>
            </p:extLst>
          </p:nvPr>
        </p:nvGraphicFramePr>
        <p:xfrm>
          <a:off x="838198" y="3505200"/>
          <a:ext cx="7239001" cy="2453640"/>
        </p:xfrm>
        <a:graphic>
          <a:graphicData uri="http://schemas.openxmlformats.org/drawingml/2006/table">
            <a:tbl>
              <a:tblPr firstRow="1" firstCol="1" bandRow="1"/>
              <a:tblGrid>
                <a:gridCol w="994671"/>
                <a:gridCol w="884153"/>
                <a:gridCol w="977480"/>
                <a:gridCol w="1122383"/>
                <a:gridCol w="939413"/>
                <a:gridCol w="1215710"/>
                <a:gridCol w="1105191"/>
              </a:tblGrid>
              <a:tr h="438912">
                <a:tc>
                  <a:txBody>
                    <a:bodyPr/>
                    <a:lstStyle/>
                    <a:p>
                      <a:pPr marL="0" marR="0" algn="just">
                        <a:lnSpc>
                          <a:spcPct val="115000"/>
                        </a:lnSpc>
                      </a:pPr>
                      <a:r>
                        <a:rPr lang="en-US" sz="2800" dirty="0">
                          <a:effectLst/>
                          <a:latin typeface="Book Antiqua"/>
                          <a:ea typeface="Times New Roman"/>
                          <a:cs typeface="Times New Roman"/>
                        </a:rPr>
                        <a:t>Y|X</a:t>
                      </a:r>
                      <a:endParaRPr lang="en-US" sz="28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tabLst>
                          <a:tab pos="695325" algn="l"/>
                        </a:tabLst>
                      </a:pPr>
                      <a:r>
                        <a:rPr lang="en-US" sz="2800">
                          <a:effectLst/>
                          <a:latin typeface="Book Antiqua"/>
                          <a:ea typeface="Times New Roman"/>
                          <a:cs typeface="Times New Roman"/>
                        </a:rPr>
                        <a:t>0</a:t>
                      </a:r>
                      <a:endParaRPr lang="en-US" sz="2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pPr>
                      <a:r>
                        <a:rPr lang="en-US" sz="2800">
                          <a:effectLst/>
                          <a:latin typeface="Book Antiqua"/>
                          <a:ea typeface="Times New Roman"/>
                          <a:cs typeface="Times New Roman"/>
                        </a:rPr>
                        <a:t>1</a:t>
                      </a:r>
                      <a:endParaRPr lang="en-US" sz="2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pPr>
                      <a:r>
                        <a:rPr lang="en-US" sz="2800">
                          <a:effectLst/>
                          <a:latin typeface="Book Antiqua"/>
                          <a:ea typeface="Times New Roman"/>
                          <a:cs typeface="Times New Roman"/>
                        </a:rPr>
                        <a:t>2</a:t>
                      </a:r>
                      <a:endParaRPr lang="en-US" sz="2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pPr>
                      <a:r>
                        <a:rPr lang="en-US" sz="2800">
                          <a:effectLst/>
                          <a:latin typeface="Book Antiqua"/>
                          <a:ea typeface="Times New Roman"/>
                          <a:cs typeface="Times New Roman"/>
                        </a:rPr>
                        <a:t>3</a:t>
                      </a:r>
                      <a:endParaRPr lang="en-US" sz="2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pPr>
                      <a:r>
                        <a:rPr lang="en-US" sz="2800">
                          <a:effectLst/>
                          <a:latin typeface="Book Antiqua"/>
                          <a:ea typeface="Times New Roman"/>
                          <a:cs typeface="Times New Roman"/>
                        </a:rPr>
                        <a:t>4</a:t>
                      </a:r>
                      <a:endParaRPr lang="en-US" sz="2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pPr>
                      <a:r>
                        <a:rPr lang="en-US" sz="2800">
                          <a:effectLst/>
                          <a:latin typeface="Book Antiqua"/>
                          <a:ea typeface="Times New Roman"/>
                          <a:cs typeface="Times New Roman"/>
                        </a:rPr>
                        <a:t>5</a:t>
                      </a:r>
                      <a:endParaRPr lang="en-US" sz="2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8912">
                <a:tc>
                  <a:txBody>
                    <a:bodyPr/>
                    <a:lstStyle/>
                    <a:p>
                      <a:pPr marL="0" marR="0" algn="just">
                        <a:lnSpc>
                          <a:spcPct val="115000"/>
                        </a:lnSpc>
                      </a:pPr>
                      <a:r>
                        <a:rPr lang="en-US" sz="2800">
                          <a:effectLst/>
                          <a:latin typeface="Book Antiqua"/>
                          <a:ea typeface="Times New Roman"/>
                          <a:cs typeface="Times New Roman"/>
                        </a:rPr>
                        <a:t>0</a:t>
                      </a:r>
                      <a:endParaRPr lang="en-US" sz="2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pPr>
                      <a:r>
                        <a:rPr lang="en-US" sz="2800" dirty="0">
                          <a:effectLst/>
                          <a:latin typeface="Book Antiqua"/>
                          <a:ea typeface="Times New Roman"/>
                          <a:cs typeface="Times New Roman"/>
                        </a:rPr>
                        <a:t>0</a:t>
                      </a:r>
                      <a:endParaRPr lang="en-US" sz="28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pPr>
                      <a:r>
                        <a:rPr lang="en-US" sz="2800" dirty="0">
                          <a:effectLst/>
                          <a:latin typeface="Book Antiqua"/>
                          <a:ea typeface="Times New Roman"/>
                          <a:cs typeface="Times New Roman"/>
                        </a:rPr>
                        <a:t>0.01</a:t>
                      </a:r>
                      <a:endParaRPr lang="en-US" sz="28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pPr>
                      <a:r>
                        <a:rPr lang="en-US" sz="2800">
                          <a:effectLst/>
                          <a:latin typeface="Book Antiqua"/>
                          <a:ea typeface="Times New Roman"/>
                          <a:cs typeface="Times New Roman"/>
                        </a:rPr>
                        <a:t>0.03</a:t>
                      </a:r>
                      <a:endParaRPr lang="en-US" sz="2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pPr>
                      <a:r>
                        <a:rPr lang="en-US" sz="2800">
                          <a:effectLst/>
                          <a:latin typeface="Book Antiqua"/>
                          <a:ea typeface="Times New Roman"/>
                          <a:cs typeface="Times New Roman"/>
                        </a:rPr>
                        <a:t>0.05</a:t>
                      </a:r>
                      <a:endParaRPr lang="en-US" sz="2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pPr>
                      <a:r>
                        <a:rPr lang="en-US" sz="2800">
                          <a:effectLst/>
                          <a:latin typeface="Book Antiqua"/>
                          <a:ea typeface="Times New Roman"/>
                          <a:cs typeface="Times New Roman"/>
                        </a:rPr>
                        <a:t>0.07</a:t>
                      </a:r>
                      <a:endParaRPr lang="en-US" sz="2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pPr>
                      <a:r>
                        <a:rPr lang="en-US" sz="2800">
                          <a:effectLst/>
                          <a:latin typeface="Book Antiqua"/>
                          <a:ea typeface="Times New Roman"/>
                          <a:cs typeface="Times New Roman"/>
                        </a:rPr>
                        <a:t>0.09</a:t>
                      </a:r>
                      <a:endParaRPr lang="en-US" sz="2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8912">
                <a:tc>
                  <a:txBody>
                    <a:bodyPr/>
                    <a:lstStyle/>
                    <a:p>
                      <a:pPr marL="0" marR="0" algn="just">
                        <a:lnSpc>
                          <a:spcPct val="115000"/>
                        </a:lnSpc>
                      </a:pPr>
                      <a:r>
                        <a:rPr lang="en-US" sz="2800">
                          <a:effectLst/>
                          <a:latin typeface="Book Antiqua"/>
                          <a:ea typeface="Times New Roman"/>
                          <a:cs typeface="Times New Roman"/>
                        </a:rPr>
                        <a:t>1</a:t>
                      </a:r>
                      <a:endParaRPr lang="en-US" sz="2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pPr>
                      <a:r>
                        <a:rPr lang="en-US" sz="2800">
                          <a:effectLst/>
                          <a:latin typeface="Book Antiqua"/>
                          <a:ea typeface="Times New Roman"/>
                          <a:cs typeface="Times New Roman"/>
                        </a:rPr>
                        <a:t>0.01</a:t>
                      </a:r>
                      <a:endParaRPr lang="en-US" sz="2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pPr>
                      <a:r>
                        <a:rPr lang="en-US" sz="2800" dirty="0">
                          <a:effectLst/>
                          <a:latin typeface="Book Antiqua"/>
                          <a:ea typeface="Times New Roman"/>
                          <a:cs typeface="Times New Roman"/>
                        </a:rPr>
                        <a:t>0.02</a:t>
                      </a:r>
                      <a:endParaRPr lang="en-US" sz="28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pPr>
                      <a:r>
                        <a:rPr lang="en-US" sz="2800" dirty="0">
                          <a:effectLst/>
                          <a:latin typeface="Book Antiqua"/>
                          <a:ea typeface="Times New Roman"/>
                          <a:cs typeface="Times New Roman"/>
                        </a:rPr>
                        <a:t>0.04</a:t>
                      </a:r>
                      <a:endParaRPr lang="en-US" sz="28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pPr>
                      <a:r>
                        <a:rPr lang="en-US" sz="2800">
                          <a:effectLst/>
                          <a:latin typeface="Book Antiqua"/>
                          <a:ea typeface="Times New Roman"/>
                          <a:cs typeface="Times New Roman"/>
                        </a:rPr>
                        <a:t>0.05</a:t>
                      </a:r>
                      <a:endParaRPr lang="en-US" sz="2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pPr>
                      <a:r>
                        <a:rPr lang="en-US" sz="2800">
                          <a:effectLst/>
                          <a:latin typeface="Book Antiqua"/>
                          <a:ea typeface="Times New Roman"/>
                          <a:cs typeface="Times New Roman"/>
                        </a:rPr>
                        <a:t>0.06</a:t>
                      </a:r>
                      <a:endParaRPr lang="en-US" sz="2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pPr>
                      <a:r>
                        <a:rPr lang="en-US" sz="2800">
                          <a:effectLst/>
                          <a:latin typeface="Book Antiqua"/>
                          <a:ea typeface="Times New Roman"/>
                          <a:cs typeface="Times New Roman"/>
                        </a:rPr>
                        <a:t>0.08</a:t>
                      </a:r>
                      <a:endParaRPr lang="en-US" sz="2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8912">
                <a:tc>
                  <a:txBody>
                    <a:bodyPr/>
                    <a:lstStyle/>
                    <a:p>
                      <a:pPr marL="0" marR="0" algn="just">
                        <a:lnSpc>
                          <a:spcPct val="115000"/>
                        </a:lnSpc>
                      </a:pPr>
                      <a:r>
                        <a:rPr lang="en-US" sz="2800">
                          <a:effectLst/>
                          <a:latin typeface="Book Antiqua"/>
                          <a:ea typeface="Times New Roman"/>
                          <a:cs typeface="Times New Roman"/>
                        </a:rPr>
                        <a:t>2</a:t>
                      </a:r>
                      <a:endParaRPr lang="en-US" sz="2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pPr>
                      <a:r>
                        <a:rPr lang="en-US" sz="2800">
                          <a:effectLst/>
                          <a:latin typeface="Book Antiqua"/>
                          <a:ea typeface="Times New Roman"/>
                          <a:cs typeface="Times New Roman"/>
                        </a:rPr>
                        <a:t>0.01</a:t>
                      </a:r>
                      <a:endParaRPr lang="en-US" sz="2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pPr>
                      <a:r>
                        <a:rPr lang="en-US" sz="2800">
                          <a:effectLst/>
                          <a:latin typeface="Book Antiqua"/>
                          <a:ea typeface="Times New Roman"/>
                          <a:cs typeface="Times New Roman"/>
                        </a:rPr>
                        <a:t>0.03</a:t>
                      </a:r>
                      <a:endParaRPr lang="en-US" sz="2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pPr>
                      <a:r>
                        <a:rPr lang="en-US" sz="2800" dirty="0">
                          <a:effectLst/>
                          <a:latin typeface="Book Antiqua"/>
                          <a:ea typeface="Times New Roman"/>
                          <a:cs typeface="Times New Roman"/>
                        </a:rPr>
                        <a:t>0.05</a:t>
                      </a:r>
                      <a:endParaRPr lang="en-US" sz="28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pPr>
                      <a:r>
                        <a:rPr lang="en-US" sz="2800">
                          <a:effectLst/>
                          <a:latin typeface="Book Antiqua"/>
                          <a:ea typeface="Times New Roman"/>
                          <a:cs typeface="Times New Roman"/>
                        </a:rPr>
                        <a:t>0.05</a:t>
                      </a:r>
                      <a:endParaRPr lang="en-US" sz="2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pPr>
                      <a:r>
                        <a:rPr lang="en-US" sz="2800">
                          <a:effectLst/>
                          <a:latin typeface="Book Antiqua"/>
                          <a:ea typeface="Times New Roman"/>
                          <a:cs typeface="Times New Roman"/>
                        </a:rPr>
                        <a:t>0.05</a:t>
                      </a:r>
                      <a:endParaRPr lang="en-US" sz="2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pPr>
                      <a:r>
                        <a:rPr lang="en-US" sz="2800">
                          <a:effectLst/>
                          <a:latin typeface="Book Antiqua"/>
                          <a:ea typeface="Times New Roman"/>
                          <a:cs typeface="Times New Roman"/>
                        </a:rPr>
                        <a:t>0.06</a:t>
                      </a:r>
                      <a:endParaRPr lang="en-US" sz="2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8912">
                <a:tc>
                  <a:txBody>
                    <a:bodyPr/>
                    <a:lstStyle/>
                    <a:p>
                      <a:pPr marL="0" marR="0" algn="just">
                        <a:lnSpc>
                          <a:spcPct val="115000"/>
                        </a:lnSpc>
                      </a:pPr>
                      <a:r>
                        <a:rPr lang="en-US" sz="2800">
                          <a:effectLst/>
                          <a:latin typeface="Book Antiqua"/>
                          <a:ea typeface="Times New Roman"/>
                          <a:cs typeface="Times New Roman"/>
                        </a:rPr>
                        <a:t>3</a:t>
                      </a:r>
                      <a:endParaRPr lang="en-US" sz="2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pPr>
                      <a:r>
                        <a:rPr lang="en-US" sz="2800">
                          <a:effectLst/>
                          <a:latin typeface="Book Antiqua"/>
                          <a:ea typeface="Times New Roman"/>
                          <a:cs typeface="Times New Roman"/>
                        </a:rPr>
                        <a:t>0.01</a:t>
                      </a:r>
                      <a:endParaRPr lang="en-US" sz="2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pPr>
                      <a:r>
                        <a:rPr lang="en-US" sz="2800">
                          <a:effectLst/>
                          <a:latin typeface="Book Antiqua"/>
                          <a:ea typeface="Times New Roman"/>
                          <a:cs typeface="Times New Roman"/>
                        </a:rPr>
                        <a:t>0.02</a:t>
                      </a:r>
                      <a:endParaRPr lang="en-US" sz="2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pPr>
                      <a:r>
                        <a:rPr lang="en-US" sz="2800">
                          <a:effectLst/>
                          <a:latin typeface="Book Antiqua"/>
                          <a:ea typeface="Times New Roman"/>
                          <a:cs typeface="Times New Roman"/>
                        </a:rPr>
                        <a:t>0.04</a:t>
                      </a:r>
                      <a:endParaRPr lang="en-US" sz="2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pPr>
                      <a:r>
                        <a:rPr lang="en-US" sz="2800" dirty="0">
                          <a:effectLst/>
                          <a:latin typeface="Book Antiqua"/>
                          <a:ea typeface="Times New Roman"/>
                          <a:cs typeface="Times New Roman"/>
                        </a:rPr>
                        <a:t>0.06</a:t>
                      </a:r>
                      <a:endParaRPr lang="en-US" sz="28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pPr>
                      <a:r>
                        <a:rPr lang="en-US" sz="2800" dirty="0">
                          <a:effectLst/>
                          <a:latin typeface="Book Antiqua"/>
                          <a:ea typeface="Times New Roman"/>
                          <a:cs typeface="Times New Roman"/>
                        </a:rPr>
                        <a:t>0.06</a:t>
                      </a:r>
                      <a:endParaRPr lang="en-US" sz="28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pPr>
                      <a:r>
                        <a:rPr lang="en-US" sz="2800" dirty="0">
                          <a:effectLst/>
                          <a:latin typeface="Book Antiqua"/>
                          <a:ea typeface="Times New Roman"/>
                          <a:cs typeface="Times New Roman"/>
                        </a:rPr>
                        <a:t>0.05</a:t>
                      </a:r>
                      <a:endParaRPr lang="en-US" sz="28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 name="Rectangle 1"/>
          <p:cNvSpPr>
            <a:spLocks noChangeArrowheads="1"/>
          </p:cNvSpPr>
          <p:nvPr/>
        </p:nvSpPr>
        <p:spPr bwMode="auto">
          <a:xfrm>
            <a:off x="427703" y="29497"/>
            <a:ext cx="8458200"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695325" algn="l"/>
              </a:tabLst>
            </a:pPr>
            <a:r>
              <a:rPr kumimoji="0" lang="en-US" sz="2800" b="0" i="0" u="none" strike="noStrike" cap="none" normalizeH="0" baseline="0" dirty="0" smtClean="0">
                <a:ln>
                  <a:noFill/>
                </a:ln>
                <a:solidFill>
                  <a:srgbClr val="FF0000"/>
                </a:solidFill>
                <a:effectLst/>
                <a:latin typeface="Times New Roman" pitchFamily="18" charset="0"/>
                <a:ea typeface="Times New Roman" pitchFamily="18" charset="0"/>
                <a:cs typeface="Times New Roman" pitchFamily="18" charset="0"/>
              </a:rPr>
              <a:t>Example: </a:t>
            </a:r>
            <a:endParaRPr kumimoji="0" lang="en-US" sz="2800" b="0" i="0" u="none" strike="noStrike" cap="none" normalizeH="0" baseline="0" dirty="0" smtClean="0">
              <a:ln>
                <a:noFill/>
              </a:ln>
              <a:solidFill>
                <a:srgbClr val="FF0000"/>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tab pos="695325" algn="l"/>
              </a:tabLst>
            </a:pPr>
            <a:r>
              <a:rPr kumimoji="0" lang="en-US" sz="28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Two production lines 1 and 2 have a capacity of producing 5 and 3 items per day respectively, assume the numbers of items produced by each line is a random variable. Let </a:t>
            </a:r>
            <a:r>
              <a:rPr kumimoji="0" lang="en-US" sz="2800" b="0" i="1"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x, y</a:t>
            </a:r>
            <a:r>
              <a:rPr kumimoji="0" lang="en-US" sz="28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be a two-dimensional random variable yielding the number of items produced by line 1 and line 2 respectively.</a:t>
            </a:r>
            <a:endParaRPr kumimoji="0" lang="en-US" sz="28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695325" algn="l"/>
              </a:tabLst>
            </a:pPr>
            <a:endParaRPr kumimoji="0" lang="en-US" sz="2800"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5304010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52400" y="152400"/>
                <a:ext cx="8839200" cy="6877652"/>
              </a:xfrm>
              <a:prstGeom prst="rect">
                <a:avLst/>
              </a:prstGeom>
            </p:spPr>
            <p:txBody>
              <a:bodyPr wrap="square">
                <a:spAutoFit/>
              </a:bodyPr>
              <a:lstStyle/>
              <a:p>
                <a:pPr marL="342900" lvl="0" indent="-342900" algn="just">
                  <a:lnSpc>
                    <a:spcPct val="115000"/>
                  </a:lnSpc>
                  <a:spcBef>
                    <a:spcPts val="600"/>
                  </a:spcBef>
                  <a:spcAft>
                    <a:spcPts val="600"/>
                  </a:spcAft>
                  <a:buFont typeface="+mj-lt"/>
                  <a:buAutoNum type="alphaUcPeriod"/>
                </a:pPr>
                <a:r>
                  <a:rPr lang="en-US" sz="2800" dirty="0" smtClean="0">
                    <a:effectLst/>
                    <a:latin typeface="Times New Roman" pitchFamily="18" charset="0"/>
                    <a:ea typeface="Times New Roman"/>
                    <a:cs typeface="Times New Roman" pitchFamily="18" charset="0"/>
                  </a:rPr>
                  <a:t>Show that </a:t>
                </a:r>
                <a14:m>
                  <m:oMath xmlns:m="http://schemas.openxmlformats.org/officeDocument/2006/math">
                    <m:r>
                      <a:rPr lang="en-US" sz="2800" i="1">
                        <a:effectLst/>
                        <a:latin typeface="Cambria Math"/>
                        <a:ea typeface="Calibri"/>
                        <a:cs typeface="Times New Roman"/>
                      </a:rPr>
                      <m:t>𝑃</m:t>
                    </m:r>
                    <m:d>
                      <m:dPr>
                        <m:ctrlPr>
                          <a:rPr lang="en-US" sz="2800" i="1">
                            <a:effectLst/>
                            <a:latin typeface="Cambria Math" panose="02040503050406030204" pitchFamily="18" charset="0"/>
                            <a:ea typeface="Calibri"/>
                            <a:cs typeface="Times New Roman"/>
                          </a:rPr>
                        </m:ctrlPr>
                      </m:dPr>
                      <m:e>
                        <m:sSub>
                          <m:sSubPr>
                            <m:ctrlPr>
                              <a:rPr lang="en-US" sz="2800" i="1">
                                <a:effectLst/>
                                <a:latin typeface="Cambria Math" panose="02040503050406030204" pitchFamily="18" charset="0"/>
                                <a:ea typeface="Calibri"/>
                                <a:cs typeface="Times New Roman"/>
                              </a:rPr>
                            </m:ctrlPr>
                          </m:sSubPr>
                          <m:e>
                            <m:r>
                              <a:rPr lang="en-US" sz="2800" i="1">
                                <a:effectLst/>
                                <a:latin typeface="Cambria Math"/>
                                <a:ea typeface="Calibri"/>
                                <a:cs typeface="Times New Roman"/>
                              </a:rPr>
                              <m:t>𝑋</m:t>
                            </m:r>
                          </m:e>
                          <m:sub>
                            <m:r>
                              <a:rPr lang="en-US" sz="2800" i="1">
                                <a:effectLst/>
                                <a:latin typeface="Cambria Math"/>
                                <a:ea typeface="Calibri"/>
                                <a:cs typeface="Times New Roman"/>
                              </a:rPr>
                              <m:t>𝑖</m:t>
                            </m:r>
                          </m:sub>
                        </m:sSub>
                        <m:r>
                          <a:rPr lang="en-US" sz="2800" i="1">
                            <a:effectLst/>
                            <a:latin typeface="Cambria Math"/>
                            <a:ea typeface="Calibri"/>
                            <a:cs typeface="Times New Roman"/>
                          </a:rPr>
                          <m:t>, </m:t>
                        </m:r>
                        <m:sSub>
                          <m:sSubPr>
                            <m:ctrlPr>
                              <a:rPr lang="en-US" sz="2800" i="1">
                                <a:effectLst/>
                                <a:latin typeface="Cambria Math" panose="02040503050406030204" pitchFamily="18" charset="0"/>
                                <a:ea typeface="Calibri"/>
                                <a:cs typeface="Times New Roman"/>
                              </a:rPr>
                            </m:ctrlPr>
                          </m:sSubPr>
                          <m:e>
                            <m:r>
                              <a:rPr lang="en-US" sz="2800" i="1">
                                <a:effectLst/>
                                <a:latin typeface="Cambria Math"/>
                                <a:ea typeface="Calibri"/>
                                <a:cs typeface="Times New Roman"/>
                              </a:rPr>
                              <m:t>𝑌</m:t>
                            </m:r>
                          </m:e>
                          <m:sub>
                            <m:r>
                              <a:rPr lang="en-US" sz="2800" i="1">
                                <a:effectLst/>
                                <a:latin typeface="Cambria Math"/>
                                <a:ea typeface="Calibri"/>
                                <a:cs typeface="Times New Roman"/>
                              </a:rPr>
                              <m:t>𝑖</m:t>
                            </m:r>
                          </m:sub>
                        </m:sSub>
                      </m:e>
                    </m:d>
                  </m:oMath>
                </a14:m>
                <a:r>
                  <a:rPr lang="en-US" sz="2800" dirty="0">
                    <a:effectLst/>
                    <a:latin typeface="Times New Roman" pitchFamily="18" charset="0"/>
                    <a:ea typeface="Times New Roman"/>
                    <a:cs typeface="Times New Roman" pitchFamily="18" charset="0"/>
                  </a:rPr>
                  <a:t> is a legitimate probability function of </a:t>
                </a:r>
                <a14:m>
                  <m:oMath xmlns:m="http://schemas.openxmlformats.org/officeDocument/2006/math">
                    <m:d>
                      <m:dPr>
                        <m:ctrlPr>
                          <a:rPr lang="en-US" sz="2800" i="1">
                            <a:effectLst/>
                            <a:latin typeface="Cambria Math" panose="02040503050406030204" pitchFamily="18" charset="0"/>
                            <a:ea typeface="Calibri"/>
                            <a:cs typeface="Times New Roman"/>
                          </a:rPr>
                        </m:ctrlPr>
                      </m:dPr>
                      <m:e>
                        <m:r>
                          <a:rPr lang="en-US" sz="2800" i="1">
                            <a:effectLst/>
                            <a:latin typeface="Cambria Math"/>
                            <a:ea typeface="Calibri"/>
                            <a:cs typeface="Times New Roman"/>
                          </a:rPr>
                          <m:t>𝑥</m:t>
                        </m:r>
                        <m:r>
                          <a:rPr lang="en-US" sz="2800" i="1">
                            <a:effectLst/>
                            <a:latin typeface="Cambria Math"/>
                            <a:ea typeface="Calibri"/>
                            <a:cs typeface="Times New Roman"/>
                          </a:rPr>
                          <m:t>, </m:t>
                        </m:r>
                        <m:r>
                          <a:rPr lang="en-US" sz="2800" i="1">
                            <a:effectLst/>
                            <a:latin typeface="Cambria Math"/>
                            <a:ea typeface="Calibri"/>
                            <a:cs typeface="Times New Roman"/>
                          </a:rPr>
                          <m:t>𝑦</m:t>
                        </m:r>
                      </m:e>
                    </m:d>
                  </m:oMath>
                </a14:m>
                <a:r>
                  <a:rPr lang="en-US" sz="2800" dirty="0">
                    <a:effectLst/>
                    <a:latin typeface="Times New Roman" pitchFamily="18" charset="0"/>
                    <a:ea typeface="Times New Roman"/>
                    <a:cs typeface="Times New Roman" pitchFamily="18" charset="0"/>
                  </a:rPr>
                  <a:t>.</a:t>
                </a:r>
                <a:endParaRPr lang="en-US" sz="2800" dirty="0">
                  <a:effectLst/>
                  <a:latin typeface="Times New Roman" pitchFamily="18" charset="0"/>
                  <a:cs typeface="Times New Roman" pitchFamily="18" charset="0"/>
                </a:endParaRPr>
              </a:p>
              <a:p>
                <a:pPr marL="342900" lvl="0" indent="-342900" algn="just">
                  <a:lnSpc>
                    <a:spcPct val="115000"/>
                  </a:lnSpc>
                  <a:spcBef>
                    <a:spcPts val="0"/>
                  </a:spcBef>
                  <a:spcAft>
                    <a:spcPts val="1000"/>
                  </a:spcAft>
                  <a:buFont typeface="+mj-lt"/>
                  <a:buAutoNum type="alphaUcPeriod"/>
                </a:pPr>
                <a:r>
                  <a:rPr lang="en-US" sz="2800" dirty="0">
                    <a:effectLst/>
                    <a:latin typeface="Times New Roman" pitchFamily="18" charset="0"/>
                    <a:ea typeface="Times New Roman"/>
                    <a:cs typeface="Times New Roman" pitchFamily="18" charset="0"/>
                  </a:rPr>
                  <a:t>What is the probability that both lines produce the same numbers of items?</a:t>
                </a:r>
                <a:endParaRPr lang="en-US" sz="2800" dirty="0">
                  <a:effectLst/>
                  <a:latin typeface="Times New Roman" pitchFamily="18" charset="0"/>
                  <a:cs typeface="Times New Roman" pitchFamily="18" charset="0"/>
                </a:endParaRPr>
              </a:p>
              <a:p>
                <a:pPr marL="342900" lvl="0" indent="-342900" algn="just">
                  <a:lnSpc>
                    <a:spcPct val="115000"/>
                  </a:lnSpc>
                  <a:spcBef>
                    <a:spcPts val="0"/>
                  </a:spcBef>
                  <a:spcAft>
                    <a:spcPts val="1000"/>
                  </a:spcAft>
                  <a:buFont typeface="+mj-lt"/>
                  <a:buAutoNum type="alphaUcPeriod"/>
                </a:pPr>
                <a:r>
                  <a:rPr lang="en-US" sz="2800" dirty="0">
                    <a:effectLst/>
                    <a:latin typeface="Times New Roman" pitchFamily="18" charset="0"/>
                    <a:ea typeface="Times New Roman"/>
                    <a:cs typeface="Times New Roman" pitchFamily="18" charset="0"/>
                  </a:rPr>
                  <a:t>What is the probability that more items are produce by line </a:t>
                </a:r>
                <a:r>
                  <a:rPr lang="en-US" sz="2800" dirty="0" smtClean="0">
                    <a:effectLst/>
                    <a:latin typeface="Times New Roman" pitchFamily="18" charset="0"/>
                    <a:ea typeface="Times New Roman"/>
                    <a:cs typeface="Times New Roman" pitchFamily="18" charset="0"/>
                  </a:rPr>
                  <a:t>2?</a:t>
                </a:r>
                <a:endParaRPr lang="en-US" sz="2800" dirty="0" smtClean="0">
                  <a:effectLst/>
                  <a:latin typeface="Times New Roman" pitchFamily="18" charset="0"/>
                  <a:cs typeface="Times New Roman" pitchFamily="18" charset="0"/>
                </a:endParaRPr>
              </a:p>
              <a:p>
                <a:pPr marR="0" lvl="0" algn="just">
                  <a:lnSpc>
                    <a:spcPct val="115000"/>
                  </a:lnSpc>
                  <a:spcBef>
                    <a:spcPts val="0"/>
                  </a:spcBef>
                  <a:spcAft>
                    <a:spcPts val="1000"/>
                  </a:spcAft>
                </a:pPr>
                <a:r>
                  <a:rPr lang="en-US" sz="2800" dirty="0" smtClean="0">
                    <a:effectLst/>
                    <a:latin typeface="Times New Roman" pitchFamily="18" charset="0"/>
                    <a:ea typeface="Times New Roman"/>
                    <a:cs typeface="Times New Roman" pitchFamily="18" charset="0"/>
                  </a:rPr>
                  <a:t>2. Let </a:t>
                </a:r>
                <a14:m>
                  <m:oMath xmlns:m="http://schemas.openxmlformats.org/officeDocument/2006/math">
                    <m:d>
                      <m:dPr>
                        <m:ctrlPr>
                          <a:rPr lang="en-US" sz="2800" i="1">
                            <a:effectLst/>
                            <a:latin typeface="Cambria Math" panose="02040503050406030204" pitchFamily="18" charset="0"/>
                            <a:ea typeface="Calibri"/>
                            <a:cs typeface="Times New Roman"/>
                          </a:rPr>
                        </m:ctrlPr>
                      </m:dPr>
                      <m:e>
                        <m:r>
                          <a:rPr lang="en-US" sz="2800" i="1">
                            <a:effectLst/>
                            <a:latin typeface="Cambria Math"/>
                            <a:ea typeface="Calibri"/>
                            <a:cs typeface="Times New Roman"/>
                          </a:rPr>
                          <m:t>𝑥</m:t>
                        </m:r>
                        <m:r>
                          <a:rPr lang="en-US" sz="2800" i="1">
                            <a:effectLst/>
                            <a:latin typeface="Cambria Math"/>
                            <a:ea typeface="Calibri"/>
                            <a:cs typeface="Times New Roman"/>
                          </a:rPr>
                          <m:t>, </m:t>
                        </m:r>
                        <m:r>
                          <a:rPr lang="en-US" sz="2800" i="1">
                            <a:effectLst/>
                            <a:latin typeface="Cambria Math"/>
                            <a:ea typeface="Calibri"/>
                            <a:cs typeface="Times New Roman"/>
                          </a:rPr>
                          <m:t>𝑦</m:t>
                        </m:r>
                      </m:e>
                    </m:d>
                  </m:oMath>
                </a14:m>
                <a:r>
                  <a:rPr lang="en-US" sz="2800" dirty="0">
                    <a:effectLst/>
                    <a:latin typeface="Times New Roman" pitchFamily="18" charset="0"/>
                    <a:ea typeface="Times New Roman"/>
                    <a:cs typeface="Times New Roman" pitchFamily="18" charset="0"/>
                  </a:rPr>
                  <a:t> be a two-dimensional discrete random variable  with</a:t>
                </a:r>
                <a:endParaRPr lang="en-US" sz="2800" dirty="0">
                  <a:effectLst/>
                  <a:latin typeface="Times New Roman" pitchFamily="18" charset="0"/>
                  <a:cs typeface="Times New Roman" pitchFamily="18" charset="0"/>
                </a:endParaRPr>
              </a:p>
              <a:p>
                <a:pPr marL="228600" algn="just"/>
                <a14:m>
                  <m:oMathPara xmlns:m="http://schemas.openxmlformats.org/officeDocument/2006/math">
                    <m:oMathParaPr>
                      <m:jc m:val="centerGroup"/>
                    </m:oMathParaPr>
                    <m:oMath xmlns:m="http://schemas.openxmlformats.org/officeDocument/2006/math">
                      <m:r>
                        <a:rPr lang="en-US" sz="2800" i="1">
                          <a:effectLst/>
                          <a:latin typeface="Cambria Math"/>
                          <a:ea typeface="Calibri"/>
                          <a:cs typeface="Times New Roman"/>
                        </a:rPr>
                        <m:t>𝑃</m:t>
                      </m:r>
                      <m:d>
                        <m:dPr>
                          <m:ctrlPr>
                            <a:rPr lang="en-US" sz="2800" i="1">
                              <a:effectLst/>
                              <a:latin typeface="Cambria Math" panose="02040503050406030204" pitchFamily="18" charset="0"/>
                              <a:ea typeface="Calibri"/>
                              <a:cs typeface="Times New Roman"/>
                            </a:rPr>
                          </m:ctrlPr>
                        </m:dPr>
                        <m:e>
                          <m:r>
                            <a:rPr lang="en-US" sz="2800" i="1">
                              <a:effectLst/>
                              <a:latin typeface="Cambria Math"/>
                              <a:ea typeface="Calibri"/>
                              <a:cs typeface="Times New Roman"/>
                            </a:rPr>
                            <m:t>𝑥</m:t>
                          </m:r>
                          <m:r>
                            <a:rPr lang="en-US" sz="2800" i="1">
                              <a:effectLst/>
                              <a:latin typeface="Cambria Math"/>
                              <a:ea typeface="Calibri"/>
                              <a:cs typeface="Times New Roman"/>
                            </a:rPr>
                            <m:t>, </m:t>
                          </m:r>
                          <m:r>
                            <a:rPr lang="en-US" sz="2800" i="1">
                              <a:effectLst/>
                              <a:latin typeface="Cambria Math"/>
                              <a:ea typeface="Calibri"/>
                              <a:cs typeface="Times New Roman"/>
                            </a:rPr>
                            <m:t>𝑦</m:t>
                          </m:r>
                        </m:e>
                      </m:d>
                      <m:r>
                        <a:rPr lang="en-US" sz="2800" i="1">
                          <a:effectLst/>
                          <a:latin typeface="Cambria Math"/>
                          <a:ea typeface="Calibri"/>
                          <a:cs typeface="Times New Roman"/>
                        </a:rPr>
                        <m:t>=</m:t>
                      </m:r>
                      <m:d>
                        <m:dPr>
                          <m:begChr m:val="{"/>
                          <m:endChr m:val=""/>
                          <m:ctrlPr>
                            <a:rPr lang="en-US" sz="2800" i="1">
                              <a:effectLst/>
                              <a:latin typeface="Cambria Math" panose="02040503050406030204" pitchFamily="18" charset="0"/>
                              <a:ea typeface="Times New Roman"/>
                              <a:cs typeface="Times New Roman"/>
                            </a:rPr>
                          </m:ctrlPr>
                        </m:dPr>
                        <m:e>
                          <m:eqArr>
                            <m:eqArrPr>
                              <m:ctrlPr>
                                <a:rPr lang="en-US" sz="2800" i="1">
                                  <a:effectLst/>
                                  <a:latin typeface="Cambria Math" panose="02040503050406030204" pitchFamily="18" charset="0"/>
                                  <a:ea typeface="Times New Roman"/>
                                  <a:cs typeface="Times New Roman"/>
                                </a:rPr>
                              </m:ctrlPr>
                            </m:eqArrPr>
                            <m:e>
                              <m:sSup>
                                <m:sSupPr>
                                  <m:ctrlPr>
                                    <a:rPr lang="en-US" sz="2800" i="1">
                                      <a:effectLst/>
                                      <a:latin typeface="Cambria Math" panose="02040503050406030204" pitchFamily="18" charset="0"/>
                                      <a:ea typeface="Calibri"/>
                                      <a:cs typeface="Times New Roman"/>
                                    </a:rPr>
                                  </m:ctrlPr>
                                </m:sSupPr>
                                <m:e>
                                  <m:r>
                                    <a:rPr lang="en-US" sz="2800" i="1">
                                      <a:effectLst/>
                                      <a:latin typeface="Cambria Math"/>
                                      <a:ea typeface="Calibri"/>
                                      <a:cs typeface="Times New Roman"/>
                                    </a:rPr>
                                    <m:t>2</m:t>
                                  </m:r>
                                </m:e>
                                <m:sup>
                                  <m:r>
                                    <a:rPr lang="en-US" sz="2800" i="1">
                                      <a:effectLst/>
                                      <a:latin typeface="Cambria Math"/>
                                      <a:ea typeface="Calibri"/>
                                      <a:cs typeface="Times New Roman"/>
                                    </a:rPr>
                                    <m:t>−(</m:t>
                                  </m:r>
                                  <m:r>
                                    <a:rPr lang="en-US" sz="2800" i="1">
                                      <a:effectLst/>
                                      <a:latin typeface="Cambria Math"/>
                                      <a:ea typeface="Calibri"/>
                                      <a:cs typeface="Times New Roman"/>
                                    </a:rPr>
                                    <m:t>𝑥</m:t>
                                  </m:r>
                                  <m:r>
                                    <a:rPr lang="en-US" sz="2800" i="1">
                                      <a:effectLst/>
                                      <a:latin typeface="Cambria Math"/>
                                      <a:ea typeface="Calibri"/>
                                      <a:cs typeface="Times New Roman"/>
                                    </a:rPr>
                                    <m:t>+</m:t>
                                  </m:r>
                                  <m:r>
                                    <a:rPr lang="en-US" sz="2800" i="1">
                                      <a:effectLst/>
                                      <a:latin typeface="Cambria Math"/>
                                      <a:ea typeface="Calibri"/>
                                      <a:cs typeface="Times New Roman"/>
                                    </a:rPr>
                                    <m:t>𝑦</m:t>
                                  </m:r>
                                  <m:r>
                                    <a:rPr lang="en-US" sz="2800" i="1">
                                      <a:effectLst/>
                                      <a:latin typeface="Cambria Math"/>
                                      <a:ea typeface="Calibri"/>
                                      <a:cs typeface="Times New Roman"/>
                                    </a:rPr>
                                    <m:t>)</m:t>
                                  </m:r>
                                </m:sup>
                              </m:sSup>
                              <m:r>
                                <a:rPr lang="en-US" sz="2800" i="1">
                                  <a:effectLst/>
                                  <a:latin typeface="Cambria Math"/>
                                  <a:ea typeface="Calibri"/>
                                  <a:cs typeface="Times New Roman"/>
                                </a:rPr>
                                <m:t>,               &amp;</m:t>
                              </m:r>
                              <m:r>
                                <a:rPr lang="en-US" sz="2800" i="1">
                                  <a:effectLst/>
                                  <a:latin typeface="Cambria Math"/>
                                  <a:ea typeface="Calibri"/>
                                  <a:cs typeface="Times New Roman"/>
                                </a:rPr>
                                <m:t>𝑥</m:t>
                              </m:r>
                              <m:r>
                                <a:rPr lang="en-US" sz="2800" i="1">
                                  <a:effectLst/>
                                  <a:latin typeface="Cambria Math"/>
                                  <a:ea typeface="Calibri"/>
                                  <a:cs typeface="Times New Roman"/>
                                </a:rPr>
                                <m:t>=1,2,3.. </m:t>
                              </m:r>
                              <m:r>
                                <a:rPr lang="en-US" sz="2800" i="1">
                                  <a:effectLst/>
                                  <a:latin typeface="Cambria Math"/>
                                  <a:ea typeface="Calibri"/>
                                  <a:cs typeface="Times New Roman"/>
                                </a:rPr>
                                <m:t>𝑎𝑛𝑑</m:t>
                              </m:r>
                              <m:r>
                                <a:rPr lang="en-US" sz="2800" i="1">
                                  <a:effectLst/>
                                  <a:latin typeface="Cambria Math"/>
                                  <a:ea typeface="Calibri"/>
                                  <a:cs typeface="Times New Roman"/>
                                </a:rPr>
                                <m:t> </m:t>
                              </m:r>
                              <m:r>
                                <a:rPr lang="en-US" sz="2800" i="1">
                                  <a:effectLst/>
                                  <a:latin typeface="Cambria Math"/>
                                  <a:ea typeface="Calibri"/>
                                  <a:cs typeface="Times New Roman"/>
                                </a:rPr>
                                <m:t>𝑦</m:t>
                              </m:r>
                              <m:r>
                                <a:rPr lang="en-US" sz="2800" i="1">
                                  <a:effectLst/>
                                  <a:latin typeface="Cambria Math"/>
                                  <a:ea typeface="Calibri"/>
                                  <a:cs typeface="Times New Roman"/>
                                </a:rPr>
                                <m:t>=1,2,3,…</m:t>
                              </m:r>
                            </m:e>
                            <m:e>
                              <m:r>
                                <a:rPr lang="en-US" sz="2800" i="1">
                                  <a:effectLst/>
                                  <a:latin typeface="Cambria Math"/>
                                  <a:ea typeface="Calibri"/>
                                  <a:cs typeface="Times New Roman"/>
                                </a:rPr>
                                <m:t> 0,     </m:t>
                              </m:r>
                              <m:r>
                                <a:rPr lang="en-US" sz="2800" i="1">
                                  <a:effectLst/>
                                  <a:latin typeface="Cambria Math"/>
                                  <a:ea typeface="Calibri"/>
                                  <a:cs typeface="Times New Roman"/>
                                </a:rPr>
                                <m:t>𝑜𝑡h𝑒𝑟𝑤𝑖𝑠𝑒</m:t>
                              </m:r>
                              <m:r>
                                <a:rPr lang="en-US" sz="2800" i="1">
                                  <a:effectLst/>
                                  <a:latin typeface="Cambria Math"/>
                                  <a:ea typeface="Calibri"/>
                                  <a:cs typeface="Times New Roman"/>
                                </a:rPr>
                                <m:t> &amp;</m:t>
                              </m:r>
                            </m:e>
                          </m:eqArr>
                        </m:e>
                      </m:d>
                    </m:oMath>
                  </m:oMathPara>
                </a14:m>
                <a:endParaRPr lang="en-US" sz="2800" dirty="0">
                  <a:effectLst/>
                  <a:latin typeface="Times New Roman" pitchFamily="18" charset="0"/>
                  <a:cs typeface="Times New Roman" pitchFamily="18" charset="0"/>
                </a:endParaRPr>
              </a:p>
              <a:p>
                <a:pPr marL="342900" lvl="0" indent="-342900" algn="just">
                  <a:lnSpc>
                    <a:spcPct val="115000"/>
                  </a:lnSpc>
                  <a:spcBef>
                    <a:spcPts val="0"/>
                  </a:spcBef>
                  <a:spcAft>
                    <a:spcPts val="1000"/>
                  </a:spcAft>
                  <a:buFont typeface="+mj-lt"/>
                  <a:buAutoNum type="alphaUcPeriod"/>
                </a:pPr>
                <a:r>
                  <a:rPr lang="en-US" sz="2800" dirty="0">
                    <a:effectLst/>
                    <a:latin typeface="Times New Roman" pitchFamily="18" charset="0"/>
                    <a:ea typeface="Times New Roman"/>
                    <a:cs typeface="Times New Roman" pitchFamily="18" charset="0"/>
                  </a:rPr>
                  <a:t>Show that </a:t>
                </a:r>
                <a14:m>
                  <m:oMath xmlns:m="http://schemas.openxmlformats.org/officeDocument/2006/math">
                    <m:r>
                      <a:rPr lang="en-US" sz="2800" i="1">
                        <a:effectLst/>
                        <a:latin typeface="Cambria Math"/>
                        <a:ea typeface="Calibri"/>
                        <a:cs typeface="Times New Roman"/>
                      </a:rPr>
                      <m:t>𝑃</m:t>
                    </m:r>
                    <m:d>
                      <m:dPr>
                        <m:ctrlPr>
                          <a:rPr lang="en-US" sz="2800" i="1">
                            <a:effectLst/>
                            <a:latin typeface="Cambria Math" panose="02040503050406030204" pitchFamily="18" charset="0"/>
                            <a:ea typeface="Calibri"/>
                            <a:cs typeface="Times New Roman"/>
                          </a:rPr>
                        </m:ctrlPr>
                      </m:dPr>
                      <m:e>
                        <m:r>
                          <a:rPr lang="en-US" sz="2800" i="1">
                            <a:effectLst/>
                            <a:latin typeface="Cambria Math"/>
                            <a:ea typeface="Calibri"/>
                            <a:cs typeface="Times New Roman"/>
                          </a:rPr>
                          <m:t>𝑥</m:t>
                        </m:r>
                        <m:r>
                          <a:rPr lang="en-US" sz="2800" i="1">
                            <a:effectLst/>
                            <a:latin typeface="Cambria Math"/>
                            <a:ea typeface="Calibri"/>
                            <a:cs typeface="Times New Roman"/>
                          </a:rPr>
                          <m:t>, </m:t>
                        </m:r>
                        <m:r>
                          <a:rPr lang="en-US" sz="2800" i="1">
                            <a:effectLst/>
                            <a:latin typeface="Cambria Math"/>
                            <a:ea typeface="Calibri"/>
                            <a:cs typeface="Times New Roman"/>
                          </a:rPr>
                          <m:t>𝑦</m:t>
                        </m:r>
                      </m:e>
                    </m:d>
                  </m:oMath>
                </a14:m>
                <a:r>
                  <a:rPr lang="en-US" sz="2800" dirty="0">
                    <a:effectLst/>
                    <a:latin typeface="Times New Roman" pitchFamily="18" charset="0"/>
                    <a:ea typeface="Times New Roman"/>
                    <a:cs typeface="Times New Roman" pitchFamily="18" charset="0"/>
                  </a:rPr>
                  <a:t> is probability pmf?</a:t>
                </a:r>
                <a:endParaRPr lang="en-US" sz="2800" dirty="0">
                  <a:effectLst/>
                  <a:latin typeface="Times New Roman" pitchFamily="18" charset="0"/>
                  <a:cs typeface="Times New Roman" pitchFamily="18" charset="0"/>
                </a:endParaRPr>
              </a:p>
              <a:p>
                <a:pPr marL="342900" lvl="0" indent="-342900" algn="just">
                  <a:lnSpc>
                    <a:spcPct val="115000"/>
                  </a:lnSpc>
                  <a:spcBef>
                    <a:spcPts val="0"/>
                  </a:spcBef>
                  <a:spcAft>
                    <a:spcPts val="1000"/>
                  </a:spcAft>
                  <a:buFont typeface="+mj-lt"/>
                  <a:buAutoNum type="alphaUcPeriod"/>
                </a:pPr>
                <a:r>
                  <a:rPr lang="en-US" sz="2800" dirty="0">
                    <a:effectLst/>
                    <a:latin typeface="Times New Roman" pitchFamily="18" charset="0"/>
                    <a:ea typeface="Times New Roman"/>
                    <a:cs typeface="Times New Roman" pitchFamily="18" charset="0"/>
                  </a:rPr>
                  <a:t>Find </a:t>
                </a:r>
                <a14:m>
                  <m:oMath xmlns:m="http://schemas.openxmlformats.org/officeDocument/2006/math">
                    <m:r>
                      <a:rPr lang="en-US" sz="2800" i="1">
                        <a:effectLst/>
                        <a:latin typeface="Cambria Math"/>
                        <a:ea typeface="Calibri"/>
                        <a:cs typeface="Times New Roman"/>
                      </a:rPr>
                      <m:t>𝑃</m:t>
                    </m:r>
                    <m:d>
                      <m:dPr>
                        <m:ctrlPr>
                          <a:rPr lang="en-US" sz="2800" i="1">
                            <a:effectLst/>
                            <a:latin typeface="Cambria Math" panose="02040503050406030204" pitchFamily="18" charset="0"/>
                            <a:ea typeface="Calibri"/>
                            <a:cs typeface="Times New Roman"/>
                          </a:rPr>
                        </m:ctrlPr>
                      </m:dPr>
                      <m:e>
                        <m:r>
                          <a:rPr lang="en-US" sz="2800" i="1">
                            <a:effectLst/>
                            <a:latin typeface="Cambria Math"/>
                            <a:ea typeface="Calibri"/>
                            <a:cs typeface="Times New Roman"/>
                          </a:rPr>
                          <m:t>𝑥</m:t>
                        </m:r>
                        <m:r>
                          <a:rPr lang="en-US" sz="2800" i="1">
                            <a:effectLst/>
                            <a:latin typeface="Cambria Math"/>
                            <a:ea typeface="Calibri"/>
                            <a:cs typeface="Times New Roman"/>
                          </a:rPr>
                          <m:t>&gt;</m:t>
                        </m:r>
                        <m:r>
                          <a:rPr lang="en-US" sz="2800" i="1">
                            <a:effectLst/>
                            <a:latin typeface="Cambria Math"/>
                            <a:ea typeface="Calibri"/>
                            <a:cs typeface="Times New Roman"/>
                          </a:rPr>
                          <m:t>𝑦</m:t>
                        </m:r>
                      </m:e>
                    </m:d>
                  </m:oMath>
                </a14:m>
                <a:endParaRPr lang="en-US" sz="2800" dirty="0">
                  <a:effectLst/>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52400" y="152400"/>
                <a:ext cx="8839200" cy="6877652"/>
              </a:xfrm>
              <a:prstGeom prst="rect">
                <a:avLst/>
              </a:prstGeom>
              <a:blipFill rotWithShape="1">
                <a:blip r:embed="rId2"/>
                <a:stretch>
                  <a:fillRect l="-1379" t="-532" r="-3448" b="-1596"/>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fld id="{5D501740-7078-4982-A7C6-FD24710D380A}" type="slidenum">
              <a:rPr lang="en-US" smtClean="0"/>
              <a:t>21</a:t>
            </a:fld>
            <a:endParaRPr lang="en-US" dirty="0"/>
          </a:p>
        </p:txBody>
      </p:sp>
    </p:spTree>
    <p:extLst>
      <p:ext uri="{BB962C8B-B14F-4D97-AF65-F5344CB8AC3E}">
        <p14:creationId xmlns:p14="http://schemas.microsoft.com/office/powerpoint/2010/main" val="10023978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280219" y="457200"/>
                <a:ext cx="8839200" cy="5092741"/>
              </a:xfrm>
              <a:prstGeom prst="rect">
                <a:avLst/>
              </a:prstGeom>
            </p:spPr>
            <p:txBody>
              <a:bodyPr wrap="square">
                <a:spAutoFit/>
              </a:bodyPr>
              <a:lstStyle/>
              <a:p>
                <a:pPr marL="457200" algn="just"/>
                <a:r>
                  <a:rPr lang="en-US" sz="2000" b="1" u="sng" dirty="0" smtClean="0">
                    <a:solidFill>
                      <a:srgbClr val="FF0000"/>
                    </a:solidFill>
                    <a:effectLst/>
                    <a:latin typeface="Book Antiqua"/>
                    <a:ea typeface="Times New Roman"/>
                    <a:cs typeface="Times New Roman"/>
                  </a:rPr>
                  <a:t>Solution </a:t>
                </a:r>
                <a:endParaRPr lang="en-US" sz="2000" dirty="0">
                  <a:solidFill>
                    <a:srgbClr val="FF0000"/>
                  </a:solidFill>
                  <a:effectLst/>
                </a:endParaRPr>
              </a:p>
              <a:p>
                <a:pPr marL="342900" marR="0" lvl="0" indent="-342900" algn="just">
                  <a:lnSpc>
                    <a:spcPct val="150000"/>
                  </a:lnSpc>
                  <a:spcBef>
                    <a:spcPts val="0"/>
                  </a:spcBef>
                  <a:spcAft>
                    <a:spcPts val="0"/>
                  </a:spcAft>
                  <a:buFont typeface="+mj-lt"/>
                  <a:buAutoNum type="arabicPeriod"/>
                </a:pPr>
                <a:r>
                  <a:rPr lang="en-US" sz="2000" dirty="0">
                    <a:effectLst/>
                    <a:latin typeface="Book Antiqua"/>
                    <a:ea typeface="Times New Roman"/>
                    <a:cs typeface="Times New Roman"/>
                  </a:rPr>
                  <a:t>A. </a:t>
                </a:r>
                <a:endParaRPr lang="en-US" sz="2000" dirty="0">
                  <a:effectLst/>
                </a:endParaRPr>
              </a:p>
              <a:p>
                <a:pPr marL="342900" marR="0" lvl="0" indent="-342900" algn="just">
                  <a:lnSpc>
                    <a:spcPct val="150000"/>
                  </a:lnSpc>
                  <a:spcBef>
                    <a:spcPts val="0"/>
                  </a:spcBef>
                  <a:spcAft>
                    <a:spcPts val="0"/>
                  </a:spcAft>
                  <a:buFont typeface="+mj-lt"/>
                  <a:buAutoNum type="romanUcPeriod"/>
                </a:pPr>
                <a14:m>
                  <m:oMath xmlns:m="http://schemas.openxmlformats.org/officeDocument/2006/math">
                    <m:r>
                      <a:rPr lang="en-US" sz="2000" i="1">
                        <a:effectLst/>
                        <a:latin typeface="Cambria Math"/>
                        <a:ea typeface="Calibri"/>
                        <a:cs typeface="Times New Roman"/>
                      </a:rPr>
                      <m:t>𝑃</m:t>
                    </m:r>
                    <m:d>
                      <m:dPr>
                        <m:ctrlPr>
                          <a:rPr lang="en-US" sz="2000" i="1">
                            <a:effectLst/>
                            <a:latin typeface="Cambria Math" panose="02040503050406030204" pitchFamily="18" charset="0"/>
                            <a:ea typeface="Calibri"/>
                            <a:cs typeface="Times New Roman"/>
                          </a:rPr>
                        </m:ctrlPr>
                      </m:dPr>
                      <m:e>
                        <m:sSub>
                          <m:sSubPr>
                            <m:ctrlPr>
                              <a:rPr lang="en-US" sz="2000" i="1">
                                <a:effectLst/>
                                <a:latin typeface="Cambria Math" panose="02040503050406030204" pitchFamily="18" charset="0"/>
                                <a:ea typeface="Calibri"/>
                                <a:cs typeface="Times New Roman"/>
                              </a:rPr>
                            </m:ctrlPr>
                          </m:sSubPr>
                          <m:e>
                            <m:r>
                              <a:rPr lang="en-US" sz="2000" i="1">
                                <a:effectLst/>
                                <a:latin typeface="Cambria Math"/>
                                <a:ea typeface="Calibri"/>
                                <a:cs typeface="Times New Roman"/>
                              </a:rPr>
                              <m:t>𝑋</m:t>
                            </m:r>
                          </m:e>
                          <m:sub>
                            <m:r>
                              <a:rPr lang="en-US" sz="2000" i="1">
                                <a:effectLst/>
                                <a:latin typeface="Cambria Math"/>
                                <a:ea typeface="Calibri"/>
                                <a:cs typeface="Times New Roman"/>
                              </a:rPr>
                              <m:t>𝑖</m:t>
                            </m:r>
                          </m:sub>
                        </m:sSub>
                        <m:r>
                          <a:rPr lang="en-US" sz="2000" i="1">
                            <a:effectLst/>
                            <a:latin typeface="Cambria Math"/>
                            <a:ea typeface="Calibri"/>
                            <a:cs typeface="Times New Roman"/>
                          </a:rPr>
                          <m:t>, </m:t>
                        </m:r>
                        <m:sSub>
                          <m:sSubPr>
                            <m:ctrlPr>
                              <a:rPr lang="en-US" sz="2000" i="1">
                                <a:effectLst/>
                                <a:latin typeface="Cambria Math" panose="02040503050406030204" pitchFamily="18" charset="0"/>
                                <a:ea typeface="Calibri"/>
                                <a:cs typeface="Times New Roman"/>
                              </a:rPr>
                            </m:ctrlPr>
                          </m:sSubPr>
                          <m:e>
                            <m:r>
                              <a:rPr lang="en-US" sz="2000" i="1">
                                <a:effectLst/>
                                <a:latin typeface="Cambria Math"/>
                                <a:ea typeface="Calibri"/>
                                <a:cs typeface="Times New Roman"/>
                              </a:rPr>
                              <m:t>𝑌</m:t>
                            </m:r>
                          </m:e>
                          <m:sub>
                            <m:r>
                              <a:rPr lang="en-US" sz="2000" i="1">
                                <a:effectLst/>
                                <a:latin typeface="Cambria Math"/>
                                <a:ea typeface="Calibri"/>
                                <a:cs typeface="Times New Roman"/>
                              </a:rPr>
                              <m:t>𝑖</m:t>
                            </m:r>
                          </m:sub>
                        </m:sSub>
                      </m:e>
                    </m:d>
                    <m:r>
                      <a:rPr lang="en-US" sz="2000" i="1">
                        <a:effectLst/>
                        <a:latin typeface="Cambria Math"/>
                        <a:ea typeface="Times New Roman"/>
                        <a:cs typeface="Times New Roman"/>
                      </a:rPr>
                      <m:t>≥0,</m:t>
                    </m:r>
                    <m:sSub>
                      <m:sSubPr>
                        <m:ctrlPr>
                          <a:rPr lang="en-US" sz="2000" i="1">
                            <a:effectLst/>
                            <a:latin typeface="Cambria Math" panose="02040503050406030204" pitchFamily="18" charset="0"/>
                            <a:ea typeface="Times New Roman"/>
                            <a:cs typeface="Times New Roman"/>
                          </a:rPr>
                        </m:ctrlPr>
                      </m:sSubPr>
                      <m:e>
                        <m:r>
                          <a:rPr lang="en-US" sz="2000" i="1">
                            <a:effectLst/>
                            <a:latin typeface="Cambria Math"/>
                            <a:ea typeface="Times New Roman"/>
                            <a:cs typeface="Times New Roman"/>
                          </a:rPr>
                          <m:t>∀</m:t>
                        </m:r>
                      </m:e>
                      <m:sub>
                        <m:r>
                          <a:rPr lang="en-US" sz="2000" i="1">
                            <a:effectLst/>
                            <a:latin typeface="Cambria Math"/>
                            <a:ea typeface="Times New Roman"/>
                            <a:cs typeface="Times New Roman"/>
                          </a:rPr>
                          <m:t>𝑥</m:t>
                        </m:r>
                        <m:r>
                          <a:rPr lang="en-US" sz="2000" i="1">
                            <a:effectLst/>
                            <a:latin typeface="Cambria Math"/>
                            <a:ea typeface="Times New Roman"/>
                            <a:cs typeface="Times New Roman"/>
                          </a:rPr>
                          <m:t>,</m:t>
                        </m:r>
                        <m:r>
                          <a:rPr lang="en-US" sz="2000" i="1">
                            <a:effectLst/>
                            <a:latin typeface="Cambria Math"/>
                            <a:ea typeface="Times New Roman"/>
                            <a:cs typeface="Times New Roman"/>
                          </a:rPr>
                          <m:t>𝑦</m:t>
                        </m:r>
                      </m:sub>
                    </m:sSub>
                  </m:oMath>
                </a14:m>
                <a:endParaRPr lang="en-US" sz="2000" dirty="0">
                  <a:effectLst/>
                  <a:latin typeface="Book Antiqua"/>
                  <a:ea typeface="Times New Roman"/>
                  <a:cs typeface="Times New Roman"/>
                </a:endParaRPr>
              </a:p>
              <a:p>
                <a:pPr marL="342900" marR="0" lvl="0" indent="-342900" algn="just">
                  <a:lnSpc>
                    <a:spcPct val="150000"/>
                  </a:lnSpc>
                  <a:spcBef>
                    <a:spcPts val="0"/>
                  </a:spcBef>
                  <a:spcAft>
                    <a:spcPts val="0"/>
                  </a:spcAft>
                  <a:buFont typeface="+mj-lt"/>
                  <a:buAutoNum type="romanUcPeriod"/>
                </a:pPr>
                <a14:m>
                  <m:oMath xmlns:m="http://schemas.openxmlformats.org/officeDocument/2006/math">
                    <m:nary>
                      <m:naryPr>
                        <m:chr m:val="∑"/>
                        <m:limLoc m:val="undOvr"/>
                        <m:ctrlPr>
                          <a:rPr lang="en-US" sz="2000" i="1">
                            <a:effectLst/>
                            <a:latin typeface="Cambria Math" panose="02040503050406030204" pitchFamily="18" charset="0"/>
                            <a:ea typeface="Calibri"/>
                            <a:cs typeface="Times New Roman"/>
                          </a:rPr>
                        </m:ctrlPr>
                      </m:naryPr>
                      <m:sub>
                        <m:r>
                          <a:rPr lang="en-US" sz="2000" i="1">
                            <a:effectLst/>
                            <a:latin typeface="Cambria Math"/>
                            <a:ea typeface="Calibri"/>
                            <a:cs typeface="Times New Roman"/>
                          </a:rPr>
                          <m:t>𝑖</m:t>
                        </m:r>
                        <m:r>
                          <a:rPr lang="en-US" sz="2000" i="1">
                            <a:effectLst/>
                            <a:latin typeface="Cambria Math"/>
                            <a:ea typeface="Calibri"/>
                            <a:cs typeface="Times New Roman"/>
                          </a:rPr>
                          <m:t>=0</m:t>
                        </m:r>
                      </m:sub>
                      <m:sup>
                        <m:r>
                          <a:rPr lang="en-US" sz="2000" i="1">
                            <a:effectLst/>
                            <a:latin typeface="Cambria Math"/>
                            <a:ea typeface="Calibri"/>
                            <a:cs typeface="Times New Roman"/>
                          </a:rPr>
                          <m:t>5</m:t>
                        </m:r>
                      </m:sup>
                      <m:e>
                        <m:nary>
                          <m:naryPr>
                            <m:chr m:val="∑"/>
                            <m:limLoc m:val="subSup"/>
                            <m:ctrlPr>
                              <a:rPr lang="en-US" sz="2000" i="1">
                                <a:effectLst/>
                                <a:latin typeface="Cambria Math" panose="02040503050406030204" pitchFamily="18" charset="0"/>
                                <a:ea typeface="Calibri"/>
                                <a:cs typeface="Times New Roman"/>
                              </a:rPr>
                            </m:ctrlPr>
                          </m:naryPr>
                          <m:sub>
                            <m:r>
                              <a:rPr lang="en-US" sz="2000" i="1">
                                <a:effectLst/>
                                <a:latin typeface="Cambria Math"/>
                                <a:ea typeface="Calibri"/>
                                <a:cs typeface="Times New Roman"/>
                              </a:rPr>
                              <m:t>𝑗</m:t>
                            </m:r>
                            <m:r>
                              <a:rPr lang="en-US" sz="2000" i="1">
                                <a:effectLst/>
                                <a:latin typeface="Cambria Math"/>
                                <a:ea typeface="Calibri"/>
                                <a:cs typeface="Times New Roman"/>
                              </a:rPr>
                              <m:t>=0</m:t>
                            </m:r>
                          </m:sub>
                          <m:sup>
                            <m:r>
                              <a:rPr lang="en-US" sz="2000" i="1">
                                <a:effectLst/>
                                <a:latin typeface="Cambria Math"/>
                                <a:ea typeface="Calibri"/>
                                <a:cs typeface="Times New Roman"/>
                              </a:rPr>
                              <m:t>3</m:t>
                            </m:r>
                          </m:sup>
                          <m:e>
                            <m:r>
                              <a:rPr lang="en-US" sz="2000" i="1">
                                <a:effectLst/>
                                <a:latin typeface="Cambria Math"/>
                                <a:ea typeface="Calibri"/>
                                <a:cs typeface="Times New Roman"/>
                              </a:rPr>
                              <m:t>𝑃</m:t>
                            </m:r>
                            <m:d>
                              <m:dPr>
                                <m:ctrlPr>
                                  <a:rPr lang="en-US" sz="2000" i="1">
                                    <a:effectLst/>
                                    <a:latin typeface="Cambria Math" panose="02040503050406030204" pitchFamily="18" charset="0"/>
                                    <a:ea typeface="Calibri"/>
                                    <a:cs typeface="Times New Roman"/>
                                  </a:rPr>
                                </m:ctrlPr>
                              </m:dPr>
                              <m:e>
                                <m:sSub>
                                  <m:sSubPr>
                                    <m:ctrlPr>
                                      <a:rPr lang="en-US" sz="2000" i="1">
                                        <a:effectLst/>
                                        <a:latin typeface="Cambria Math" panose="02040503050406030204" pitchFamily="18" charset="0"/>
                                        <a:ea typeface="Calibri"/>
                                        <a:cs typeface="Times New Roman"/>
                                      </a:rPr>
                                    </m:ctrlPr>
                                  </m:sSubPr>
                                  <m:e>
                                    <m:r>
                                      <a:rPr lang="en-US" sz="2000" i="1">
                                        <a:effectLst/>
                                        <a:latin typeface="Cambria Math"/>
                                        <a:ea typeface="Calibri"/>
                                        <a:cs typeface="Times New Roman"/>
                                      </a:rPr>
                                      <m:t>𝑋</m:t>
                                    </m:r>
                                  </m:e>
                                  <m:sub>
                                    <m:r>
                                      <a:rPr lang="en-US" sz="2000" i="1">
                                        <a:effectLst/>
                                        <a:latin typeface="Cambria Math"/>
                                        <a:ea typeface="Calibri"/>
                                        <a:cs typeface="Times New Roman"/>
                                      </a:rPr>
                                      <m:t>𝑖</m:t>
                                    </m:r>
                                  </m:sub>
                                </m:sSub>
                                <m:r>
                                  <a:rPr lang="en-US" sz="2000" i="1">
                                    <a:effectLst/>
                                    <a:latin typeface="Cambria Math"/>
                                    <a:ea typeface="Calibri"/>
                                    <a:cs typeface="Times New Roman"/>
                                  </a:rPr>
                                  <m:t>, </m:t>
                                </m:r>
                                <m:sSub>
                                  <m:sSubPr>
                                    <m:ctrlPr>
                                      <a:rPr lang="en-US" sz="2000" i="1">
                                        <a:effectLst/>
                                        <a:latin typeface="Cambria Math" panose="02040503050406030204" pitchFamily="18" charset="0"/>
                                        <a:ea typeface="Calibri"/>
                                        <a:cs typeface="Times New Roman"/>
                                      </a:rPr>
                                    </m:ctrlPr>
                                  </m:sSubPr>
                                  <m:e>
                                    <m:r>
                                      <a:rPr lang="en-US" sz="2000" i="1">
                                        <a:effectLst/>
                                        <a:latin typeface="Cambria Math"/>
                                        <a:ea typeface="Calibri"/>
                                        <a:cs typeface="Times New Roman"/>
                                      </a:rPr>
                                      <m:t>𝑌</m:t>
                                    </m:r>
                                  </m:e>
                                  <m:sub>
                                    <m:r>
                                      <a:rPr lang="en-US" sz="2000" i="1">
                                        <a:effectLst/>
                                        <a:latin typeface="Cambria Math"/>
                                        <a:ea typeface="Calibri"/>
                                        <a:cs typeface="Times New Roman"/>
                                      </a:rPr>
                                      <m:t>𝑖</m:t>
                                    </m:r>
                                  </m:sub>
                                </m:sSub>
                              </m:e>
                            </m:d>
                            <m:r>
                              <a:rPr lang="en-US" sz="2000" i="1">
                                <a:effectLst/>
                                <a:latin typeface="Cambria Math"/>
                                <a:ea typeface="Calibri"/>
                                <a:cs typeface="Times New Roman"/>
                              </a:rPr>
                              <m:t>=1</m:t>
                            </m:r>
                          </m:e>
                        </m:nary>
                      </m:e>
                    </m:nary>
                  </m:oMath>
                </a14:m>
                <a:r>
                  <a:rPr lang="en-US" sz="2000" dirty="0">
                    <a:effectLst/>
                    <a:latin typeface="Book Antiqua"/>
                    <a:ea typeface="Times New Roman"/>
                    <a:cs typeface="Times New Roman"/>
                  </a:rPr>
                  <a:t>=0.01+0.03+…+0.06+0.05 </a:t>
                </a:r>
              </a:p>
              <a:p>
                <a:pPr marL="102870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en-US" sz="2000" i="1">
                          <a:effectLst/>
                          <a:latin typeface="Cambria Math"/>
                          <a:ea typeface="Calibri"/>
                          <a:cs typeface="Times New Roman"/>
                        </a:rPr>
                        <m:t>𝑡h𝑒𝑟𝑒𝑓𝑜𝑟𝑒</m:t>
                      </m:r>
                      <m:r>
                        <a:rPr lang="en-US" sz="2000" i="1">
                          <a:effectLst/>
                          <a:latin typeface="Cambria Math"/>
                          <a:ea typeface="Calibri"/>
                          <a:cs typeface="Times New Roman"/>
                        </a:rPr>
                        <m:t>  </m:t>
                      </m:r>
                      <m:r>
                        <a:rPr lang="en-US" sz="2000" i="1">
                          <a:effectLst/>
                          <a:latin typeface="Cambria Math"/>
                          <a:ea typeface="Calibri"/>
                          <a:cs typeface="Times New Roman"/>
                        </a:rPr>
                        <m:t>𝑖𝑡</m:t>
                      </m:r>
                      <m:r>
                        <a:rPr lang="en-US" sz="2000" i="1">
                          <a:effectLst/>
                          <a:latin typeface="Cambria Math"/>
                          <a:ea typeface="Calibri"/>
                          <a:cs typeface="Times New Roman"/>
                        </a:rPr>
                        <m:t> </m:t>
                      </m:r>
                      <m:r>
                        <a:rPr lang="en-US" sz="2000" i="1">
                          <a:effectLst/>
                          <a:latin typeface="Cambria Math"/>
                          <a:ea typeface="Calibri"/>
                          <a:cs typeface="Times New Roman"/>
                        </a:rPr>
                        <m:t>𝑖𝑠</m:t>
                      </m:r>
                      <m:r>
                        <a:rPr lang="en-US" sz="2000" i="1">
                          <a:effectLst/>
                          <a:latin typeface="Cambria Math"/>
                          <a:ea typeface="Calibri"/>
                          <a:cs typeface="Times New Roman"/>
                        </a:rPr>
                        <m:t> </m:t>
                      </m:r>
                      <m:r>
                        <a:rPr lang="en-US" sz="2000" i="1">
                          <a:effectLst/>
                          <a:latin typeface="Cambria Math"/>
                          <a:ea typeface="Calibri"/>
                          <a:cs typeface="Times New Roman"/>
                        </a:rPr>
                        <m:t>𝑙𝑒𝑔𝑖𝑡𝑖𝑚𝑎𝑡𝑒</m:t>
                      </m:r>
                      <m:r>
                        <a:rPr lang="en-US" sz="2000" i="1">
                          <a:effectLst/>
                          <a:latin typeface="Cambria Math"/>
                          <a:ea typeface="Calibri"/>
                          <a:cs typeface="Times New Roman"/>
                        </a:rPr>
                        <m:t> </m:t>
                      </m:r>
                      <m:r>
                        <a:rPr lang="en-US" sz="2000" i="1">
                          <a:effectLst/>
                          <a:latin typeface="Cambria Math"/>
                          <a:ea typeface="Calibri"/>
                          <a:cs typeface="Times New Roman"/>
                        </a:rPr>
                        <m:t>𝑓𝑢𝑛𝑐𝑡𝑖𝑜𝑛</m:t>
                      </m:r>
                    </m:oMath>
                  </m:oMathPara>
                </a14:m>
                <a:endParaRPr lang="en-US" sz="2000" dirty="0">
                  <a:effectLst/>
                </a:endParaRPr>
              </a:p>
              <a:p>
                <a:pPr algn="just">
                  <a:lnSpc>
                    <a:spcPct val="150000"/>
                  </a:lnSpc>
                </a:pPr>
                <a:r>
                  <a:rPr lang="en-US" sz="2000" dirty="0" smtClean="0">
                    <a:effectLst/>
                    <a:latin typeface="Book Antiqua"/>
                    <a:ea typeface="Calibri"/>
                    <a:cs typeface="Times New Roman"/>
                  </a:rPr>
                  <a:t>1B. </a:t>
                </a:r>
                <a14:m>
                  <m:oMath xmlns:m="http://schemas.openxmlformats.org/officeDocument/2006/math">
                    <m:r>
                      <a:rPr lang="en-US" sz="2000" i="1">
                        <a:effectLst/>
                        <a:latin typeface="Cambria Math"/>
                        <a:ea typeface="Calibri"/>
                        <a:cs typeface="Times New Roman"/>
                      </a:rPr>
                      <m:t>𝑃</m:t>
                    </m:r>
                    <m:d>
                      <m:dPr>
                        <m:ctrlPr>
                          <a:rPr lang="en-US" sz="2000" i="1">
                            <a:effectLst/>
                            <a:latin typeface="Cambria Math" panose="02040503050406030204" pitchFamily="18" charset="0"/>
                            <a:ea typeface="Calibri"/>
                            <a:cs typeface="Times New Roman"/>
                          </a:rPr>
                        </m:ctrlPr>
                      </m:dPr>
                      <m:e>
                        <m:r>
                          <a:rPr lang="en-US" sz="2000" i="1">
                            <a:effectLst/>
                            <a:latin typeface="Cambria Math"/>
                            <a:ea typeface="Calibri"/>
                            <a:cs typeface="Times New Roman"/>
                          </a:rPr>
                          <m:t>𝑥</m:t>
                        </m:r>
                        <m:r>
                          <a:rPr lang="en-US" sz="2000" i="1">
                            <a:effectLst/>
                            <a:latin typeface="Cambria Math"/>
                            <a:ea typeface="Calibri"/>
                            <a:cs typeface="Times New Roman"/>
                          </a:rPr>
                          <m:t>=</m:t>
                        </m:r>
                        <m:r>
                          <a:rPr lang="en-US" sz="2000" i="1">
                            <a:effectLst/>
                            <a:latin typeface="Cambria Math"/>
                            <a:ea typeface="Calibri"/>
                            <a:cs typeface="Times New Roman"/>
                          </a:rPr>
                          <m:t>𝑦</m:t>
                        </m:r>
                      </m:e>
                    </m:d>
                    <m:r>
                      <a:rPr lang="en-US" sz="2000" i="1">
                        <a:effectLst/>
                        <a:latin typeface="Cambria Math"/>
                        <a:ea typeface="Calibri"/>
                        <a:cs typeface="Times New Roman"/>
                      </a:rPr>
                      <m:t>= </m:t>
                    </m:r>
                    <m:r>
                      <a:rPr lang="en-US" sz="2000" i="1">
                        <a:effectLst/>
                        <a:latin typeface="Cambria Math"/>
                        <a:ea typeface="Calibri"/>
                        <a:cs typeface="Times New Roman"/>
                      </a:rPr>
                      <m:t>𝑃</m:t>
                    </m:r>
                    <m:d>
                      <m:dPr>
                        <m:ctrlPr>
                          <a:rPr lang="en-US" sz="2000" i="1">
                            <a:effectLst/>
                            <a:latin typeface="Cambria Math" panose="02040503050406030204" pitchFamily="18" charset="0"/>
                            <a:ea typeface="Calibri"/>
                            <a:cs typeface="Times New Roman"/>
                          </a:rPr>
                        </m:ctrlPr>
                      </m:dPr>
                      <m:e>
                        <m:r>
                          <a:rPr lang="en-US" sz="2000" i="1">
                            <a:effectLst/>
                            <a:latin typeface="Cambria Math"/>
                            <a:ea typeface="Calibri"/>
                            <a:cs typeface="Times New Roman"/>
                          </a:rPr>
                          <m:t>𝑥</m:t>
                        </m:r>
                        <m:r>
                          <a:rPr lang="en-US" sz="2000" i="1">
                            <a:effectLst/>
                            <a:latin typeface="Cambria Math"/>
                            <a:ea typeface="Calibri"/>
                            <a:cs typeface="Times New Roman"/>
                          </a:rPr>
                          <m:t>=0,</m:t>
                        </m:r>
                        <m:r>
                          <a:rPr lang="en-US" sz="2000" i="1">
                            <a:effectLst/>
                            <a:latin typeface="Cambria Math"/>
                            <a:ea typeface="Calibri"/>
                            <a:cs typeface="Times New Roman"/>
                          </a:rPr>
                          <m:t>𝑦</m:t>
                        </m:r>
                        <m:r>
                          <a:rPr lang="en-US" sz="2000" i="1">
                            <a:effectLst/>
                            <a:latin typeface="Cambria Math"/>
                            <a:ea typeface="Calibri"/>
                            <a:cs typeface="Times New Roman"/>
                          </a:rPr>
                          <m:t>=0</m:t>
                        </m:r>
                      </m:e>
                    </m:d>
                    <m:r>
                      <a:rPr lang="en-US" sz="2000" i="1">
                        <a:effectLst/>
                        <a:latin typeface="Cambria Math"/>
                        <a:ea typeface="Calibri"/>
                        <a:cs typeface="Times New Roman"/>
                      </a:rPr>
                      <m:t>+ </m:t>
                    </m:r>
                    <m:r>
                      <a:rPr lang="en-US" sz="2000" i="1">
                        <a:effectLst/>
                        <a:latin typeface="Cambria Math"/>
                        <a:ea typeface="Calibri"/>
                        <a:cs typeface="Times New Roman"/>
                      </a:rPr>
                      <m:t>𝑃</m:t>
                    </m:r>
                    <m:d>
                      <m:dPr>
                        <m:ctrlPr>
                          <a:rPr lang="en-US" sz="2000" i="1">
                            <a:effectLst/>
                            <a:latin typeface="Cambria Math" panose="02040503050406030204" pitchFamily="18" charset="0"/>
                            <a:ea typeface="Calibri"/>
                            <a:cs typeface="Times New Roman"/>
                          </a:rPr>
                        </m:ctrlPr>
                      </m:dPr>
                      <m:e>
                        <m:r>
                          <a:rPr lang="en-US" sz="2000" i="1">
                            <a:effectLst/>
                            <a:latin typeface="Cambria Math"/>
                            <a:ea typeface="Calibri"/>
                            <a:cs typeface="Times New Roman"/>
                          </a:rPr>
                          <m:t>𝑥</m:t>
                        </m:r>
                        <m:r>
                          <a:rPr lang="en-US" sz="2000" i="1">
                            <a:effectLst/>
                            <a:latin typeface="Cambria Math"/>
                            <a:ea typeface="Calibri"/>
                            <a:cs typeface="Times New Roman"/>
                          </a:rPr>
                          <m:t>=1,</m:t>
                        </m:r>
                        <m:r>
                          <a:rPr lang="en-US" sz="2000" i="1">
                            <a:effectLst/>
                            <a:latin typeface="Cambria Math"/>
                            <a:ea typeface="Calibri"/>
                            <a:cs typeface="Times New Roman"/>
                          </a:rPr>
                          <m:t>𝑦</m:t>
                        </m:r>
                        <m:r>
                          <a:rPr lang="en-US" sz="2000" i="1">
                            <a:effectLst/>
                            <a:latin typeface="Cambria Math"/>
                            <a:ea typeface="Calibri"/>
                            <a:cs typeface="Times New Roman"/>
                          </a:rPr>
                          <m:t>=1</m:t>
                        </m:r>
                      </m:e>
                    </m:d>
                    <m:r>
                      <a:rPr lang="en-US" sz="2000" i="1">
                        <a:effectLst/>
                        <a:latin typeface="Cambria Math"/>
                        <a:ea typeface="Calibri"/>
                        <a:cs typeface="Times New Roman"/>
                      </a:rPr>
                      <m:t>+</m:t>
                    </m:r>
                    <m:r>
                      <a:rPr lang="en-US" sz="2000" i="1">
                        <a:effectLst/>
                        <a:latin typeface="Cambria Math"/>
                        <a:ea typeface="Calibri"/>
                        <a:cs typeface="Times New Roman"/>
                      </a:rPr>
                      <m:t>𝑃</m:t>
                    </m:r>
                    <m:d>
                      <m:dPr>
                        <m:ctrlPr>
                          <a:rPr lang="en-US" sz="2000" i="1">
                            <a:effectLst/>
                            <a:latin typeface="Cambria Math" panose="02040503050406030204" pitchFamily="18" charset="0"/>
                            <a:ea typeface="Calibri"/>
                            <a:cs typeface="Times New Roman"/>
                          </a:rPr>
                        </m:ctrlPr>
                      </m:dPr>
                      <m:e>
                        <m:r>
                          <a:rPr lang="en-US" sz="2000" i="1">
                            <a:effectLst/>
                            <a:latin typeface="Cambria Math"/>
                            <a:ea typeface="Calibri"/>
                            <a:cs typeface="Times New Roman"/>
                          </a:rPr>
                          <m:t>𝑥</m:t>
                        </m:r>
                        <m:r>
                          <a:rPr lang="en-US" sz="2000" i="1">
                            <a:effectLst/>
                            <a:latin typeface="Cambria Math"/>
                            <a:ea typeface="Calibri"/>
                            <a:cs typeface="Times New Roman"/>
                          </a:rPr>
                          <m:t>=2,</m:t>
                        </m:r>
                        <m:r>
                          <a:rPr lang="en-US" sz="2000" i="1">
                            <a:effectLst/>
                            <a:latin typeface="Cambria Math"/>
                            <a:ea typeface="Calibri"/>
                            <a:cs typeface="Times New Roman"/>
                          </a:rPr>
                          <m:t>𝑦</m:t>
                        </m:r>
                        <m:r>
                          <a:rPr lang="en-US" sz="2000" i="1">
                            <a:effectLst/>
                            <a:latin typeface="Cambria Math"/>
                            <a:ea typeface="Calibri"/>
                            <a:cs typeface="Times New Roman"/>
                          </a:rPr>
                          <m:t>=2</m:t>
                        </m:r>
                      </m:e>
                    </m:d>
                    <m:r>
                      <a:rPr lang="en-US" sz="2000" i="1">
                        <a:effectLst/>
                        <a:latin typeface="Cambria Math"/>
                        <a:ea typeface="Calibri"/>
                        <a:cs typeface="Times New Roman"/>
                      </a:rPr>
                      <m:t>+</m:t>
                    </m:r>
                    <m:r>
                      <a:rPr lang="en-US" sz="2000" i="1">
                        <a:effectLst/>
                        <a:latin typeface="Cambria Math"/>
                        <a:ea typeface="Calibri"/>
                        <a:cs typeface="Times New Roman"/>
                      </a:rPr>
                      <m:t>𝑃</m:t>
                    </m:r>
                    <m:d>
                      <m:dPr>
                        <m:ctrlPr>
                          <a:rPr lang="en-US" sz="2000" i="1">
                            <a:effectLst/>
                            <a:latin typeface="Cambria Math" panose="02040503050406030204" pitchFamily="18" charset="0"/>
                            <a:ea typeface="Calibri"/>
                            <a:cs typeface="Times New Roman"/>
                          </a:rPr>
                        </m:ctrlPr>
                      </m:dPr>
                      <m:e>
                        <m:r>
                          <a:rPr lang="en-US" sz="2000" i="1">
                            <a:effectLst/>
                            <a:latin typeface="Cambria Math"/>
                            <a:ea typeface="Calibri"/>
                            <a:cs typeface="Times New Roman"/>
                          </a:rPr>
                          <m:t>𝑥</m:t>
                        </m:r>
                        <m:r>
                          <a:rPr lang="en-US" sz="2000" i="1">
                            <a:effectLst/>
                            <a:latin typeface="Cambria Math"/>
                            <a:ea typeface="Calibri"/>
                            <a:cs typeface="Times New Roman"/>
                          </a:rPr>
                          <m:t>=3,</m:t>
                        </m:r>
                        <m:r>
                          <a:rPr lang="en-US" sz="2000" i="1">
                            <a:effectLst/>
                            <a:latin typeface="Cambria Math"/>
                            <a:ea typeface="Calibri"/>
                            <a:cs typeface="Times New Roman"/>
                          </a:rPr>
                          <m:t>𝑦</m:t>
                        </m:r>
                        <m:r>
                          <a:rPr lang="en-US" sz="2000" i="1">
                            <a:effectLst/>
                            <a:latin typeface="Cambria Math"/>
                            <a:ea typeface="Calibri"/>
                            <a:cs typeface="Times New Roman"/>
                          </a:rPr>
                          <m:t>=3</m:t>
                        </m:r>
                      </m:e>
                    </m:d>
                  </m:oMath>
                </a14:m>
                <a:endParaRPr lang="en-US" sz="2000" dirty="0">
                  <a:ea typeface="Calibri"/>
                  <a:cs typeface="Times New Roman"/>
                </a:endParaRPr>
              </a:p>
              <a:p>
                <a:pPr algn="just">
                  <a:lnSpc>
                    <a:spcPct val="150000"/>
                  </a:lnSpc>
                </a:pPr>
                <a14:m>
                  <m:oMathPara xmlns:m="http://schemas.openxmlformats.org/officeDocument/2006/math">
                    <m:oMathParaPr>
                      <m:jc m:val="centerGroup"/>
                    </m:oMathParaPr>
                    <m:oMath xmlns:m="http://schemas.openxmlformats.org/officeDocument/2006/math">
                      <m:r>
                        <a:rPr lang="en-US" sz="2000" i="1">
                          <a:effectLst/>
                          <a:latin typeface="Cambria Math"/>
                          <a:ea typeface="Calibri"/>
                          <a:cs typeface="Times New Roman"/>
                        </a:rPr>
                        <m:t>= </m:t>
                      </m:r>
                      <m:r>
                        <a:rPr lang="en-US" sz="2000" i="1">
                          <a:effectLst/>
                          <a:latin typeface="Cambria Math"/>
                          <a:ea typeface="Calibri"/>
                          <a:cs typeface="Times New Roman"/>
                        </a:rPr>
                        <m:t>𝑃</m:t>
                      </m:r>
                      <m:d>
                        <m:dPr>
                          <m:ctrlPr>
                            <a:rPr lang="en-US" sz="2000" i="1">
                              <a:effectLst/>
                              <a:latin typeface="Cambria Math" panose="02040503050406030204" pitchFamily="18" charset="0"/>
                              <a:ea typeface="Calibri"/>
                              <a:cs typeface="Times New Roman"/>
                            </a:rPr>
                          </m:ctrlPr>
                        </m:dPr>
                        <m:e>
                          <m:r>
                            <a:rPr lang="en-US" sz="2000" i="1">
                              <a:effectLst/>
                              <a:latin typeface="Cambria Math"/>
                              <a:ea typeface="Calibri"/>
                              <a:cs typeface="Times New Roman"/>
                            </a:rPr>
                            <m:t>0,0</m:t>
                          </m:r>
                        </m:e>
                      </m:d>
                      <m:r>
                        <a:rPr lang="en-US" sz="2000" i="1">
                          <a:effectLst/>
                          <a:latin typeface="Cambria Math"/>
                          <a:ea typeface="Calibri"/>
                          <a:cs typeface="Times New Roman"/>
                        </a:rPr>
                        <m:t>+ </m:t>
                      </m:r>
                      <m:r>
                        <a:rPr lang="en-US" sz="2000" i="1">
                          <a:effectLst/>
                          <a:latin typeface="Cambria Math"/>
                          <a:ea typeface="Calibri"/>
                          <a:cs typeface="Times New Roman"/>
                        </a:rPr>
                        <m:t>𝑃</m:t>
                      </m:r>
                      <m:d>
                        <m:dPr>
                          <m:ctrlPr>
                            <a:rPr lang="en-US" sz="2000" i="1">
                              <a:effectLst/>
                              <a:latin typeface="Cambria Math" panose="02040503050406030204" pitchFamily="18" charset="0"/>
                              <a:ea typeface="Calibri"/>
                              <a:cs typeface="Times New Roman"/>
                            </a:rPr>
                          </m:ctrlPr>
                        </m:dPr>
                        <m:e>
                          <m:r>
                            <a:rPr lang="en-US" sz="2000" i="1">
                              <a:effectLst/>
                              <a:latin typeface="Cambria Math"/>
                              <a:ea typeface="Calibri"/>
                              <a:cs typeface="Times New Roman"/>
                            </a:rPr>
                            <m:t>1,1</m:t>
                          </m:r>
                        </m:e>
                      </m:d>
                      <m:r>
                        <a:rPr lang="en-US" sz="2000" i="1">
                          <a:effectLst/>
                          <a:latin typeface="Cambria Math"/>
                          <a:ea typeface="Calibri"/>
                          <a:cs typeface="Times New Roman"/>
                        </a:rPr>
                        <m:t>+</m:t>
                      </m:r>
                      <m:r>
                        <a:rPr lang="en-US" sz="2000" i="1">
                          <a:effectLst/>
                          <a:latin typeface="Cambria Math"/>
                          <a:ea typeface="Calibri"/>
                          <a:cs typeface="Times New Roman"/>
                        </a:rPr>
                        <m:t>𝑃</m:t>
                      </m:r>
                      <m:d>
                        <m:dPr>
                          <m:ctrlPr>
                            <a:rPr lang="en-US" sz="2000" i="1">
                              <a:effectLst/>
                              <a:latin typeface="Cambria Math" panose="02040503050406030204" pitchFamily="18" charset="0"/>
                              <a:ea typeface="Calibri"/>
                              <a:cs typeface="Times New Roman"/>
                            </a:rPr>
                          </m:ctrlPr>
                        </m:dPr>
                        <m:e>
                          <m:r>
                            <a:rPr lang="en-US" sz="2000" i="1">
                              <a:effectLst/>
                              <a:latin typeface="Cambria Math"/>
                              <a:ea typeface="Calibri"/>
                              <a:cs typeface="Times New Roman"/>
                            </a:rPr>
                            <m:t>2,2</m:t>
                          </m:r>
                        </m:e>
                      </m:d>
                      <m:r>
                        <a:rPr lang="en-US" sz="2000" i="1">
                          <a:effectLst/>
                          <a:latin typeface="Cambria Math"/>
                          <a:ea typeface="Calibri"/>
                          <a:cs typeface="Times New Roman"/>
                        </a:rPr>
                        <m:t>+</m:t>
                      </m:r>
                      <m:r>
                        <a:rPr lang="en-US" sz="2000" i="1">
                          <a:effectLst/>
                          <a:latin typeface="Cambria Math"/>
                          <a:ea typeface="Calibri"/>
                          <a:cs typeface="Times New Roman"/>
                        </a:rPr>
                        <m:t>𝑃</m:t>
                      </m:r>
                      <m:d>
                        <m:dPr>
                          <m:ctrlPr>
                            <a:rPr lang="en-US" sz="2000" i="1">
                              <a:effectLst/>
                              <a:latin typeface="Cambria Math" panose="02040503050406030204" pitchFamily="18" charset="0"/>
                              <a:ea typeface="Calibri"/>
                              <a:cs typeface="Times New Roman"/>
                            </a:rPr>
                          </m:ctrlPr>
                        </m:dPr>
                        <m:e>
                          <m:r>
                            <a:rPr lang="en-US" sz="2000" i="1">
                              <a:effectLst/>
                              <a:latin typeface="Cambria Math"/>
                              <a:ea typeface="Calibri"/>
                              <a:cs typeface="Times New Roman"/>
                            </a:rPr>
                            <m:t>3,3</m:t>
                          </m:r>
                        </m:e>
                      </m:d>
                    </m:oMath>
                  </m:oMathPara>
                </a14:m>
                <a:endParaRPr lang="en-US" sz="2000" dirty="0">
                  <a:ea typeface="Calibri"/>
                  <a:cs typeface="Times New Roman"/>
                </a:endParaRPr>
              </a:p>
              <a:p>
                <a:pPr algn="just">
                  <a:lnSpc>
                    <a:spcPct val="150000"/>
                  </a:lnSpc>
                </a:pPr>
                <a14:m>
                  <m:oMathPara xmlns:m="http://schemas.openxmlformats.org/officeDocument/2006/math">
                    <m:oMathParaPr>
                      <m:jc m:val="centerGroup"/>
                    </m:oMathParaPr>
                    <m:oMath xmlns:m="http://schemas.openxmlformats.org/officeDocument/2006/math">
                      <m:r>
                        <a:rPr lang="en-US" sz="2000" i="1">
                          <a:effectLst/>
                          <a:latin typeface="Cambria Math"/>
                          <a:ea typeface="Times New Roman"/>
                          <a:cs typeface="Times New Roman"/>
                        </a:rPr>
                        <m:t>=</m:t>
                      </m:r>
                      <m:r>
                        <a:rPr lang="en-US" sz="2000" i="1">
                          <a:effectLst/>
                          <a:latin typeface="Cambria Math"/>
                          <a:ea typeface="Calibri"/>
                          <a:cs typeface="Times New Roman"/>
                        </a:rPr>
                        <m:t>0+ 0.02+0.05+0.06=0.13</m:t>
                      </m:r>
                    </m:oMath>
                  </m:oMathPara>
                </a14:m>
                <a:endParaRPr lang="en-US" sz="2000" dirty="0">
                  <a:ea typeface="Calibri"/>
                  <a:cs typeface="Times New Roman"/>
                </a:endParaRPr>
              </a:p>
              <a:p>
                <a:pPr algn="just">
                  <a:lnSpc>
                    <a:spcPct val="150000"/>
                  </a:lnSpc>
                </a:pPr>
                <a:r>
                  <a:rPr lang="en-US" sz="2000" dirty="0">
                    <a:effectLst/>
                    <a:latin typeface="Book Antiqua"/>
                    <a:ea typeface="Times New Roman"/>
                    <a:cs typeface="Times New Roman"/>
                  </a:rPr>
                  <a:t>1, C.</a:t>
                </a:r>
                <a14:m>
                  <m:oMath xmlns:m="http://schemas.openxmlformats.org/officeDocument/2006/math">
                    <m:r>
                      <a:rPr lang="en-US" sz="2000" i="1">
                        <a:effectLst/>
                        <a:latin typeface="Cambria Math"/>
                        <a:ea typeface="Calibri"/>
                        <a:cs typeface="Times New Roman"/>
                      </a:rPr>
                      <m:t>𝑃</m:t>
                    </m:r>
                    <m:d>
                      <m:dPr>
                        <m:ctrlPr>
                          <a:rPr lang="en-US" sz="2000" i="1">
                            <a:effectLst/>
                            <a:latin typeface="Cambria Math" panose="02040503050406030204" pitchFamily="18" charset="0"/>
                            <a:ea typeface="Calibri"/>
                            <a:cs typeface="Times New Roman"/>
                          </a:rPr>
                        </m:ctrlPr>
                      </m:dPr>
                      <m:e>
                        <m:r>
                          <a:rPr lang="en-US" sz="2000" i="1">
                            <a:effectLst/>
                            <a:latin typeface="Cambria Math"/>
                            <a:ea typeface="Calibri"/>
                            <a:cs typeface="Times New Roman"/>
                          </a:rPr>
                          <m:t>𝑥</m:t>
                        </m:r>
                        <m:r>
                          <a:rPr lang="en-US" sz="2000" i="1">
                            <a:effectLst/>
                            <a:latin typeface="Cambria Math"/>
                            <a:ea typeface="Calibri"/>
                            <a:cs typeface="Times New Roman"/>
                          </a:rPr>
                          <m:t>&lt;</m:t>
                        </m:r>
                        <m:r>
                          <a:rPr lang="en-US" sz="2000" i="1">
                            <a:effectLst/>
                            <a:latin typeface="Cambria Math"/>
                            <a:ea typeface="Calibri"/>
                            <a:cs typeface="Times New Roman"/>
                          </a:rPr>
                          <m:t>𝑦</m:t>
                        </m:r>
                      </m:e>
                    </m:d>
                    <m:r>
                      <a:rPr lang="en-US" sz="2000" i="1">
                        <a:effectLst/>
                        <a:latin typeface="Cambria Math"/>
                        <a:ea typeface="Calibri"/>
                        <a:cs typeface="Times New Roman"/>
                      </a:rPr>
                      <m:t>= </m:t>
                    </m:r>
                    <m:r>
                      <a:rPr lang="en-US" sz="2000" i="1">
                        <a:effectLst/>
                        <a:latin typeface="Cambria Math"/>
                        <a:ea typeface="Calibri"/>
                        <a:cs typeface="Times New Roman"/>
                      </a:rPr>
                      <m:t>𝑃</m:t>
                    </m:r>
                    <m:d>
                      <m:dPr>
                        <m:ctrlPr>
                          <a:rPr lang="en-US" sz="2000" i="1">
                            <a:effectLst/>
                            <a:latin typeface="Cambria Math" panose="02040503050406030204" pitchFamily="18" charset="0"/>
                            <a:ea typeface="Calibri"/>
                            <a:cs typeface="Times New Roman"/>
                          </a:rPr>
                        </m:ctrlPr>
                      </m:dPr>
                      <m:e>
                        <m:r>
                          <a:rPr lang="en-US" sz="2000" i="1">
                            <a:effectLst/>
                            <a:latin typeface="Cambria Math"/>
                            <a:ea typeface="Calibri"/>
                            <a:cs typeface="Times New Roman"/>
                          </a:rPr>
                          <m:t>0,1</m:t>
                        </m:r>
                      </m:e>
                    </m:d>
                    <m:r>
                      <a:rPr lang="en-US" sz="2000" i="1">
                        <a:effectLst/>
                        <a:latin typeface="Cambria Math"/>
                        <a:ea typeface="Calibri"/>
                        <a:cs typeface="Times New Roman"/>
                      </a:rPr>
                      <m:t>+ </m:t>
                    </m:r>
                    <m:r>
                      <a:rPr lang="en-US" sz="2000" i="1">
                        <a:effectLst/>
                        <a:latin typeface="Cambria Math"/>
                        <a:ea typeface="Calibri"/>
                        <a:cs typeface="Times New Roman"/>
                      </a:rPr>
                      <m:t>𝑃</m:t>
                    </m:r>
                    <m:d>
                      <m:dPr>
                        <m:ctrlPr>
                          <a:rPr lang="en-US" sz="2000" i="1">
                            <a:effectLst/>
                            <a:latin typeface="Cambria Math" panose="02040503050406030204" pitchFamily="18" charset="0"/>
                            <a:ea typeface="Calibri"/>
                            <a:cs typeface="Times New Roman"/>
                          </a:rPr>
                        </m:ctrlPr>
                      </m:dPr>
                      <m:e>
                        <m:r>
                          <a:rPr lang="en-US" sz="2000" i="1">
                            <a:effectLst/>
                            <a:latin typeface="Cambria Math"/>
                            <a:ea typeface="Calibri"/>
                            <a:cs typeface="Times New Roman"/>
                          </a:rPr>
                          <m:t>0, 2</m:t>
                        </m:r>
                      </m:e>
                    </m:d>
                    <m:r>
                      <a:rPr lang="en-US" sz="2000" i="1">
                        <a:effectLst/>
                        <a:latin typeface="Cambria Math"/>
                        <a:ea typeface="Calibri"/>
                        <a:cs typeface="Times New Roman"/>
                      </a:rPr>
                      <m:t>+</m:t>
                    </m:r>
                    <m:r>
                      <a:rPr lang="en-US" sz="2000" i="1">
                        <a:effectLst/>
                        <a:latin typeface="Cambria Math"/>
                        <a:ea typeface="Calibri"/>
                        <a:cs typeface="Times New Roman"/>
                      </a:rPr>
                      <m:t>𝑃</m:t>
                    </m:r>
                    <m:d>
                      <m:dPr>
                        <m:ctrlPr>
                          <a:rPr lang="en-US" sz="2000" i="1">
                            <a:effectLst/>
                            <a:latin typeface="Cambria Math" panose="02040503050406030204" pitchFamily="18" charset="0"/>
                            <a:ea typeface="Calibri"/>
                            <a:cs typeface="Times New Roman"/>
                          </a:rPr>
                        </m:ctrlPr>
                      </m:dPr>
                      <m:e>
                        <m:r>
                          <a:rPr lang="en-US" sz="2000" i="1">
                            <a:effectLst/>
                            <a:latin typeface="Cambria Math"/>
                            <a:ea typeface="Calibri"/>
                            <a:cs typeface="Times New Roman"/>
                          </a:rPr>
                          <m:t>0,3</m:t>
                        </m:r>
                      </m:e>
                    </m:d>
                    <m:r>
                      <a:rPr lang="en-US" sz="2000" i="1">
                        <a:effectLst/>
                        <a:latin typeface="Cambria Math"/>
                        <a:ea typeface="Calibri"/>
                        <a:cs typeface="Times New Roman"/>
                      </a:rPr>
                      <m:t>+</m:t>
                    </m:r>
                    <m:r>
                      <a:rPr lang="en-US" sz="2000" i="1">
                        <a:effectLst/>
                        <a:latin typeface="Cambria Math"/>
                        <a:ea typeface="Calibri"/>
                        <a:cs typeface="Times New Roman"/>
                      </a:rPr>
                      <m:t>𝑃</m:t>
                    </m:r>
                    <m:d>
                      <m:dPr>
                        <m:ctrlPr>
                          <a:rPr lang="en-US" sz="2000" i="1">
                            <a:effectLst/>
                            <a:latin typeface="Cambria Math" panose="02040503050406030204" pitchFamily="18" charset="0"/>
                            <a:ea typeface="Calibri"/>
                            <a:cs typeface="Times New Roman"/>
                          </a:rPr>
                        </m:ctrlPr>
                      </m:dPr>
                      <m:e>
                        <m:r>
                          <a:rPr lang="en-US" sz="2000" i="1">
                            <a:effectLst/>
                            <a:latin typeface="Cambria Math"/>
                            <a:ea typeface="Calibri"/>
                            <a:cs typeface="Times New Roman"/>
                          </a:rPr>
                          <m:t>1,2</m:t>
                        </m:r>
                      </m:e>
                    </m:d>
                    <m:r>
                      <a:rPr lang="en-US" sz="2000" i="1">
                        <a:effectLst/>
                        <a:latin typeface="Cambria Math"/>
                        <a:ea typeface="Calibri"/>
                        <a:cs typeface="Times New Roman"/>
                      </a:rPr>
                      <m:t>+</m:t>
                    </m:r>
                    <m:r>
                      <a:rPr lang="en-US" sz="2000" i="1">
                        <a:effectLst/>
                        <a:latin typeface="Cambria Math"/>
                        <a:ea typeface="Calibri"/>
                        <a:cs typeface="Times New Roman"/>
                      </a:rPr>
                      <m:t>𝑃</m:t>
                    </m:r>
                    <m:d>
                      <m:dPr>
                        <m:ctrlPr>
                          <a:rPr lang="en-US" sz="2000" i="1">
                            <a:effectLst/>
                            <a:latin typeface="Cambria Math" panose="02040503050406030204" pitchFamily="18" charset="0"/>
                            <a:ea typeface="Calibri"/>
                            <a:cs typeface="Times New Roman"/>
                          </a:rPr>
                        </m:ctrlPr>
                      </m:dPr>
                      <m:e>
                        <m:r>
                          <a:rPr lang="en-US" sz="2000" i="1">
                            <a:effectLst/>
                            <a:latin typeface="Cambria Math"/>
                            <a:ea typeface="Calibri"/>
                            <a:cs typeface="Times New Roman"/>
                          </a:rPr>
                          <m:t>1, 3</m:t>
                        </m:r>
                      </m:e>
                    </m:d>
                    <m:r>
                      <a:rPr lang="en-US" sz="2000" i="1">
                        <a:effectLst/>
                        <a:latin typeface="Cambria Math"/>
                        <a:ea typeface="Calibri"/>
                        <a:cs typeface="Times New Roman"/>
                      </a:rPr>
                      <m:t>+</m:t>
                    </m:r>
                    <m:r>
                      <a:rPr lang="en-US" sz="2000" i="1">
                        <a:effectLst/>
                        <a:latin typeface="Cambria Math"/>
                        <a:ea typeface="Calibri"/>
                        <a:cs typeface="Times New Roman"/>
                      </a:rPr>
                      <m:t>𝑃</m:t>
                    </m:r>
                    <m:d>
                      <m:dPr>
                        <m:ctrlPr>
                          <a:rPr lang="en-US" sz="2000" i="1">
                            <a:effectLst/>
                            <a:latin typeface="Cambria Math" panose="02040503050406030204" pitchFamily="18" charset="0"/>
                            <a:ea typeface="Calibri"/>
                            <a:cs typeface="Times New Roman"/>
                          </a:rPr>
                        </m:ctrlPr>
                      </m:dPr>
                      <m:e>
                        <m:r>
                          <a:rPr lang="en-US" sz="2000" i="1">
                            <a:effectLst/>
                            <a:latin typeface="Cambria Math"/>
                            <a:ea typeface="Calibri"/>
                            <a:cs typeface="Times New Roman"/>
                          </a:rPr>
                          <m:t>2,3</m:t>
                        </m:r>
                      </m:e>
                    </m:d>
                  </m:oMath>
                </a14:m>
                <a:endParaRPr lang="en-US" sz="2000" dirty="0">
                  <a:ea typeface="Calibri"/>
                  <a:cs typeface="Times New Roman"/>
                </a:endParaRPr>
              </a:p>
              <a:p>
                <a:pPr algn="just">
                  <a:lnSpc>
                    <a:spcPct val="150000"/>
                  </a:lnSpc>
                </a:pPr>
                <a:r>
                  <a:rPr lang="en-US" sz="2000" dirty="0">
                    <a:effectLst/>
                    <a:latin typeface="Book Antiqua"/>
                    <a:ea typeface="Times New Roman"/>
                    <a:cs typeface="Times New Roman"/>
                  </a:rPr>
                  <a:t>                           =</a:t>
                </a:r>
                <a14:m>
                  <m:oMath xmlns:m="http://schemas.openxmlformats.org/officeDocument/2006/math">
                    <m:r>
                      <a:rPr lang="en-US" sz="2000" i="1">
                        <a:effectLst/>
                        <a:latin typeface="Cambria Math"/>
                        <a:ea typeface="Calibri"/>
                        <a:cs typeface="Times New Roman"/>
                      </a:rPr>
                      <m:t>0.01+0.01+0.01+0.03+0.02+0.04=0.12</m:t>
                    </m:r>
                  </m:oMath>
                </a14:m>
                <a:endParaRPr lang="en-US" sz="2000" dirty="0">
                  <a:ea typeface="Calibri"/>
                  <a:cs typeface="Times New Roman"/>
                </a:endParaRPr>
              </a:p>
            </p:txBody>
          </p:sp>
        </mc:Choice>
        <mc:Fallback xmlns="">
          <p:sp>
            <p:nvSpPr>
              <p:cNvPr id="2" name="Rectangle 1"/>
              <p:cNvSpPr>
                <a:spLocks noRot="1" noChangeAspect="1" noMove="1" noResize="1" noEditPoints="1" noAdjustHandles="1" noChangeArrowheads="1" noChangeShapeType="1" noTextEdit="1"/>
              </p:cNvSpPr>
              <p:nvPr/>
            </p:nvSpPr>
            <p:spPr>
              <a:xfrm>
                <a:off x="280219" y="457200"/>
                <a:ext cx="8839200" cy="5092741"/>
              </a:xfrm>
              <a:prstGeom prst="rect">
                <a:avLst/>
              </a:prstGeom>
              <a:blipFill rotWithShape="1">
                <a:blip r:embed="rId3"/>
                <a:stretch>
                  <a:fillRect l="-828" t="-599" b="-1317"/>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fld id="{D6476645-252D-462A-8754-B05AD384D86B}" type="slidenum">
              <a:rPr lang="en-US" smtClean="0"/>
              <a:t>22</a:t>
            </a:fld>
            <a:endParaRPr lang="en-US" dirty="0"/>
          </a:p>
        </p:txBody>
      </p:sp>
    </p:spTree>
    <p:extLst>
      <p:ext uri="{BB962C8B-B14F-4D97-AF65-F5344CB8AC3E}">
        <p14:creationId xmlns:p14="http://schemas.microsoft.com/office/powerpoint/2010/main" val="18229131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206477" y="406462"/>
                <a:ext cx="8915400" cy="5336141"/>
              </a:xfrm>
              <a:prstGeom prst="rect">
                <a:avLst/>
              </a:prstGeom>
            </p:spPr>
            <p:txBody>
              <a:bodyPr wrap="square">
                <a:spAutoFit/>
              </a:bodyPr>
              <a:lstStyle/>
              <a:p>
                <a:pPr marL="342900" marR="0" lvl="0" indent="-342900" algn="just">
                  <a:lnSpc>
                    <a:spcPct val="150000"/>
                  </a:lnSpc>
                  <a:spcBef>
                    <a:spcPts val="0"/>
                  </a:spcBef>
                  <a:spcAft>
                    <a:spcPts val="0"/>
                  </a:spcAft>
                  <a:buFont typeface="+mj-lt"/>
                  <a:buAutoNum type="arabicPeriod"/>
                </a:pPr>
                <a:r>
                  <a:rPr lang="en-US" sz="2400" dirty="0" smtClean="0">
                    <a:effectLst/>
                    <a:latin typeface="Times New Roman" pitchFamily="18" charset="0"/>
                    <a:ea typeface="Calibri"/>
                    <a:cs typeface="Times New Roman" pitchFamily="18" charset="0"/>
                  </a:rPr>
                  <a:t>A. </a:t>
                </a:r>
                <a:endParaRPr lang="en-US" sz="2400" dirty="0">
                  <a:effectLst/>
                  <a:latin typeface="Times New Roman" pitchFamily="18" charset="0"/>
                  <a:cs typeface="Times New Roman" pitchFamily="18" charset="0"/>
                </a:endParaRPr>
              </a:p>
              <a:p>
                <a:pPr marL="342900" marR="0" lvl="0" indent="-342900" algn="just">
                  <a:lnSpc>
                    <a:spcPct val="115000"/>
                  </a:lnSpc>
                  <a:spcBef>
                    <a:spcPts val="0"/>
                  </a:spcBef>
                  <a:spcAft>
                    <a:spcPts val="0"/>
                  </a:spcAft>
                  <a:buFont typeface="+mj-lt"/>
                  <a:buAutoNum type="romanUcPeriod"/>
                </a:pPr>
                <a14:m>
                  <m:oMath xmlns:m="http://schemas.openxmlformats.org/officeDocument/2006/math">
                    <m:r>
                      <a:rPr lang="en-US" sz="2400" i="1">
                        <a:effectLst/>
                        <a:latin typeface="Cambria Math"/>
                        <a:ea typeface="Calibri"/>
                        <a:cs typeface="Times New Roman"/>
                      </a:rPr>
                      <m:t>𝑃</m:t>
                    </m:r>
                    <m:d>
                      <m:dPr>
                        <m:ctrlPr>
                          <a:rPr lang="en-US" sz="2400" i="1">
                            <a:effectLst/>
                            <a:latin typeface="Cambria Math" panose="02040503050406030204" pitchFamily="18" charset="0"/>
                            <a:ea typeface="Calibri"/>
                            <a:cs typeface="Times New Roman"/>
                          </a:rPr>
                        </m:ctrlPr>
                      </m:dPr>
                      <m:e>
                        <m:sSub>
                          <m:sSubPr>
                            <m:ctrlPr>
                              <a:rPr lang="en-US" sz="2400" i="1">
                                <a:effectLst/>
                                <a:latin typeface="Cambria Math" panose="02040503050406030204" pitchFamily="18" charset="0"/>
                                <a:ea typeface="Calibri"/>
                                <a:cs typeface="Times New Roman"/>
                              </a:rPr>
                            </m:ctrlPr>
                          </m:sSubPr>
                          <m:e>
                            <m:r>
                              <a:rPr lang="en-US" sz="2400" i="1">
                                <a:effectLst/>
                                <a:latin typeface="Cambria Math"/>
                                <a:ea typeface="Calibri"/>
                                <a:cs typeface="Times New Roman"/>
                              </a:rPr>
                              <m:t>𝑋</m:t>
                            </m:r>
                          </m:e>
                          <m:sub>
                            <m:r>
                              <a:rPr lang="en-US" sz="2400" i="1">
                                <a:effectLst/>
                                <a:latin typeface="Cambria Math"/>
                                <a:ea typeface="Calibri"/>
                                <a:cs typeface="Times New Roman"/>
                              </a:rPr>
                              <m:t>𝑖</m:t>
                            </m:r>
                          </m:sub>
                        </m:sSub>
                        <m:r>
                          <a:rPr lang="en-US" sz="2400" i="1">
                            <a:effectLst/>
                            <a:latin typeface="Cambria Math"/>
                            <a:ea typeface="Calibri"/>
                            <a:cs typeface="Times New Roman"/>
                          </a:rPr>
                          <m:t>, </m:t>
                        </m:r>
                        <m:sSub>
                          <m:sSubPr>
                            <m:ctrlPr>
                              <a:rPr lang="en-US" sz="2400" i="1">
                                <a:effectLst/>
                                <a:latin typeface="Cambria Math" panose="02040503050406030204" pitchFamily="18" charset="0"/>
                                <a:ea typeface="Calibri"/>
                                <a:cs typeface="Times New Roman"/>
                              </a:rPr>
                            </m:ctrlPr>
                          </m:sSubPr>
                          <m:e>
                            <m:r>
                              <a:rPr lang="en-US" sz="2400" i="1">
                                <a:effectLst/>
                                <a:latin typeface="Cambria Math"/>
                                <a:ea typeface="Calibri"/>
                                <a:cs typeface="Times New Roman"/>
                              </a:rPr>
                              <m:t>𝑌</m:t>
                            </m:r>
                          </m:e>
                          <m:sub>
                            <m:r>
                              <a:rPr lang="en-US" sz="2400" i="1">
                                <a:effectLst/>
                                <a:latin typeface="Cambria Math"/>
                                <a:ea typeface="Calibri"/>
                                <a:cs typeface="Times New Roman"/>
                              </a:rPr>
                              <m:t>𝑖</m:t>
                            </m:r>
                          </m:sub>
                        </m:sSub>
                      </m:e>
                    </m:d>
                    <m:r>
                      <a:rPr lang="en-US" sz="2400" i="1">
                        <a:effectLst/>
                        <a:latin typeface="Cambria Math"/>
                        <a:ea typeface="Times New Roman"/>
                        <a:cs typeface="Times New Roman"/>
                      </a:rPr>
                      <m:t>≥0,</m:t>
                    </m:r>
                    <m:sSub>
                      <m:sSubPr>
                        <m:ctrlPr>
                          <a:rPr lang="en-US" sz="2400" i="1">
                            <a:effectLst/>
                            <a:latin typeface="Cambria Math" panose="02040503050406030204" pitchFamily="18" charset="0"/>
                            <a:ea typeface="Times New Roman"/>
                            <a:cs typeface="Times New Roman"/>
                          </a:rPr>
                        </m:ctrlPr>
                      </m:sSubPr>
                      <m:e>
                        <m:r>
                          <a:rPr lang="en-US" sz="2400" i="1">
                            <a:effectLst/>
                            <a:latin typeface="Cambria Math"/>
                            <a:ea typeface="Times New Roman"/>
                            <a:cs typeface="Times New Roman"/>
                          </a:rPr>
                          <m:t>∀</m:t>
                        </m:r>
                      </m:e>
                      <m:sub>
                        <m:r>
                          <a:rPr lang="en-US" sz="2400" i="1">
                            <a:effectLst/>
                            <a:latin typeface="Cambria Math"/>
                            <a:ea typeface="Times New Roman"/>
                            <a:cs typeface="Times New Roman"/>
                          </a:rPr>
                          <m:t>𝑥</m:t>
                        </m:r>
                        <m:r>
                          <a:rPr lang="en-US" sz="2400" i="1">
                            <a:effectLst/>
                            <a:latin typeface="Cambria Math"/>
                            <a:ea typeface="Times New Roman"/>
                            <a:cs typeface="Times New Roman"/>
                          </a:rPr>
                          <m:t>,</m:t>
                        </m:r>
                        <m:r>
                          <a:rPr lang="en-US" sz="2400" i="1">
                            <a:effectLst/>
                            <a:latin typeface="Cambria Math"/>
                            <a:ea typeface="Times New Roman"/>
                            <a:cs typeface="Times New Roman"/>
                          </a:rPr>
                          <m:t>𝑦</m:t>
                        </m:r>
                      </m:sub>
                    </m:sSub>
                  </m:oMath>
                </a14:m>
                <a:endParaRPr lang="en-US" sz="2400" dirty="0">
                  <a:effectLst/>
                  <a:latin typeface="Times New Roman" pitchFamily="18" charset="0"/>
                  <a:cs typeface="Times New Roman" pitchFamily="18" charset="0"/>
                </a:endParaRPr>
              </a:p>
              <a:p>
                <a:pPr marL="342900" marR="0" lvl="0" indent="-342900" algn="just">
                  <a:lnSpc>
                    <a:spcPct val="115000"/>
                  </a:lnSpc>
                  <a:spcBef>
                    <a:spcPts val="0"/>
                  </a:spcBef>
                  <a:spcAft>
                    <a:spcPts val="0"/>
                  </a:spcAft>
                  <a:buFont typeface="+mj-lt"/>
                  <a:buAutoNum type="romanUcPeriod"/>
                </a:pPr>
                <a14:m>
                  <m:oMath xmlns:m="http://schemas.openxmlformats.org/officeDocument/2006/math">
                    <m:nary>
                      <m:naryPr>
                        <m:chr m:val="∑"/>
                        <m:limLoc m:val="undOvr"/>
                        <m:ctrlPr>
                          <a:rPr lang="en-US" sz="2400" i="1">
                            <a:effectLst/>
                            <a:latin typeface="Cambria Math" panose="02040503050406030204" pitchFamily="18" charset="0"/>
                            <a:ea typeface="Calibri"/>
                            <a:cs typeface="Times New Roman"/>
                          </a:rPr>
                        </m:ctrlPr>
                      </m:naryPr>
                      <m:sub>
                        <m:r>
                          <a:rPr lang="en-US" sz="2400" i="1">
                            <a:effectLst/>
                            <a:latin typeface="Cambria Math"/>
                            <a:ea typeface="Calibri"/>
                            <a:cs typeface="Times New Roman"/>
                          </a:rPr>
                          <m:t>𝑖</m:t>
                        </m:r>
                        <m:r>
                          <a:rPr lang="en-US" sz="2400" i="1">
                            <a:effectLst/>
                            <a:latin typeface="Cambria Math"/>
                            <a:ea typeface="Calibri"/>
                            <a:cs typeface="Times New Roman"/>
                          </a:rPr>
                          <m:t>=1</m:t>
                        </m:r>
                      </m:sub>
                      <m:sup>
                        <m:r>
                          <a:rPr lang="en-US" sz="2400" i="1">
                            <a:effectLst/>
                            <a:latin typeface="Cambria Math"/>
                            <a:ea typeface="Calibri"/>
                            <a:cs typeface="Times New Roman"/>
                          </a:rPr>
                          <m:t>∞</m:t>
                        </m:r>
                      </m:sup>
                      <m:e>
                        <m:nary>
                          <m:naryPr>
                            <m:chr m:val="∑"/>
                            <m:limLoc m:val="subSup"/>
                            <m:ctrlPr>
                              <a:rPr lang="en-US" sz="2400" i="1">
                                <a:effectLst/>
                                <a:latin typeface="Cambria Math" panose="02040503050406030204" pitchFamily="18" charset="0"/>
                                <a:ea typeface="Calibri"/>
                                <a:cs typeface="Times New Roman"/>
                              </a:rPr>
                            </m:ctrlPr>
                          </m:naryPr>
                          <m:sub>
                            <m:r>
                              <a:rPr lang="en-US" sz="2400" i="1">
                                <a:effectLst/>
                                <a:latin typeface="Cambria Math"/>
                                <a:ea typeface="Calibri"/>
                                <a:cs typeface="Times New Roman"/>
                              </a:rPr>
                              <m:t>𝑗</m:t>
                            </m:r>
                            <m:r>
                              <a:rPr lang="en-US" sz="2400" i="1">
                                <a:effectLst/>
                                <a:latin typeface="Cambria Math"/>
                                <a:ea typeface="Calibri"/>
                                <a:cs typeface="Times New Roman"/>
                              </a:rPr>
                              <m:t>=1</m:t>
                            </m:r>
                          </m:sub>
                          <m:sup>
                            <m:r>
                              <a:rPr lang="en-US" sz="2400" i="1">
                                <a:effectLst/>
                                <a:latin typeface="Cambria Math"/>
                                <a:ea typeface="Calibri"/>
                                <a:cs typeface="Times New Roman"/>
                              </a:rPr>
                              <m:t>∞</m:t>
                            </m:r>
                          </m:sup>
                          <m:e>
                            <m:r>
                              <a:rPr lang="en-US" sz="2400" i="1">
                                <a:effectLst/>
                                <a:latin typeface="Cambria Math"/>
                                <a:ea typeface="Calibri"/>
                                <a:cs typeface="Times New Roman"/>
                              </a:rPr>
                              <m:t>𝑃</m:t>
                            </m:r>
                            <m:d>
                              <m:dPr>
                                <m:ctrlPr>
                                  <a:rPr lang="en-US" sz="2400" i="1">
                                    <a:effectLst/>
                                    <a:latin typeface="Cambria Math" panose="02040503050406030204" pitchFamily="18" charset="0"/>
                                    <a:ea typeface="Calibri"/>
                                    <a:cs typeface="Times New Roman"/>
                                  </a:rPr>
                                </m:ctrlPr>
                              </m:dPr>
                              <m:e>
                                <m:sSub>
                                  <m:sSubPr>
                                    <m:ctrlPr>
                                      <a:rPr lang="en-US" sz="2400" i="1">
                                        <a:effectLst/>
                                        <a:latin typeface="Cambria Math" panose="02040503050406030204" pitchFamily="18" charset="0"/>
                                        <a:ea typeface="Calibri"/>
                                        <a:cs typeface="Times New Roman"/>
                                      </a:rPr>
                                    </m:ctrlPr>
                                  </m:sSubPr>
                                  <m:e>
                                    <m:r>
                                      <a:rPr lang="en-US" sz="2400" i="1">
                                        <a:effectLst/>
                                        <a:latin typeface="Cambria Math"/>
                                        <a:ea typeface="Calibri"/>
                                        <a:cs typeface="Times New Roman"/>
                                      </a:rPr>
                                      <m:t>𝑋</m:t>
                                    </m:r>
                                  </m:e>
                                  <m:sub>
                                    <m:r>
                                      <a:rPr lang="en-US" sz="2400" i="1">
                                        <a:effectLst/>
                                        <a:latin typeface="Cambria Math"/>
                                        <a:ea typeface="Calibri"/>
                                        <a:cs typeface="Times New Roman"/>
                                      </a:rPr>
                                      <m:t>𝑖</m:t>
                                    </m:r>
                                  </m:sub>
                                </m:sSub>
                                <m:r>
                                  <a:rPr lang="en-US" sz="2400" i="1">
                                    <a:effectLst/>
                                    <a:latin typeface="Cambria Math"/>
                                    <a:ea typeface="Calibri"/>
                                    <a:cs typeface="Times New Roman"/>
                                  </a:rPr>
                                  <m:t>, </m:t>
                                </m:r>
                                <m:sSub>
                                  <m:sSubPr>
                                    <m:ctrlPr>
                                      <a:rPr lang="en-US" sz="2400" i="1">
                                        <a:effectLst/>
                                        <a:latin typeface="Cambria Math" panose="02040503050406030204" pitchFamily="18" charset="0"/>
                                        <a:ea typeface="Calibri"/>
                                        <a:cs typeface="Times New Roman"/>
                                      </a:rPr>
                                    </m:ctrlPr>
                                  </m:sSubPr>
                                  <m:e>
                                    <m:r>
                                      <a:rPr lang="en-US" sz="2400" i="1">
                                        <a:effectLst/>
                                        <a:latin typeface="Cambria Math"/>
                                        <a:ea typeface="Calibri"/>
                                        <a:cs typeface="Times New Roman"/>
                                      </a:rPr>
                                      <m:t>𝑌</m:t>
                                    </m:r>
                                  </m:e>
                                  <m:sub>
                                    <m:r>
                                      <a:rPr lang="en-US" sz="2400" i="1">
                                        <a:effectLst/>
                                        <a:latin typeface="Cambria Math"/>
                                        <a:ea typeface="Calibri"/>
                                        <a:cs typeface="Times New Roman"/>
                                      </a:rPr>
                                      <m:t>𝑖</m:t>
                                    </m:r>
                                  </m:sub>
                                </m:sSub>
                              </m:e>
                            </m:d>
                            <m:r>
                              <a:rPr lang="en-US" sz="2400" i="1">
                                <a:effectLst/>
                                <a:latin typeface="Cambria Math"/>
                                <a:ea typeface="Calibri"/>
                                <a:cs typeface="Times New Roman"/>
                              </a:rPr>
                              <m:t>=1</m:t>
                            </m:r>
                          </m:e>
                        </m:nary>
                      </m:e>
                    </m:nary>
                    <m:r>
                      <a:rPr lang="en-US" sz="2400" i="1">
                        <a:effectLst/>
                        <a:latin typeface="Cambria Math"/>
                        <a:ea typeface="Times New Roman"/>
                        <a:cs typeface="Times New Roman"/>
                      </a:rPr>
                      <m:t>→</m:t>
                    </m:r>
                    <m:nary>
                      <m:naryPr>
                        <m:chr m:val="∑"/>
                        <m:limLoc m:val="undOvr"/>
                        <m:ctrlPr>
                          <a:rPr lang="en-US" sz="2400" i="1">
                            <a:effectLst/>
                            <a:latin typeface="Cambria Math" panose="02040503050406030204" pitchFamily="18" charset="0"/>
                            <a:ea typeface="Calibri"/>
                            <a:cs typeface="Times New Roman"/>
                          </a:rPr>
                        </m:ctrlPr>
                      </m:naryPr>
                      <m:sub>
                        <m:r>
                          <a:rPr lang="en-US" sz="2400" i="1">
                            <a:effectLst/>
                            <a:latin typeface="Cambria Math"/>
                            <a:ea typeface="Calibri"/>
                            <a:cs typeface="Times New Roman"/>
                          </a:rPr>
                          <m:t>𝑖</m:t>
                        </m:r>
                        <m:r>
                          <a:rPr lang="en-US" sz="2400" i="1">
                            <a:effectLst/>
                            <a:latin typeface="Cambria Math"/>
                            <a:ea typeface="Calibri"/>
                            <a:cs typeface="Times New Roman"/>
                          </a:rPr>
                          <m:t>=1</m:t>
                        </m:r>
                      </m:sub>
                      <m:sup>
                        <m:r>
                          <a:rPr lang="en-US" sz="2400" i="1">
                            <a:effectLst/>
                            <a:latin typeface="Cambria Math"/>
                            <a:ea typeface="Calibri"/>
                            <a:cs typeface="Times New Roman"/>
                          </a:rPr>
                          <m:t>∞</m:t>
                        </m:r>
                      </m:sup>
                      <m:e>
                        <m:nary>
                          <m:naryPr>
                            <m:chr m:val="∑"/>
                            <m:limLoc m:val="subSup"/>
                            <m:ctrlPr>
                              <a:rPr lang="en-US" sz="2400" i="1">
                                <a:effectLst/>
                                <a:latin typeface="Cambria Math" panose="02040503050406030204" pitchFamily="18" charset="0"/>
                                <a:ea typeface="Calibri"/>
                                <a:cs typeface="Times New Roman"/>
                              </a:rPr>
                            </m:ctrlPr>
                          </m:naryPr>
                          <m:sub>
                            <m:r>
                              <a:rPr lang="en-US" sz="2400" i="1">
                                <a:effectLst/>
                                <a:latin typeface="Cambria Math"/>
                                <a:ea typeface="Calibri"/>
                                <a:cs typeface="Times New Roman"/>
                              </a:rPr>
                              <m:t>𝑗</m:t>
                            </m:r>
                            <m:r>
                              <a:rPr lang="en-US" sz="2400" i="1">
                                <a:effectLst/>
                                <a:latin typeface="Cambria Math"/>
                                <a:ea typeface="Calibri"/>
                                <a:cs typeface="Times New Roman"/>
                              </a:rPr>
                              <m:t>=1</m:t>
                            </m:r>
                          </m:sub>
                          <m:sup>
                            <m:r>
                              <a:rPr lang="en-US" sz="2400" i="1">
                                <a:effectLst/>
                                <a:latin typeface="Cambria Math"/>
                                <a:ea typeface="Calibri"/>
                                <a:cs typeface="Times New Roman"/>
                              </a:rPr>
                              <m:t>∞</m:t>
                            </m:r>
                          </m:sup>
                          <m:e>
                            <m:sSup>
                              <m:sSupPr>
                                <m:ctrlPr>
                                  <a:rPr lang="en-US" sz="2400" i="1">
                                    <a:effectLst/>
                                    <a:latin typeface="Cambria Math" panose="02040503050406030204" pitchFamily="18" charset="0"/>
                                    <a:ea typeface="Calibri"/>
                                    <a:cs typeface="Times New Roman"/>
                                  </a:rPr>
                                </m:ctrlPr>
                              </m:sSupPr>
                              <m:e>
                                <m:r>
                                  <a:rPr lang="en-US" sz="2400" i="1">
                                    <a:effectLst/>
                                    <a:latin typeface="Cambria Math"/>
                                    <a:ea typeface="Calibri"/>
                                    <a:cs typeface="Times New Roman"/>
                                  </a:rPr>
                                  <m:t>2</m:t>
                                </m:r>
                              </m:e>
                              <m:sup>
                                <m:r>
                                  <a:rPr lang="en-US" sz="2400" i="1">
                                    <a:effectLst/>
                                    <a:latin typeface="Cambria Math"/>
                                    <a:ea typeface="Calibri"/>
                                    <a:cs typeface="Times New Roman"/>
                                  </a:rPr>
                                  <m:t>−</m:t>
                                </m:r>
                                <m:d>
                                  <m:dPr>
                                    <m:ctrlPr>
                                      <a:rPr lang="en-US" sz="2400" i="1">
                                        <a:effectLst/>
                                        <a:latin typeface="Cambria Math" panose="02040503050406030204" pitchFamily="18" charset="0"/>
                                        <a:ea typeface="Calibri"/>
                                        <a:cs typeface="Times New Roman"/>
                                      </a:rPr>
                                    </m:ctrlPr>
                                  </m:dPr>
                                  <m:e>
                                    <m:r>
                                      <a:rPr lang="en-US" sz="2400" i="1">
                                        <a:effectLst/>
                                        <a:latin typeface="Cambria Math"/>
                                        <a:ea typeface="Calibri"/>
                                        <a:cs typeface="Times New Roman"/>
                                      </a:rPr>
                                      <m:t>𝑥</m:t>
                                    </m:r>
                                    <m:r>
                                      <a:rPr lang="en-US" sz="2400" i="1">
                                        <a:effectLst/>
                                        <a:latin typeface="Cambria Math"/>
                                        <a:ea typeface="Calibri"/>
                                        <a:cs typeface="Times New Roman"/>
                                      </a:rPr>
                                      <m:t>+</m:t>
                                    </m:r>
                                    <m:r>
                                      <a:rPr lang="en-US" sz="2400" i="1">
                                        <a:effectLst/>
                                        <a:latin typeface="Cambria Math"/>
                                        <a:ea typeface="Calibri"/>
                                        <a:cs typeface="Times New Roman"/>
                                      </a:rPr>
                                      <m:t>𝑦</m:t>
                                    </m:r>
                                  </m:e>
                                </m:d>
                              </m:sup>
                            </m:sSup>
                            <m:r>
                              <a:rPr lang="en-US" sz="2400" i="1">
                                <a:effectLst/>
                                <a:latin typeface="Cambria Math"/>
                                <a:ea typeface="Calibri"/>
                                <a:cs typeface="Times New Roman"/>
                              </a:rPr>
                              <m:t>=1</m:t>
                            </m:r>
                          </m:e>
                        </m:nary>
                      </m:e>
                    </m:nary>
                  </m:oMath>
                </a14:m>
                <a:endParaRPr lang="en-US" sz="2400" dirty="0">
                  <a:effectLst/>
                  <a:latin typeface="Times New Roman" pitchFamily="18" charset="0"/>
                  <a:cs typeface="Times New Roman" pitchFamily="18" charset="0"/>
                </a:endParaRPr>
              </a:p>
              <a:p>
                <a:pPr marL="457200" marR="0" algn="just">
                  <a:lnSpc>
                    <a:spcPct val="115000"/>
                  </a:lnSpc>
                  <a:spcBef>
                    <a:spcPts val="0"/>
                  </a:spcBef>
                  <a:spcAft>
                    <a:spcPts val="0"/>
                  </a:spcAft>
                </a:pPr>
                <a14:m>
                  <m:oMath xmlns:m="http://schemas.openxmlformats.org/officeDocument/2006/math">
                    <m:nary>
                      <m:naryPr>
                        <m:chr m:val="∑"/>
                        <m:limLoc m:val="undOvr"/>
                        <m:ctrlPr>
                          <a:rPr lang="en-US" sz="2400" i="1">
                            <a:effectLst/>
                            <a:latin typeface="Cambria Math" panose="02040503050406030204" pitchFamily="18" charset="0"/>
                            <a:ea typeface="Calibri"/>
                            <a:cs typeface="Times New Roman"/>
                          </a:rPr>
                        </m:ctrlPr>
                      </m:naryPr>
                      <m:sub>
                        <m:r>
                          <a:rPr lang="en-US" sz="2400" i="1">
                            <a:effectLst/>
                            <a:latin typeface="Cambria Math"/>
                            <a:ea typeface="Calibri"/>
                            <a:cs typeface="Times New Roman"/>
                          </a:rPr>
                          <m:t>𝑖</m:t>
                        </m:r>
                        <m:r>
                          <a:rPr lang="en-US" sz="2400" i="1">
                            <a:effectLst/>
                            <a:latin typeface="Cambria Math"/>
                            <a:ea typeface="Calibri"/>
                            <a:cs typeface="Times New Roman"/>
                          </a:rPr>
                          <m:t>=1</m:t>
                        </m:r>
                      </m:sub>
                      <m:sup>
                        <m:r>
                          <a:rPr lang="en-US" sz="2400" i="1">
                            <a:effectLst/>
                            <a:latin typeface="Cambria Math"/>
                            <a:ea typeface="Calibri"/>
                            <a:cs typeface="Times New Roman"/>
                          </a:rPr>
                          <m:t>∞</m:t>
                        </m:r>
                      </m:sup>
                      <m:e>
                        <m:nary>
                          <m:naryPr>
                            <m:chr m:val="∑"/>
                            <m:limLoc m:val="subSup"/>
                            <m:ctrlPr>
                              <a:rPr lang="en-US" sz="2400" i="1">
                                <a:effectLst/>
                                <a:latin typeface="Cambria Math" panose="02040503050406030204" pitchFamily="18" charset="0"/>
                                <a:ea typeface="Calibri"/>
                                <a:cs typeface="Times New Roman"/>
                              </a:rPr>
                            </m:ctrlPr>
                          </m:naryPr>
                          <m:sub>
                            <m:r>
                              <a:rPr lang="en-US" sz="2400" i="1">
                                <a:effectLst/>
                                <a:latin typeface="Cambria Math"/>
                                <a:ea typeface="Calibri"/>
                                <a:cs typeface="Times New Roman"/>
                              </a:rPr>
                              <m:t>𝑗</m:t>
                            </m:r>
                            <m:r>
                              <a:rPr lang="en-US" sz="2400" i="1">
                                <a:effectLst/>
                                <a:latin typeface="Cambria Math"/>
                                <a:ea typeface="Calibri"/>
                                <a:cs typeface="Times New Roman"/>
                              </a:rPr>
                              <m:t>=1</m:t>
                            </m:r>
                          </m:sub>
                          <m:sup>
                            <m:r>
                              <a:rPr lang="en-US" sz="2400" i="1">
                                <a:effectLst/>
                                <a:latin typeface="Cambria Math"/>
                                <a:ea typeface="Calibri"/>
                                <a:cs typeface="Times New Roman"/>
                              </a:rPr>
                              <m:t>∞</m:t>
                            </m:r>
                          </m:sup>
                          <m:e>
                            <m:sSup>
                              <m:sSupPr>
                                <m:ctrlPr>
                                  <a:rPr lang="en-US" sz="2400" i="1">
                                    <a:effectLst/>
                                    <a:latin typeface="Cambria Math" panose="02040503050406030204" pitchFamily="18" charset="0"/>
                                    <a:ea typeface="Calibri"/>
                                    <a:cs typeface="Times New Roman"/>
                                  </a:rPr>
                                </m:ctrlPr>
                              </m:sSupPr>
                              <m:e>
                                <m:r>
                                  <a:rPr lang="en-US" sz="2400" i="1">
                                    <a:effectLst/>
                                    <a:latin typeface="Cambria Math"/>
                                    <a:ea typeface="Calibri"/>
                                    <a:cs typeface="Times New Roman"/>
                                  </a:rPr>
                                  <m:t>2</m:t>
                                </m:r>
                              </m:e>
                              <m:sup>
                                <m:r>
                                  <a:rPr lang="en-US" sz="2400" i="1">
                                    <a:effectLst/>
                                    <a:latin typeface="Cambria Math"/>
                                    <a:ea typeface="Calibri"/>
                                    <a:cs typeface="Times New Roman"/>
                                  </a:rPr>
                                  <m:t>−</m:t>
                                </m:r>
                                <m:d>
                                  <m:dPr>
                                    <m:ctrlPr>
                                      <a:rPr lang="en-US" sz="2400" i="1">
                                        <a:effectLst/>
                                        <a:latin typeface="Cambria Math" panose="02040503050406030204" pitchFamily="18" charset="0"/>
                                        <a:ea typeface="Calibri"/>
                                        <a:cs typeface="Times New Roman"/>
                                      </a:rPr>
                                    </m:ctrlPr>
                                  </m:dPr>
                                  <m:e>
                                    <m:r>
                                      <a:rPr lang="en-US" sz="2400" i="1">
                                        <a:effectLst/>
                                        <a:latin typeface="Cambria Math"/>
                                        <a:ea typeface="Calibri"/>
                                        <a:cs typeface="Times New Roman"/>
                                      </a:rPr>
                                      <m:t>𝑥</m:t>
                                    </m:r>
                                    <m:r>
                                      <a:rPr lang="en-US" sz="2400" i="1">
                                        <a:effectLst/>
                                        <a:latin typeface="Cambria Math"/>
                                        <a:ea typeface="Calibri"/>
                                        <a:cs typeface="Times New Roman"/>
                                      </a:rPr>
                                      <m:t>+</m:t>
                                    </m:r>
                                    <m:r>
                                      <a:rPr lang="en-US" sz="2400" i="1">
                                        <a:effectLst/>
                                        <a:latin typeface="Cambria Math"/>
                                        <a:ea typeface="Calibri"/>
                                        <a:cs typeface="Times New Roman"/>
                                      </a:rPr>
                                      <m:t>𝑦</m:t>
                                    </m:r>
                                  </m:e>
                                </m:d>
                              </m:sup>
                            </m:sSup>
                          </m:e>
                        </m:nary>
                      </m:e>
                    </m:nary>
                  </m:oMath>
                </a14:m>
                <a:r>
                  <a:rPr lang="en-US" sz="2400" dirty="0">
                    <a:effectLst/>
                    <a:latin typeface="Times New Roman" pitchFamily="18" charset="0"/>
                    <a:ea typeface="Times New Roman"/>
                    <a:cs typeface="Times New Roman" pitchFamily="18" charset="0"/>
                  </a:rPr>
                  <a:t>=</a:t>
                </a:r>
                <a14:m>
                  <m:oMath xmlns:m="http://schemas.openxmlformats.org/officeDocument/2006/math">
                    <m:nary>
                      <m:naryPr>
                        <m:chr m:val="∑"/>
                        <m:limLoc m:val="undOvr"/>
                        <m:ctrlPr>
                          <a:rPr lang="en-US" sz="2400" i="1">
                            <a:effectLst/>
                            <a:latin typeface="Cambria Math" panose="02040503050406030204" pitchFamily="18" charset="0"/>
                            <a:ea typeface="Calibri"/>
                            <a:cs typeface="Times New Roman"/>
                          </a:rPr>
                        </m:ctrlPr>
                      </m:naryPr>
                      <m:sub>
                        <m:r>
                          <a:rPr lang="en-US" sz="2400" i="1">
                            <a:effectLst/>
                            <a:latin typeface="Cambria Math"/>
                            <a:ea typeface="Calibri"/>
                            <a:cs typeface="Times New Roman"/>
                          </a:rPr>
                          <m:t>𝑖</m:t>
                        </m:r>
                        <m:r>
                          <a:rPr lang="en-US" sz="2400" i="1">
                            <a:effectLst/>
                            <a:latin typeface="Cambria Math"/>
                            <a:ea typeface="Calibri"/>
                            <a:cs typeface="Times New Roman"/>
                          </a:rPr>
                          <m:t>=1</m:t>
                        </m:r>
                      </m:sub>
                      <m:sup>
                        <m:r>
                          <a:rPr lang="en-US" sz="2400" i="1">
                            <a:effectLst/>
                            <a:latin typeface="Cambria Math"/>
                            <a:ea typeface="Calibri"/>
                            <a:cs typeface="Times New Roman"/>
                          </a:rPr>
                          <m:t>∞</m:t>
                        </m:r>
                      </m:sup>
                      <m:e>
                        <m:sSup>
                          <m:sSupPr>
                            <m:ctrlPr>
                              <a:rPr lang="en-US" sz="2400" i="1">
                                <a:effectLst/>
                                <a:latin typeface="Cambria Math" panose="02040503050406030204" pitchFamily="18" charset="0"/>
                                <a:ea typeface="Calibri"/>
                                <a:cs typeface="Times New Roman"/>
                              </a:rPr>
                            </m:ctrlPr>
                          </m:sSupPr>
                          <m:e>
                            <m:r>
                              <a:rPr lang="en-US" sz="2400" i="1">
                                <a:effectLst/>
                                <a:latin typeface="Cambria Math"/>
                                <a:ea typeface="Calibri"/>
                                <a:cs typeface="Times New Roman"/>
                              </a:rPr>
                              <m:t>2</m:t>
                            </m:r>
                          </m:e>
                          <m:sup>
                            <m:r>
                              <a:rPr lang="en-US" sz="2400" i="1">
                                <a:effectLst/>
                                <a:latin typeface="Cambria Math"/>
                                <a:ea typeface="Calibri"/>
                                <a:cs typeface="Times New Roman"/>
                              </a:rPr>
                              <m:t>−</m:t>
                            </m:r>
                            <m:r>
                              <a:rPr lang="en-US" sz="2400" i="1">
                                <a:effectLst/>
                                <a:latin typeface="Cambria Math"/>
                                <a:ea typeface="Calibri"/>
                                <a:cs typeface="Times New Roman"/>
                              </a:rPr>
                              <m:t>𝑦</m:t>
                            </m:r>
                          </m:sup>
                        </m:sSup>
                        <m:nary>
                          <m:naryPr>
                            <m:chr m:val="∑"/>
                            <m:limLoc m:val="subSup"/>
                            <m:ctrlPr>
                              <a:rPr lang="en-US" sz="2400" i="1">
                                <a:effectLst/>
                                <a:latin typeface="Cambria Math" panose="02040503050406030204" pitchFamily="18" charset="0"/>
                                <a:ea typeface="Calibri"/>
                                <a:cs typeface="Times New Roman"/>
                              </a:rPr>
                            </m:ctrlPr>
                          </m:naryPr>
                          <m:sub>
                            <m:r>
                              <a:rPr lang="en-US" sz="2400" i="1">
                                <a:effectLst/>
                                <a:latin typeface="Cambria Math"/>
                                <a:ea typeface="Calibri"/>
                                <a:cs typeface="Times New Roman"/>
                              </a:rPr>
                              <m:t>𝑗</m:t>
                            </m:r>
                            <m:r>
                              <a:rPr lang="en-US" sz="2400" i="1">
                                <a:effectLst/>
                                <a:latin typeface="Cambria Math"/>
                                <a:ea typeface="Calibri"/>
                                <a:cs typeface="Times New Roman"/>
                              </a:rPr>
                              <m:t>=1</m:t>
                            </m:r>
                          </m:sub>
                          <m:sup>
                            <m:r>
                              <a:rPr lang="en-US" sz="2400" i="1">
                                <a:effectLst/>
                                <a:latin typeface="Cambria Math"/>
                                <a:ea typeface="Calibri"/>
                                <a:cs typeface="Times New Roman"/>
                              </a:rPr>
                              <m:t>∞</m:t>
                            </m:r>
                          </m:sup>
                          <m:e>
                            <m:sSup>
                              <m:sSupPr>
                                <m:ctrlPr>
                                  <a:rPr lang="en-US" sz="2400" i="1">
                                    <a:effectLst/>
                                    <a:latin typeface="Cambria Math" panose="02040503050406030204" pitchFamily="18" charset="0"/>
                                    <a:ea typeface="Calibri"/>
                                    <a:cs typeface="Times New Roman"/>
                                  </a:rPr>
                                </m:ctrlPr>
                              </m:sSupPr>
                              <m:e>
                                <m:r>
                                  <a:rPr lang="en-US" sz="2400" i="1">
                                    <a:effectLst/>
                                    <a:latin typeface="Cambria Math"/>
                                    <a:ea typeface="Calibri"/>
                                    <a:cs typeface="Times New Roman"/>
                                  </a:rPr>
                                  <m:t>2</m:t>
                                </m:r>
                              </m:e>
                              <m:sup>
                                <m:r>
                                  <a:rPr lang="en-US" sz="2400" i="1">
                                    <a:effectLst/>
                                    <a:latin typeface="Cambria Math"/>
                                    <a:ea typeface="Calibri"/>
                                    <a:cs typeface="Times New Roman"/>
                                  </a:rPr>
                                  <m:t>−</m:t>
                                </m:r>
                                <m:r>
                                  <a:rPr lang="en-US" sz="2400" i="1">
                                    <a:effectLst/>
                                    <a:latin typeface="Cambria Math"/>
                                    <a:ea typeface="Calibri"/>
                                    <a:cs typeface="Times New Roman"/>
                                  </a:rPr>
                                  <m:t>𝑥</m:t>
                                </m:r>
                              </m:sup>
                            </m:sSup>
                          </m:e>
                        </m:nary>
                      </m:e>
                    </m:nary>
                  </m:oMath>
                </a14:m>
                <a:endParaRPr lang="en-US" sz="2400" dirty="0">
                  <a:latin typeface="Times New Roman" pitchFamily="18" charset="0"/>
                  <a:ea typeface="Calibri"/>
                  <a:cs typeface="Times New Roman" pitchFamily="18" charset="0"/>
                </a:endParaRPr>
              </a:p>
              <a:p>
                <a:pPr marL="685800" marR="0" algn="just">
                  <a:lnSpc>
                    <a:spcPct val="150000"/>
                  </a:lnSpc>
                  <a:spcBef>
                    <a:spcPts val="0"/>
                  </a:spcBef>
                  <a:spcAft>
                    <a:spcPts val="0"/>
                  </a:spcAft>
                </a:pPr>
                <a:r>
                  <a:rPr lang="en-US" sz="2400" dirty="0">
                    <a:effectLst/>
                    <a:latin typeface="Times New Roman" pitchFamily="18" charset="0"/>
                    <a:ea typeface="Times New Roman"/>
                    <a:cs typeface="Times New Roman" pitchFamily="18" charset="0"/>
                  </a:rPr>
                  <a:t>=</a:t>
                </a:r>
                <a14:m>
                  <m:oMath xmlns:m="http://schemas.openxmlformats.org/officeDocument/2006/math">
                    <m:d>
                      <m:dPr>
                        <m:ctrlPr>
                          <a:rPr lang="en-US" sz="2400" i="1">
                            <a:effectLst/>
                            <a:latin typeface="Cambria Math" panose="02040503050406030204" pitchFamily="18" charset="0"/>
                            <a:ea typeface="Times New Roman"/>
                            <a:cs typeface="Times New Roman"/>
                          </a:rPr>
                        </m:ctrlPr>
                      </m:dPr>
                      <m:e>
                        <m:f>
                          <m:fPr>
                            <m:ctrlPr>
                              <a:rPr lang="en-US" sz="2400" i="1">
                                <a:effectLst/>
                                <a:latin typeface="Cambria Math" panose="02040503050406030204" pitchFamily="18" charset="0"/>
                                <a:ea typeface="Times New Roman"/>
                                <a:cs typeface="Times New Roman"/>
                              </a:rPr>
                            </m:ctrlPr>
                          </m:fPr>
                          <m:num>
                            <m:r>
                              <a:rPr lang="en-US" sz="2400" i="1">
                                <a:effectLst/>
                                <a:latin typeface="Cambria Math"/>
                                <a:ea typeface="Times New Roman"/>
                                <a:cs typeface="Times New Roman"/>
                              </a:rPr>
                              <m:t>1</m:t>
                            </m:r>
                          </m:num>
                          <m:den>
                            <m:r>
                              <a:rPr lang="en-US" sz="2400" i="1">
                                <a:effectLst/>
                                <a:latin typeface="Cambria Math"/>
                                <a:ea typeface="Times New Roman"/>
                                <a:cs typeface="Times New Roman"/>
                              </a:rPr>
                              <m:t>2</m:t>
                            </m:r>
                          </m:den>
                        </m:f>
                        <m:r>
                          <a:rPr lang="en-US" sz="2400" i="1">
                            <a:effectLst/>
                            <a:latin typeface="Cambria Math"/>
                            <a:ea typeface="Times New Roman"/>
                            <a:cs typeface="Times New Roman"/>
                          </a:rPr>
                          <m:t>+</m:t>
                        </m:r>
                        <m:f>
                          <m:fPr>
                            <m:ctrlPr>
                              <a:rPr lang="en-US" sz="2400" i="1">
                                <a:effectLst/>
                                <a:latin typeface="Cambria Math" panose="02040503050406030204" pitchFamily="18" charset="0"/>
                                <a:ea typeface="Times New Roman"/>
                                <a:cs typeface="Times New Roman"/>
                              </a:rPr>
                            </m:ctrlPr>
                          </m:fPr>
                          <m:num>
                            <m:r>
                              <a:rPr lang="en-US" sz="2400" i="1">
                                <a:effectLst/>
                                <a:latin typeface="Cambria Math"/>
                                <a:ea typeface="Times New Roman"/>
                                <a:cs typeface="Times New Roman"/>
                              </a:rPr>
                              <m:t>1</m:t>
                            </m:r>
                          </m:num>
                          <m:den>
                            <m:r>
                              <a:rPr lang="en-US" sz="2400" i="1">
                                <a:effectLst/>
                                <a:latin typeface="Cambria Math"/>
                                <a:ea typeface="Times New Roman"/>
                                <a:cs typeface="Times New Roman"/>
                              </a:rPr>
                              <m:t>4</m:t>
                            </m:r>
                          </m:den>
                        </m:f>
                        <m:r>
                          <a:rPr lang="en-US" sz="2400" i="1">
                            <a:effectLst/>
                            <a:latin typeface="Cambria Math"/>
                            <a:ea typeface="Times New Roman"/>
                            <a:cs typeface="Times New Roman"/>
                          </a:rPr>
                          <m:t>+</m:t>
                        </m:r>
                        <m:f>
                          <m:fPr>
                            <m:ctrlPr>
                              <a:rPr lang="en-US" sz="2400" i="1">
                                <a:effectLst/>
                                <a:latin typeface="Cambria Math" panose="02040503050406030204" pitchFamily="18" charset="0"/>
                                <a:ea typeface="Times New Roman"/>
                                <a:cs typeface="Times New Roman"/>
                              </a:rPr>
                            </m:ctrlPr>
                          </m:fPr>
                          <m:num>
                            <m:r>
                              <a:rPr lang="en-US" sz="2400" i="1">
                                <a:effectLst/>
                                <a:latin typeface="Cambria Math"/>
                                <a:ea typeface="Times New Roman"/>
                                <a:cs typeface="Times New Roman"/>
                              </a:rPr>
                              <m:t>1</m:t>
                            </m:r>
                          </m:num>
                          <m:den>
                            <m:r>
                              <a:rPr lang="en-US" sz="2400" i="1">
                                <a:effectLst/>
                                <a:latin typeface="Cambria Math"/>
                                <a:ea typeface="Times New Roman"/>
                                <a:cs typeface="Times New Roman"/>
                              </a:rPr>
                              <m:t>8</m:t>
                            </m:r>
                          </m:den>
                        </m:f>
                        <m:r>
                          <a:rPr lang="en-US" sz="2400" i="1">
                            <a:effectLst/>
                            <a:latin typeface="Cambria Math"/>
                            <a:ea typeface="Times New Roman"/>
                            <a:cs typeface="Times New Roman"/>
                          </a:rPr>
                          <m:t>+</m:t>
                        </m:r>
                        <m:f>
                          <m:fPr>
                            <m:ctrlPr>
                              <a:rPr lang="en-US" sz="2400" i="1">
                                <a:effectLst/>
                                <a:latin typeface="Cambria Math" panose="02040503050406030204" pitchFamily="18" charset="0"/>
                                <a:ea typeface="Times New Roman"/>
                                <a:cs typeface="Times New Roman"/>
                              </a:rPr>
                            </m:ctrlPr>
                          </m:fPr>
                          <m:num>
                            <m:r>
                              <a:rPr lang="en-US" sz="2400" i="1">
                                <a:effectLst/>
                                <a:latin typeface="Cambria Math"/>
                                <a:ea typeface="Times New Roman"/>
                                <a:cs typeface="Times New Roman"/>
                              </a:rPr>
                              <m:t>1</m:t>
                            </m:r>
                          </m:num>
                          <m:den>
                            <m:r>
                              <a:rPr lang="en-US" sz="2400" i="1">
                                <a:effectLst/>
                                <a:latin typeface="Cambria Math"/>
                                <a:ea typeface="Times New Roman"/>
                                <a:cs typeface="Times New Roman"/>
                              </a:rPr>
                              <m:t>16</m:t>
                            </m:r>
                          </m:den>
                        </m:f>
                        <m:r>
                          <a:rPr lang="en-US" sz="2400" i="1">
                            <a:effectLst/>
                            <a:latin typeface="Cambria Math"/>
                            <a:ea typeface="Times New Roman"/>
                            <a:cs typeface="Times New Roman"/>
                          </a:rPr>
                          <m:t>+…</m:t>
                        </m:r>
                      </m:e>
                    </m:d>
                    <m:r>
                      <a:rPr lang="en-US" sz="2400" i="1">
                        <a:effectLst/>
                        <a:latin typeface="Cambria Math"/>
                        <a:ea typeface="Times New Roman"/>
                        <a:cs typeface="Times New Roman"/>
                      </a:rPr>
                      <m:t>∗(</m:t>
                    </m:r>
                    <m:f>
                      <m:fPr>
                        <m:ctrlPr>
                          <a:rPr lang="en-US" sz="2400" i="1">
                            <a:effectLst/>
                            <a:latin typeface="Cambria Math" panose="02040503050406030204" pitchFamily="18" charset="0"/>
                            <a:ea typeface="Times New Roman"/>
                            <a:cs typeface="Times New Roman"/>
                          </a:rPr>
                        </m:ctrlPr>
                      </m:fPr>
                      <m:num>
                        <m:r>
                          <a:rPr lang="en-US" sz="2400" i="1">
                            <a:effectLst/>
                            <a:latin typeface="Cambria Math"/>
                            <a:ea typeface="Times New Roman"/>
                            <a:cs typeface="Times New Roman"/>
                          </a:rPr>
                          <m:t>1</m:t>
                        </m:r>
                      </m:num>
                      <m:den>
                        <m:r>
                          <a:rPr lang="en-US" sz="2400" i="1">
                            <a:effectLst/>
                            <a:latin typeface="Cambria Math"/>
                            <a:ea typeface="Times New Roman"/>
                            <a:cs typeface="Times New Roman"/>
                          </a:rPr>
                          <m:t>2</m:t>
                        </m:r>
                      </m:den>
                    </m:f>
                    <m:r>
                      <a:rPr lang="en-US" sz="2400" i="1">
                        <a:effectLst/>
                        <a:latin typeface="Cambria Math"/>
                        <a:ea typeface="Times New Roman"/>
                        <a:cs typeface="Times New Roman"/>
                      </a:rPr>
                      <m:t>+</m:t>
                    </m:r>
                    <m:f>
                      <m:fPr>
                        <m:ctrlPr>
                          <a:rPr lang="en-US" sz="2400" i="1">
                            <a:effectLst/>
                            <a:latin typeface="Cambria Math" panose="02040503050406030204" pitchFamily="18" charset="0"/>
                            <a:ea typeface="Times New Roman"/>
                            <a:cs typeface="Times New Roman"/>
                          </a:rPr>
                        </m:ctrlPr>
                      </m:fPr>
                      <m:num>
                        <m:r>
                          <a:rPr lang="en-US" sz="2400" i="1">
                            <a:effectLst/>
                            <a:latin typeface="Cambria Math"/>
                            <a:ea typeface="Times New Roman"/>
                            <a:cs typeface="Times New Roman"/>
                          </a:rPr>
                          <m:t>1</m:t>
                        </m:r>
                      </m:num>
                      <m:den>
                        <m:r>
                          <a:rPr lang="en-US" sz="2400" i="1">
                            <a:effectLst/>
                            <a:latin typeface="Cambria Math"/>
                            <a:ea typeface="Times New Roman"/>
                            <a:cs typeface="Times New Roman"/>
                          </a:rPr>
                          <m:t>4</m:t>
                        </m:r>
                      </m:den>
                    </m:f>
                    <m:r>
                      <a:rPr lang="en-US" sz="2400" i="1">
                        <a:effectLst/>
                        <a:latin typeface="Cambria Math"/>
                        <a:ea typeface="Times New Roman"/>
                        <a:cs typeface="Times New Roman"/>
                      </a:rPr>
                      <m:t>+</m:t>
                    </m:r>
                    <m:f>
                      <m:fPr>
                        <m:ctrlPr>
                          <a:rPr lang="en-US" sz="2400" i="1">
                            <a:effectLst/>
                            <a:latin typeface="Cambria Math" panose="02040503050406030204" pitchFamily="18" charset="0"/>
                            <a:ea typeface="Times New Roman"/>
                            <a:cs typeface="Times New Roman"/>
                          </a:rPr>
                        </m:ctrlPr>
                      </m:fPr>
                      <m:num>
                        <m:r>
                          <a:rPr lang="en-US" sz="2400" i="1">
                            <a:effectLst/>
                            <a:latin typeface="Cambria Math"/>
                            <a:ea typeface="Times New Roman"/>
                            <a:cs typeface="Times New Roman"/>
                          </a:rPr>
                          <m:t>1</m:t>
                        </m:r>
                      </m:num>
                      <m:den>
                        <m:r>
                          <a:rPr lang="en-US" sz="2400" i="1">
                            <a:effectLst/>
                            <a:latin typeface="Cambria Math"/>
                            <a:ea typeface="Times New Roman"/>
                            <a:cs typeface="Times New Roman"/>
                          </a:rPr>
                          <m:t>8</m:t>
                        </m:r>
                      </m:den>
                    </m:f>
                    <m:r>
                      <a:rPr lang="en-US" sz="2400" i="1">
                        <a:effectLst/>
                        <a:latin typeface="Cambria Math"/>
                        <a:ea typeface="Times New Roman"/>
                        <a:cs typeface="Times New Roman"/>
                      </a:rPr>
                      <m:t>+</m:t>
                    </m:r>
                    <m:f>
                      <m:fPr>
                        <m:ctrlPr>
                          <a:rPr lang="en-US" sz="2400" i="1">
                            <a:effectLst/>
                            <a:latin typeface="Cambria Math" panose="02040503050406030204" pitchFamily="18" charset="0"/>
                            <a:ea typeface="Times New Roman"/>
                            <a:cs typeface="Times New Roman"/>
                          </a:rPr>
                        </m:ctrlPr>
                      </m:fPr>
                      <m:num>
                        <m:r>
                          <a:rPr lang="en-US" sz="2400" i="1">
                            <a:effectLst/>
                            <a:latin typeface="Cambria Math"/>
                            <a:ea typeface="Times New Roman"/>
                            <a:cs typeface="Times New Roman"/>
                          </a:rPr>
                          <m:t>1</m:t>
                        </m:r>
                      </m:num>
                      <m:den>
                        <m:r>
                          <a:rPr lang="en-US" sz="2400" i="1">
                            <a:effectLst/>
                            <a:latin typeface="Cambria Math"/>
                            <a:ea typeface="Times New Roman"/>
                            <a:cs typeface="Times New Roman"/>
                          </a:rPr>
                          <m:t>16</m:t>
                        </m:r>
                      </m:den>
                    </m:f>
                    <m:r>
                      <a:rPr lang="en-US" sz="2400" i="1">
                        <a:effectLst/>
                        <a:latin typeface="Cambria Math"/>
                        <a:ea typeface="Times New Roman"/>
                        <a:cs typeface="Times New Roman"/>
                      </a:rPr>
                      <m:t>+…)</m:t>
                    </m:r>
                  </m:oMath>
                </a14:m>
                <a:endParaRPr lang="en-US" sz="2400" dirty="0">
                  <a:effectLst/>
                  <a:latin typeface="Times New Roman" pitchFamily="18" charset="0"/>
                  <a:cs typeface="Times New Roman" pitchFamily="18" charset="0"/>
                </a:endParaRPr>
              </a:p>
              <a:p>
                <a:pPr marL="685800" marR="0" algn="just">
                  <a:lnSpc>
                    <a:spcPct val="150000"/>
                  </a:lnSpc>
                  <a:spcBef>
                    <a:spcPts val="0"/>
                  </a:spcBef>
                  <a:spcAft>
                    <a:spcPts val="0"/>
                  </a:spcAft>
                </a:pPr>
                <a:r>
                  <a:rPr lang="en-US" sz="2400" dirty="0">
                    <a:effectLst/>
                    <a:latin typeface="Times New Roman" pitchFamily="18" charset="0"/>
                    <a:ea typeface="Times New Roman"/>
                    <a:cs typeface="Times New Roman" pitchFamily="18" charset="0"/>
                  </a:rPr>
                  <a:t>=</a:t>
                </a:r>
                <a14:m>
                  <m:oMath xmlns:m="http://schemas.openxmlformats.org/officeDocument/2006/math">
                    <m:f>
                      <m:fPr>
                        <m:ctrlPr>
                          <a:rPr lang="en-US" sz="2400" i="1">
                            <a:effectLst/>
                            <a:latin typeface="Cambria Math" panose="02040503050406030204" pitchFamily="18" charset="0"/>
                            <a:ea typeface="Times New Roman"/>
                            <a:cs typeface="Times New Roman"/>
                          </a:rPr>
                        </m:ctrlPr>
                      </m:fPr>
                      <m:num>
                        <m:r>
                          <a:rPr lang="en-US" sz="2400" i="1">
                            <a:effectLst/>
                            <a:latin typeface="Cambria Math"/>
                            <a:ea typeface="Times New Roman"/>
                            <a:cs typeface="Times New Roman"/>
                          </a:rPr>
                          <m:t>1</m:t>
                        </m:r>
                      </m:num>
                      <m:den>
                        <m:r>
                          <a:rPr lang="en-US" sz="2400" i="1">
                            <a:effectLst/>
                            <a:latin typeface="Cambria Math"/>
                            <a:ea typeface="Times New Roman"/>
                            <a:cs typeface="Times New Roman"/>
                          </a:rPr>
                          <m:t>2</m:t>
                        </m:r>
                      </m:den>
                    </m:f>
                    <m:d>
                      <m:dPr>
                        <m:ctrlPr>
                          <a:rPr lang="en-US" sz="2400" i="1">
                            <a:effectLst/>
                            <a:latin typeface="Cambria Math" panose="02040503050406030204" pitchFamily="18" charset="0"/>
                            <a:ea typeface="Times New Roman"/>
                            <a:cs typeface="Times New Roman"/>
                          </a:rPr>
                        </m:ctrlPr>
                      </m:dPr>
                      <m:e>
                        <m:r>
                          <a:rPr lang="en-US" sz="2400" i="1">
                            <a:effectLst/>
                            <a:latin typeface="Cambria Math"/>
                            <a:ea typeface="Times New Roman"/>
                            <a:cs typeface="Times New Roman"/>
                          </a:rPr>
                          <m:t>1+</m:t>
                        </m:r>
                        <m:f>
                          <m:fPr>
                            <m:ctrlPr>
                              <a:rPr lang="en-US" sz="2400" i="1">
                                <a:effectLst/>
                                <a:latin typeface="Cambria Math" panose="02040503050406030204" pitchFamily="18" charset="0"/>
                                <a:ea typeface="Times New Roman"/>
                                <a:cs typeface="Times New Roman"/>
                              </a:rPr>
                            </m:ctrlPr>
                          </m:fPr>
                          <m:num>
                            <m:r>
                              <a:rPr lang="en-US" sz="2400" i="1">
                                <a:effectLst/>
                                <a:latin typeface="Cambria Math"/>
                                <a:ea typeface="Times New Roman"/>
                                <a:cs typeface="Times New Roman"/>
                              </a:rPr>
                              <m:t>1</m:t>
                            </m:r>
                          </m:num>
                          <m:den>
                            <m:r>
                              <a:rPr lang="en-US" sz="2400" i="1">
                                <a:effectLst/>
                                <a:latin typeface="Cambria Math"/>
                                <a:ea typeface="Times New Roman"/>
                                <a:cs typeface="Times New Roman"/>
                              </a:rPr>
                              <m:t>2</m:t>
                            </m:r>
                          </m:den>
                        </m:f>
                        <m:r>
                          <a:rPr lang="en-US" sz="2400" i="1">
                            <a:effectLst/>
                            <a:latin typeface="Cambria Math"/>
                            <a:ea typeface="Times New Roman"/>
                            <a:cs typeface="Times New Roman"/>
                          </a:rPr>
                          <m:t>+</m:t>
                        </m:r>
                        <m:f>
                          <m:fPr>
                            <m:ctrlPr>
                              <a:rPr lang="en-US" sz="2400" i="1">
                                <a:effectLst/>
                                <a:latin typeface="Cambria Math" panose="02040503050406030204" pitchFamily="18" charset="0"/>
                                <a:ea typeface="Times New Roman"/>
                                <a:cs typeface="Times New Roman"/>
                              </a:rPr>
                            </m:ctrlPr>
                          </m:fPr>
                          <m:num>
                            <m:r>
                              <a:rPr lang="en-US" sz="2400" i="1">
                                <a:effectLst/>
                                <a:latin typeface="Cambria Math"/>
                                <a:ea typeface="Times New Roman"/>
                                <a:cs typeface="Times New Roman"/>
                              </a:rPr>
                              <m:t>1</m:t>
                            </m:r>
                          </m:num>
                          <m:den>
                            <m:r>
                              <a:rPr lang="en-US" sz="2400" i="1">
                                <a:effectLst/>
                                <a:latin typeface="Cambria Math"/>
                                <a:ea typeface="Times New Roman"/>
                                <a:cs typeface="Times New Roman"/>
                              </a:rPr>
                              <m:t>4</m:t>
                            </m:r>
                          </m:den>
                        </m:f>
                        <m:r>
                          <a:rPr lang="en-US" sz="2400" i="1">
                            <a:effectLst/>
                            <a:latin typeface="Cambria Math"/>
                            <a:ea typeface="Times New Roman"/>
                            <a:cs typeface="Times New Roman"/>
                          </a:rPr>
                          <m:t>+</m:t>
                        </m:r>
                        <m:f>
                          <m:fPr>
                            <m:ctrlPr>
                              <a:rPr lang="en-US" sz="2400" i="1">
                                <a:effectLst/>
                                <a:latin typeface="Cambria Math" panose="02040503050406030204" pitchFamily="18" charset="0"/>
                                <a:ea typeface="Times New Roman"/>
                                <a:cs typeface="Times New Roman"/>
                              </a:rPr>
                            </m:ctrlPr>
                          </m:fPr>
                          <m:num>
                            <m:r>
                              <a:rPr lang="en-US" sz="2400" i="1">
                                <a:effectLst/>
                                <a:latin typeface="Cambria Math"/>
                                <a:ea typeface="Times New Roman"/>
                                <a:cs typeface="Times New Roman"/>
                              </a:rPr>
                              <m:t>1</m:t>
                            </m:r>
                          </m:num>
                          <m:den>
                            <m:r>
                              <a:rPr lang="en-US" sz="2400" i="1">
                                <a:effectLst/>
                                <a:latin typeface="Cambria Math"/>
                                <a:ea typeface="Times New Roman"/>
                                <a:cs typeface="Times New Roman"/>
                              </a:rPr>
                              <m:t>8</m:t>
                            </m:r>
                          </m:den>
                        </m:f>
                        <m:r>
                          <a:rPr lang="en-US" sz="2400" i="1">
                            <a:effectLst/>
                            <a:latin typeface="Cambria Math"/>
                            <a:ea typeface="Times New Roman"/>
                            <a:cs typeface="Times New Roman"/>
                          </a:rPr>
                          <m:t>+…</m:t>
                        </m:r>
                      </m:e>
                    </m:d>
                    <m:r>
                      <a:rPr lang="en-US" sz="2400" i="1">
                        <a:effectLst/>
                        <a:latin typeface="Cambria Math"/>
                        <a:ea typeface="Times New Roman"/>
                        <a:cs typeface="Times New Roman"/>
                      </a:rPr>
                      <m:t>∗</m:t>
                    </m:r>
                    <m:f>
                      <m:fPr>
                        <m:ctrlPr>
                          <a:rPr lang="en-US" sz="2400" i="1">
                            <a:effectLst/>
                            <a:latin typeface="Cambria Math" panose="02040503050406030204" pitchFamily="18" charset="0"/>
                            <a:ea typeface="Times New Roman"/>
                            <a:cs typeface="Times New Roman"/>
                          </a:rPr>
                        </m:ctrlPr>
                      </m:fPr>
                      <m:num>
                        <m:r>
                          <a:rPr lang="en-US" sz="2400" i="1">
                            <a:effectLst/>
                            <a:latin typeface="Cambria Math"/>
                            <a:ea typeface="Times New Roman"/>
                            <a:cs typeface="Times New Roman"/>
                          </a:rPr>
                          <m:t>1</m:t>
                        </m:r>
                      </m:num>
                      <m:den>
                        <m:r>
                          <a:rPr lang="en-US" sz="2400" i="1">
                            <a:effectLst/>
                            <a:latin typeface="Cambria Math"/>
                            <a:ea typeface="Times New Roman"/>
                            <a:cs typeface="Times New Roman"/>
                          </a:rPr>
                          <m:t>2</m:t>
                        </m:r>
                      </m:den>
                    </m:f>
                    <m:d>
                      <m:dPr>
                        <m:ctrlPr>
                          <a:rPr lang="en-US" sz="2400" i="1">
                            <a:effectLst/>
                            <a:latin typeface="Cambria Math" panose="02040503050406030204" pitchFamily="18" charset="0"/>
                            <a:ea typeface="Times New Roman"/>
                            <a:cs typeface="Times New Roman"/>
                          </a:rPr>
                        </m:ctrlPr>
                      </m:dPr>
                      <m:e>
                        <m:r>
                          <a:rPr lang="en-US" sz="2400" i="1">
                            <a:effectLst/>
                            <a:latin typeface="Cambria Math"/>
                            <a:ea typeface="Times New Roman"/>
                            <a:cs typeface="Times New Roman"/>
                          </a:rPr>
                          <m:t>1+</m:t>
                        </m:r>
                        <m:f>
                          <m:fPr>
                            <m:ctrlPr>
                              <a:rPr lang="en-US" sz="2400" i="1">
                                <a:effectLst/>
                                <a:latin typeface="Cambria Math" panose="02040503050406030204" pitchFamily="18" charset="0"/>
                                <a:ea typeface="Times New Roman"/>
                                <a:cs typeface="Times New Roman"/>
                              </a:rPr>
                            </m:ctrlPr>
                          </m:fPr>
                          <m:num>
                            <m:r>
                              <a:rPr lang="en-US" sz="2400" i="1">
                                <a:effectLst/>
                                <a:latin typeface="Cambria Math"/>
                                <a:ea typeface="Times New Roman"/>
                                <a:cs typeface="Times New Roman"/>
                              </a:rPr>
                              <m:t>1</m:t>
                            </m:r>
                          </m:num>
                          <m:den>
                            <m:r>
                              <a:rPr lang="en-US" sz="2400" i="1">
                                <a:effectLst/>
                                <a:latin typeface="Cambria Math"/>
                                <a:ea typeface="Times New Roman"/>
                                <a:cs typeface="Times New Roman"/>
                              </a:rPr>
                              <m:t>2</m:t>
                            </m:r>
                          </m:den>
                        </m:f>
                        <m:r>
                          <a:rPr lang="en-US" sz="2400" i="1">
                            <a:effectLst/>
                            <a:latin typeface="Cambria Math"/>
                            <a:ea typeface="Times New Roman"/>
                            <a:cs typeface="Times New Roman"/>
                          </a:rPr>
                          <m:t>+</m:t>
                        </m:r>
                        <m:f>
                          <m:fPr>
                            <m:ctrlPr>
                              <a:rPr lang="en-US" sz="2400" i="1">
                                <a:effectLst/>
                                <a:latin typeface="Cambria Math" panose="02040503050406030204" pitchFamily="18" charset="0"/>
                                <a:ea typeface="Times New Roman"/>
                                <a:cs typeface="Times New Roman"/>
                              </a:rPr>
                            </m:ctrlPr>
                          </m:fPr>
                          <m:num>
                            <m:r>
                              <a:rPr lang="en-US" sz="2400" i="1">
                                <a:effectLst/>
                                <a:latin typeface="Cambria Math"/>
                                <a:ea typeface="Times New Roman"/>
                                <a:cs typeface="Times New Roman"/>
                              </a:rPr>
                              <m:t>1</m:t>
                            </m:r>
                          </m:num>
                          <m:den>
                            <m:r>
                              <a:rPr lang="en-US" sz="2400" i="1">
                                <a:effectLst/>
                                <a:latin typeface="Cambria Math"/>
                                <a:ea typeface="Times New Roman"/>
                                <a:cs typeface="Times New Roman"/>
                              </a:rPr>
                              <m:t>4</m:t>
                            </m:r>
                          </m:den>
                        </m:f>
                        <m:r>
                          <a:rPr lang="en-US" sz="2400" i="1">
                            <a:effectLst/>
                            <a:latin typeface="Cambria Math"/>
                            <a:ea typeface="Times New Roman"/>
                            <a:cs typeface="Times New Roman"/>
                          </a:rPr>
                          <m:t>+</m:t>
                        </m:r>
                        <m:f>
                          <m:fPr>
                            <m:ctrlPr>
                              <a:rPr lang="en-US" sz="2400" i="1">
                                <a:effectLst/>
                                <a:latin typeface="Cambria Math" panose="02040503050406030204" pitchFamily="18" charset="0"/>
                                <a:ea typeface="Times New Roman"/>
                                <a:cs typeface="Times New Roman"/>
                              </a:rPr>
                            </m:ctrlPr>
                          </m:fPr>
                          <m:num>
                            <m:r>
                              <a:rPr lang="en-US" sz="2400" i="1">
                                <a:effectLst/>
                                <a:latin typeface="Cambria Math"/>
                                <a:ea typeface="Times New Roman"/>
                                <a:cs typeface="Times New Roman"/>
                              </a:rPr>
                              <m:t>1</m:t>
                            </m:r>
                          </m:num>
                          <m:den>
                            <m:r>
                              <a:rPr lang="en-US" sz="2400" i="1">
                                <a:effectLst/>
                                <a:latin typeface="Cambria Math"/>
                                <a:ea typeface="Times New Roman"/>
                                <a:cs typeface="Times New Roman"/>
                              </a:rPr>
                              <m:t>8</m:t>
                            </m:r>
                          </m:den>
                        </m:f>
                        <m:r>
                          <a:rPr lang="en-US" sz="2400" i="1">
                            <a:effectLst/>
                            <a:latin typeface="Cambria Math"/>
                            <a:ea typeface="Times New Roman"/>
                            <a:cs typeface="Times New Roman"/>
                          </a:rPr>
                          <m:t>+…</m:t>
                        </m:r>
                      </m:e>
                    </m:d>
                  </m:oMath>
                </a14:m>
                <a:endParaRPr lang="en-US" sz="2400" dirty="0">
                  <a:effectLst/>
                  <a:latin typeface="Times New Roman" pitchFamily="18" charset="0"/>
                  <a:cs typeface="Times New Roman" pitchFamily="18" charset="0"/>
                </a:endParaRPr>
              </a:p>
              <a:p>
                <a:pPr marL="685800" marR="0" algn="just">
                  <a:lnSpc>
                    <a:spcPct val="150000"/>
                  </a:lnSpc>
                  <a:spcBef>
                    <a:spcPts val="0"/>
                  </a:spcBef>
                  <a:spcAft>
                    <a:spcPts val="0"/>
                  </a:spcAft>
                </a:pPr>
                <a:r>
                  <a:rPr lang="en-US" sz="2400" dirty="0">
                    <a:effectLst/>
                    <a:latin typeface="Times New Roman" pitchFamily="18" charset="0"/>
                    <a:ea typeface="Calibri"/>
                    <a:cs typeface="Times New Roman" pitchFamily="18" charset="0"/>
                  </a:rPr>
                  <a:t>=</a:t>
                </a:r>
                <a14:m>
                  <m:oMath xmlns:m="http://schemas.openxmlformats.org/officeDocument/2006/math">
                    <m:f>
                      <m:fPr>
                        <m:ctrlPr>
                          <a:rPr lang="en-US" sz="2400" i="1">
                            <a:effectLst/>
                            <a:latin typeface="Cambria Math" panose="02040503050406030204" pitchFamily="18" charset="0"/>
                            <a:ea typeface="Times New Roman"/>
                            <a:cs typeface="Times New Roman"/>
                          </a:rPr>
                        </m:ctrlPr>
                      </m:fPr>
                      <m:num>
                        <m:r>
                          <a:rPr lang="en-US" sz="2400" i="1">
                            <a:effectLst/>
                            <a:latin typeface="Cambria Math"/>
                            <a:ea typeface="Times New Roman"/>
                            <a:cs typeface="Times New Roman"/>
                          </a:rPr>
                          <m:t>1</m:t>
                        </m:r>
                      </m:num>
                      <m:den>
                        <m:r>
                          <a:rPr lang="en-US" sz="2400" i="1">
                            <a:effectLst/>
                            <a:latin typeface="Cambria Math"/>
                            <a:ea typeface="Times New Roman"/>
                            <a:cs typeface="Times New Roman"/>
                          </a:rPr>
                          <m:t>2</m:t>
                        </m:r>
                      </m:den>
                    </m:f>
                    <m:d>
                      <m:dPr>
                        <m:ctrlPr>
                          <a:rPr lang="en-US" sz="2400" i="1">
                            <a:effectLst/>
                            <a:latin typeface="Cambria Math" panose="02040503050406030204" pitchFamily="18" charset="0"/>
                            <a:ea typeface="Times New Roman"/>
                            <a:cs typeface="Times New Roman"/>
                          </a:rPr>
                        </m:ctrlPr>
                      </m:dPr>
                      <m:e>
                        <m:f>
                          <m:fPr>
                            <m:ctrlPr>
                              <a:rPr lang="en-US" sz="2400" i="1">
                                <a:effectLst/>
                                <a:latin typeface="Cambria Math" panose="02040503050406030204" pitchFamily="18" charset="0"/>
                                <a:ea typeface="Times New Roman"/>
                                <a:cs typeface="Times New Roman"/>
                              </a:rPr>
                            </m:ctrlPr>
                          </m:fPr>
                          <m:num>
                            <m:r>
                              <a:rPr lang="en-US" sz="2400" i="1">
                                <a:effectLst/>
                                <a:latin typeface="Cambria Math"/>
                                <a:ea typeface="Times New Roman"/>
                                <a:cs typeface="Times New Roman"/>
                              </a:rPr>
                              <m:t>1</m:t>
                            </m:r>
                          </m:num>
                          <m:den>
                            <m:r>
                              <a:rPr lang="en-US" sz="2400" i="1">
                                <a:effectLst/>
                                <a:latin typeface="Cambria Math"/>
                                <a:ea typeface="Times New Roman"/>
                                <a:cs typeface="Times New Roman"/>
                              </a:rPr>
                              <m:t>1−</m:t>
                            </m:r>
                            <m:f>
                              <m:fPr>
                                <m:ctrlPr>
                                  <a:rPr lang="en-US" sz="2400" i="1">
                                    <a:effectLst/>
                                    <a:latin typeface="Cambria Math" panose="02040503050406030204" pitchFamily="18" charset="0"/>
                                    <a:ea typeface="Times New Roman"/>
                                    <a:cs typeface="Times New Roman"/>
                                  </a:rPr>
                                </m:ctrlPr>
                              </m:fPr>
                              <m:num>
                                <m:r>
                                  <a:rPr lang="en-US" sz="2400" i="1">
                                    <a:effectLst/>
                                    <a:latin typeface="Cambria Math"/>
                                    <a:ea typeface="Times New Roman"/>
                                    <a:cs typeface="Times New Roman"/>
                                  </a:rPr>
                                  <m:t>1</m:t>
                                </m:r>
                              </m:num>
                              <m:den>
                                <m:r>
                                  <a:rPr lang="en-US" sz="2400" i="1">
                                    <a:effectLst/>
                                    <a:latin typeface="Cambria Math"/>
                                    <a:ea typeface="Times New Roman"/>
                                    <a:cs typeface="Times New Roman"/>
                                  </a:rPr>
                                  <m:t>2</m:t>
                                </m:r>
                              </m:den>
                            </m:f>
                          </m:den>
                        </m:f>
                      </m:e>
                    </m:d>
                    <m:r>
                      <a:rPr lang="en-US" sz="2400" i="1">
                        <a:effectLst/>
                        <a:latin typeface="Cambria Math"/>
                        <a:ea typeface="Times New Roman"/>
                        <a:cs typeface="Times New Roman"/>
                      </a:rPr>
                      <m:t>∗</m:t>
                    </m:r>
                    <m:f>
                      <m:fPr>
                        <m:ctrlPr>
                          <a:rPr lang="en-US" sz="2400" i="1">
                            <a:effectLst/>
                            <a:latin typeface="Cambria Math" panose="02040503050406030204" pitchFamily="18" charset="0"/>
                            <a:ea typeface="Times New Roman"/>
                            <a:cs typeface="Times New Roman"/>
                          </a:rPr>
                        </m:ctrlPr>
                      </m:fPr>
                      <m:num>
                        <m:r>
                          <a:rPr lang="en-US" sz="2400" i="1">
                            <a:effectLst/>
                            <a:latin typeface="Cambria Math"/>
                            <a:ea typeface="Times New Roman"/>
                            <a:cs typeface="Times New Roman"/>
                          </a:rPr>
                          <m:t>1</m:t>
                        </m:r>
                      </m:num>
                      <m:den>
                        <m:r>
                          <a:rPr lang="en-US" sz="2400" i="1">
                            <a:effectLst/>
                            <a:latin typeface="Cambria Math"/>
                            <a:ea typeface="Times New Roman"/>
                            <a:cs typeface="Times New Roman"/>
                          </a:rPr>
                          <m:t>2</m:t>
                        </m:r>
                      </m:den>
                    </m:f>
                    <m:d>
                      <m:dPr>
                        <m:ctrlPr>
                          <a:rPr lang="en-US" sz="2400" i="1">
                            <a:effectLst/>
                            <a:latin typeface="Cambria Math" panose="02040503050406030204" pitchFamily="18" charset="0"/>
                            <a:ea typeface="Times New Roman"/>
                            <a:cs typeface="Times New Roman"/>
                          </a:rPr>
                        </m:ctrlPr>
                      </m:dPr>
                      <m:e>
                        <m:f>
                          <m:fPr>
                            <m:ctrlPr>
                              <a:rPr lang="en-US" sz="2400" i="1">
                                <a:effectLst/>
                                <a:latin typeface="Cambria Math" panose="02040503050406030204" pitchFamily="18" charset="0"/>
                                <a:ea typeface="Times New Roman"/>
                                <a:cs typeface="Times New Roman"/>
                              </a:rPr>
                            </m:ctrlPr>
                          </m:fPr>
                          <m:num>
                            <m:r>
                              <a:rPr lang="en-US" sz="2400" i="1">
                                <a:effectLst/>
                                <a:latin typeface="Cambria Math"/>
                                <a:ea typeface="Times New Roman"/>
                                <a:cs typeface="Times New Roman"/>
                              </a:rPr>
                              <m:t>1</m:t>
                            </m:r>
                          </m:num>
                          <m:den>
                            <m:r>
                              <a:rPr lang="en-US" sz="2400" i="1">
                                <a:effectLst/>
                                <a:latin typeface="Cambria Math"/>
                                <a:ea typeface="Times New Roman"/>
                                <a:cs typeface="Times New Roman"/>
                              </a:rPr>
                              <m:t>1−</m:t>
                            </m:r>
                            <m:f>
                              <m:fPr>
                                <m:ctrlPr>
                                  <a:rPr lang="en-US" sz="2400" i="1">
                                    <a:effectLst/>
                                    <a:latin typeface="Cambria Math" panose="02040503050406030204" pitchFamily="18" charset="0"/>
                                    <a:ea typeface="Times New Roman"/>
                                    <a:cs typeface="Times New Roman"/>
                                  </a:rPr>
                                </m:ctrlPr>
                              </m:fPr>
                              <m:num>
                                <m:r>
                                  <a:rPr lang="en-US" sz="2400" i="1">
                                    <a:effectLst/>
                                    <a:latin typeface="Cambria Math"/>
                                    <a:ea typeface="Times New Roman"/>
                                    <a:cs typeface="Times New Roman"/>
                                  </a:rPr>
                                  <m:t>1</m:t>
                                </m:r>
                              </m:num>
                              <m:den>
                                <m:r>
                                  <a:rPr lang="en-US" sz="2400" i="1">
                                    <a:effectLst/>
                                    <a:latin typeface="Cambria Math"/>
                                    <a:ea typeface="Times New Roman"/>
                                    <a:cs typeface="Times New Roman"/>
                                  </a:rPr>
                                  <m:t>2</m:t>
                                </m:r>
                              </m:den>
                            </m:f>
                          </m:den>
                        </m:f>
                      </m:e>
                    </m:d>
                    <m:r>
                      <a:rPr lang="en-US" sz="2400" i="1">
                        <a:effectLst/>
                        <a:latin typeface="Cambria Math"/>
                        <a:ea typeface="Times New Roman"/>
                        <a:cs typeface="Times New Roman"/>
                      </a:rPr>
                      <m:t>=</m:t>
                    </m:r>
                    <m:f>
                      <m:fPr>
                        <m:ctrlPr>
                          <a:rPr lang="en-US" sz="2400" i="1">
                            <a:effectLst/>
                            <a:latin typeface="Cambria Math" panose="02040503050406030204" pitchFamily="18" charset="0"/>
                            <a:ea typeface="Times New Roman"/>
                            <a:cs typeface="Times New Roman"/>
                          </a:rPr>
                        </m:ctrlPr>
                      </m:fPr>
                      <m:num>
                        <m:r>
                          <a:rPr lang="en-US" sz="2400" i="1">
                            <a:effectLst/>
                            <a:latin typeface="Cambria Math"/>
                            <a:ea typeface="Times New Roman"/>
                            <a:cs typeface="Times New Roman"/>
                          </a:rPr>
                          <m:t>1</m:t>
                        </m:r>
                      </m:num>
                      <m:den>
                        <m:r>
                          <a:rPr lang="en-US" sz="2400" i="1">
                            <a:effectLst/>
                            <a:latin typeface="Cambria Math"/>
                            <a:ea typeface="Times New Roman"/>
                            <a:cs typeface="Times New Roman"/>
                          </a:rPr>
                          <m:t>4</m:t>
                        </m:r>
                      </m:den>
                    </m:f>
                    <m:d>
                      <m:dPr>
                        <m:ctrlPr>
                          <a:rPr lang="en-US" sz="2400" i="1">
                            <a:effectLst/>
                            <a:latin typeface="Cambria Math" panose="02040503050406030204" pitchFamily="18" charset="0"/>
                            <a:ea typeface="Times New Roman"/>
                            <a:cs typeface="Times New Roman"/>
                          </a:rPr>
                        </m:ctrlPr>
                      </m:dPr>
                      <m:e>
                        <m:f>
                          <m:fPr>
                            <m:ctrlPr>
                              <a:rPr lang="en-US" sz="2400" i="1">
                                <a:effectLst/>
                                <a:latin typeface="Cambria Math" panose="02040503050406030204" pitchFamily="18" charset="0"/>
                                <a:ea typeface="Times New Roman"/>
                                <a:cs typeface="Times New Roman"/>
                              </a:rPr>
                            </m:ctrlPr>
                          </m:fPr>
                          <m:num>
                            <m:r>
                              <a:rPr lang="en-US" sz="2400" i="1">
                                <a:effectLst/>
                                <a:latin typeface="Cambria Math"/>
                                <a:ea typeface="Times New Roman"/>
                                <a:cs typeface="Times New Roman"/>
                              </a:rPr>
                              <m:t>1</m:t>
                            </m:r>
                          </m:num>
                          <m:den>
                            <m:r>
                              <a:rPr lang="en-US" sz="2400" i="1">
                                <a:effectLst/>
                                <a:latin typeface="Cambria Math"/>
                                <a:ea typeface="Times New Roman"/>
                                <a:cs typeface="Times New Roman"/>
                              </a:rPr>
                              <m:t>1−</m:t>
                            </m:r>
                            <m:f>
                              <m:fPr>
                                <m:ctrlPr>
                                  <a:rPr lang="en-US" sz="2400" i="1">
                                    <a:effectLst/>
                                    <a:latin typeface="Cambria Math" panose="02040503050406030204" pitchFamily="18" charset="0"/>
                                    <a:ea typeface="Times New Roman"/>
                                    <a:cs typeface="Times New Roman"/>
                                  </a:rPr>
                                </m:ctrlPr>
                              </m:fPr>
                              <m:num>
                                <m:r>
                                  <a:rPr lang="en-US" sz="2400" i="1">
                                    <a:effectLst/>
                                    <a:latin typeface="Cambria Math"/>
                                    <a:ea typeface="Times New Roman"/>
                                    <a:cs typeface="Times New Roman"/>
                                  </a:rPr>
                                  <m:t>1</m:t>
                                </m:r>
                              </m:num>
                              <m:den>
                                <m:r>
                                  <a:rPr lang="en-US" sz="2400" i="1">
                                    <a:effectLst/>
                                    <a:latin typeface="Cambria Math"/>
                                    <a:ea typeface="Times New Roman"/>
                                    <a:cs typeface="Times New Roman"/>
                                  </a:rPr>
                                  <m:t>2</m:t>
                                </m:r>
                              </m:den>
                            </m:f>
                          </m:den>
                        </m:f>
                      </m:e>
                    </m:d>
                    <m:r>
                      <a:rPr lang="en-US" sz="2400" i="1">
                        <a:effectLst/>
                        <a:latin typeface="Cambria Math"/>
                        <a:ea typeface="Times New Roman"/>
                        <a:cs typeface="Times New Roman"/>
                      </a:rPr>
                      <m:t>∗</m:t>
                    </m:r>
                    <m:d>
                      <m:dPr>
                        <m:ctrlPr>
                          <a:rPr lang="en-US" sz="2400" i="1">
                            <a:effectLst/>
                            <a:latin typeface="Cambria Math" panose="02040503050406030204" pitchFamily="18" charset="0"/>
                            <a:ea typeface="Times New Roman"/>
                            <a:cs typeface="Times New Roman"/>
                          </a:rPr>
                        </m:ctrlPr>
                      </m:dPr>
                      <m:e>
                        <m:f>
                          <m:fPr>
                            <m:ctrlPr>
                              <a:rPr lang="en-US" sz="2400" i="1">
                                <a:effectLst/>
                                <a:latin typeface="Cambria Math" panose="02040503050406030204" pitchFamily="18" charset="0"/>
                                <a:ea typeface="Times New Roman"/>
                                <a:cs typeface="Times New Roman"/>
                              </a:rPr>
                            </m:ctrlPr>
                          </m:fPr>
                          <m:num>
                            <m:r>
                              <a:rPr lang="en-US" sz="2400" i="1">
                                <a:effectLst/>
                                <a:latin typeface="Cambria Math"/>
                                <a:ea typeface="Times New Roman"/>
                                <a:cs typeface="Times New Roman"/>
                              </a:rPr>
                              <m:t>1</m:t>
                            </m:r>
                          </m:num>
                          <m:den>
                            <m:r>
                              <a:rPr lang="en-US" sz="2400" i="1">
                                <a:effectLst/>
                                <a:latin typeface="Cambria Math"/>
                                <a:ea typeface="Times New Roman"/>
                                <a:cs typeface="Times New Roman"/>
                              </a:rPr>
                              <m:t>1−</m:t>
                            </m:r>
                            <m:f>
                              <m:fPr>
                                <m:ctrlPr>
                                  <a:rPr lang="en-US" sz="2400" i="1">
                                    <a:effectLst/>
                                    <a:latin typeface="Cambria Math" panose="02040503050406030204" pitchFamily="18" charset="0"/>
                                    <a:ea typeface="Times New Roman"/>
                                    <a:cs typeface="Times New Roman"/>
                                  </a:rPr>
                                </m:ctrlPr>
                              </m:fPr>
                              <m:num>
                                <m:r>
                                  <a:rPr lang="en-US" sz="2400" i="1">
                                    <a:effectLst/>
                                    <a:latin typeface="Cambria Math"/>
                                    <a:ea typeface="Times New Roman"/>
                                    <a:cs typeface="Times New Roman"/>
                                  </a:rPr>
                                  <m:t>1</m:t>
                                </m:r>
                              </m:num>
                              <m:den>
                                <m:r>
                                  <a:rPr lang="en-US" sz="2400" i="1">
                                    <a:effectLst/>
                                    <a:latin typeface="Cambria Math"/>
                                    <a:ea typeface="Times New Roman"/>
                                    <a:cs typeface="Times New Roman"/>
                                  </a:rPr>
                                  <m:t>2</m:t>
                                </m:r>
                              </m:den>
                            </m:f>
                          </m:den>
                        </m:f>
                      </m:e>
                    </m:d>
                    <m:r>
                      <a:rPr lang="en-US" sz="2400" i="1">
                        <a:effectLst/>
                        <a:latin typeface="Cambria Math"/>
                        <a:ea typeface="Times New Roman"/>
                        <a:cs typeface="Times New Roman"/>
                      </a:rPr>
                      <m:t>=1</m:t>
                    </m:r>
                  </m:oMath>
                </a14:m>
                <a:endParaRPr lang="en-US" sz="2400" dirty="0">
                  <a:effectLst/>
                  <a:latin typeface="Times New Roman" pitchFamily="18" charset="0"/>
                  <a:cs typeface="Times New Roman" pitchFamily="18" charset="0"/>
                </a:endParaRPr>
              </a:p>
              <a:p>
                <a:pPr marL="68580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a:effectLst/>
                          <a:latin typeface="Cambria Math"/>
                          <a:ea typeface="Calibri"/>
                          <a:cs typeface="Times New Roman"/>
                        </a:rPr>
                        <m:t> </m:t>
                      </m:r>
                      <m:r>
                        <a:rPr lang="en-US" sz="2400" i="1">
                          <a:effectLst/>
                          <a:latin typeface="Cambria Math"/>
                          <a:ea typeface="Calibri"/>
                          <a:cs typeface="Times New Roman"/>
                        </a:rPr>
                        <m:t>𝑡h𝑒𝑟𝑒𝑓𝑜𝑟𝑒</m:t>
                      </m:r>
                      <m:r>
                        <a:rPr lang="en-US" sz="2400" i="1">
                          <a:effectLst/>
                          <a:latin typeface="Cambria Math"/>
                          <a:ea typeface="Calibri"/>
                          <a:cs typeface="Times New Roman"/>
                        </a:rPr>
                        <m:t>  </m:t>
                      </m:r>
                      <m:r>
                        <a:rPr lang="en-US" sz="2400" i="1">
                          <a:effectLst/>
                          <a:latin typeface="Cambria Math"/>
                          <a:ea typeface="Calibri"/>
                          <a:cs typeface="Times New Roman"/>
                        </a:rPr>
                        <m:t>𝑖𝑡</m:t>
                      </m:r>
                      <m:r>
                        <a:rPr lang="en-US" sz="2400" i="1">
                          <a:effectLst/>
                          <a:latin typeface="Cambria Math"/>
                          <a:ea typeface="Calibri"/>
                          <a:cs typeface="Times New Roman"/>
                        </a:rPr>
                        <m:t> </m:t>
                      </m:r>
                      <m:r>
                        <a:rPr lang="en-US" sz="2400" i="1">
                          <a:effectLst/>
                          <a:latin typeface="Cambria Math"/>
                          <a:ea typeface="Calibri"/>
                          <a:cs typeface="Times New Roman"/>
                        </a:rPr>
                        <m:t>𝑖𝑠</m:t>
                      </m:r>
                      <m:r>
                        <a:rPr lang="en-US" sz="2400" i="1">
                          <a:effectLst/>
                          <a:latin typeface="Cambria Math"/>
                          <a:ea typeface="Calibri"/>
                          <a:cs typeface="Times New Roman"/>
                        </a:rPr>
                        <m:t> </m:t>
                      </m:r>
                      <m:r>
                        <a:rPr lang="en-US" sz="2400" i="1">
                          <a:effectLst/>
                          <a:latin typeface="Cambria Math"/>
                          <a:ea typeface="Calibri"/>
                          <a:cs typeface="Times New Roman"/>
                        </a:rPr>
                        <m:t>𝑙𝑒𝑔𝑖𝑡𝑖𝑚𝑎𝑡𝑒</m:t>
                      </m:r>
                      <m:r>
                        <a:rPr lang="en-US" sz="2400" i="1">
                          <a:effectLst/>
                          <a:latin typeface="Cambria Math"/>
                          <a:ea typeface="Calibri"/>
                          <a:cs typeface="Times New Roman"/>
                        </a:rPr>
                        <m:t> </m:t>
                      </m:r>
                      <m:r>
                        <a:rPr lang="en-US" sz="2400" i="1">
                          <a:effectLst/>
                          <a:latin typeface="Cambria Math"/>
                          <a:ea typeface="Calibri"/>
                          <a:cs typeface="Times New Roman"/>
                        </a:rPr>
                        <m:t>𝑓𝑢𝑛𝑐𝑡𝑖𝑜𝑛</m:t>
                      </m:r>
                    </m:oMath>
                  </m:oMathPara>
                </a14:m>
                <a:endParaRPr lang="en-US" sz="2400" dirty="0">
                  <a:effectLst/>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206477" y="406462"/>
                <a:ext cx="8915400" cy="5336141"/>
              </a:xfrm>
              <a:prstGeom prst="rect">
                <a:avLst/>
              </a:prstGeom>
              <a:blipFill rotWithShape="1">
                <a:blip r:embed="rId2"/>
                <a:stretch>
                  <a:fillRect l="-1026" b="-457"/>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6174561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228600" y="-152400"/>
                <a:ext cx="8915400" cy="4844660"/>
              </a:xfrm>
              <a:prstGeom prst="rect">
                <a:avLst/>
              </a:prstGeom>
            </p:spPr>
            <p:txBody>
              <a:bodyPr wrap="square">
                <a:spAutoFit/>
              </a:bodyPr>
              <a:lstStyle/>
              <a:p>
                <a:pPr algn="just">
                  <a:lnSpc>
                    <a:spcPct val="150000"/>
                  </a:lnSpc>
                </a:pPr>
                <a:r>
                  <a:rPr lang="en-US" sz="2000" dirty="0" smtClean="0">
                    <a:effectLst/>
                    <a:latin typeface="Book Antiqua"/>
                    <a:ea typeface="Times New Roman"/>
                    <a:cs typeface="Times New Roman"/>
                  </a:rPr>
                  <a:t>2B. </a:t>
                </a:r>
                <a14:m>
                  <m:oMath xmlns:m="http://schemas.openxmlformats.org/officeDocument/2006/math">
                    <m:r>
                      <a:rPr lang="en-US" sz="2000" i="1">
                        <a:effectLst/>
                        <a:latin typeface="Cambria Math"/>
                        <a:ea typeface="Times New Roman"/>
                        <a:cs typeface="Times New Roman"/>
                      </a:rPr>
                      <m:t>𝑃</m:t>
                    </m:r>
                    <m:d>
                      <m:dPr>
                        <m:ctrlPr>
                          <a:rPr lang="en-US" sz="2000" i="1">
                            <a:effectLst/>
                            <a:latin typeface="Cambria Math" panose="02040503050406030204" pitchFamily="18" charset="0"/>
                            <a:ea typeface="Calibri"/>
                            <a:cs typeface="Times New Roman"/>
                          </a:rPr>
                        </m:ctrlPr>
                      </m:dPr>
                      <m:e>
                        <m:r>
                          <a:rPr lang="en-US" sz="2000" i="1">
                            <a:effectLst/>
                            <a:latin typeface="Cambria Math"/>
                            <a:ea typeface="Calibri"/>
                            <a:cs typeface="Times New Roman"/>
                          </a:rPr>
                          <m:t>𝑥</m:t>
                        </m:r>
                        <m:r>
                          <a:rPr lang="en-US" sz="2000" i="1">
                            <a:effectLst/>
                            <a:latin typeface="Cambria Math"/>
                            <a:ea typeface="Calibri"/>
                            <a:cs typeface="Times New Roman"/>
                          </a:rPr>
                          <m:t>&gt; </m:t>
                        </m:r>
                        <m:r>
                          <a:rPr lang="en-US" sz="2000" i="1">
                            <a:effectLst/>
                            <a:latin typeface="Cambria Math"/>
                            <a:ea typeface="Calibri"/>
                            <a:cs typeface="Times New Roman"/>
                          </a:rPr>
                          <m:t>𝑦</m:t>
                        </m:r>
                      </m:e>
                    </m:d>
                    <m:r>
                      <a:rPr lang="en-US" sz="2000" i="1">
                        <a:effectLst/>
                        <a:latin typeface="Cambria Math"/>
                        <a:ea typeface="Calibri"/>
                        <a:cs typeface="Times New Roman"/>
                      </a:rPr>
                      <m:t>=</m:t>
                    </m:r>
                    <m:nary>
                      <m:naryPr>
                        <m:chr m:val="∑"/>
                        <m:limLoc m:val="undOvr"/>
                        <m:ctrlPr>
                          <a:rPr lang="en-US" sz="2000" i="1">
                            <a:effectLst/>
                            <a:latin typeface="Cambria Math" panose="02040503050406030204" pitchFamily="18" charset="0"/>
                            <a:ea typeface="Calibri"/>
                            <a:cs typeface="Times New Roman"/>
                          </a:rPr>
                        </m:ctrlPr>
                      </m:naryPr>
                      <m:sub>
                        <m:r>
                          <a:rPr lang="en-US" sz="2000" i="1">
                            <a:effectLst/>
                            <a:latin typeface="Cambria Math"/>
                            <a:ea typeface="Calibri"/>
                            <a:cs typeface="Times New Roman"/>
                          </a:rPr>
                          <m:t>𝑦</m:t>
                        </m:r>
                        <m:r>
                          <a:rPr lang="en-US" sz="2000" i="1">
                            <a:effectLst/>
                            <a:latin typeface="Cambria Math"/>
                            <a:ea typeface="Calibri"/>
                            <a:cs typeface="Times New Roman"/>
                          </a:rPr>
                          <m:t>=1</m:t>
                        </m:r>
                      </m:sub>
                      <m:sup>
                        <m:r>
                          <a:rPr lang="en-US" sz="2000" i="1">
                            <a:effectLst/>
                            <a:latin typeface="Cambria Math"/>
                            <a:ea typeface="Calibri"/>
                            <a:cs typeface="Times New Roman"/>
                          </a:rPr>
                          <m:t>∞</m:t>
                        </m:r>
                      </m:sup>
                      <m:e>
                        <m:nary>
                          <m:naryPr>
                            <m:chr m:val="∑"/>
                            <m:limLoc m:val="subSup"/>
                            <m:ctrlPr>
                              <a:rPr lang="en-US" sz="2000" i="1">
                                <a:effectLst/>
                                <a:latin typeface="Cambria Math" panose="02040503050406030204" pitchFamily="18" charset="0"/>
                                <a:ea typeface="Calibri"/>
                                <a:cs typeface="Times New Roman"/>
                              </a:rPr>
                            </m:ctrlPr>
                          </m:naryPr>
                          <m:sub>
                            <m:r>
                              <a:rPr lang="en-US" sz="2000" i="1">
                                <a:effectLst/>
                                <a:latin typeface="Cambria Math"/>
                                <a:ea typeface="Calibri"/>
                                <a:cs typeface="Times New Roman"/>
                              </a:rPr>
                              <m:t>𝑥</m:t>
                            </m:r>
                            <m:r>
                              <a:rPr lang="en-US" sz="2000" i="1">
                                <a:effectLst/>
                                <a:latin typeface="Cambria Math"/>
                                <a:ea typeface="Calibri"/>
                                <a:cs typeface="Times New Roman"/>
                              </a:rPr>
                              <m:t>=</m:t>
                            </m:r>
                            <m:r>
                              <a:rPr lang="en-US" sz="2000" i="1">
                                <a:effectLst/>
                                <a:latin typeface="Cambria Math"/>
                                <a:ea typeface="Calibri"/>
                                <a:cs typeface="Times New Roman"/>
                              </a:rPr>
                              <m:t>𝑦</m:t>
                            </m:r>
                            <m:r>
                              <a:rPr lang="en-US" sz="2000" i="1">
                                <a:effectLst/>
                                <a:latin typeface="Cambria Math"/>
                                <a:ea typeface="Calibri"/>
                                <a:cs typeface="Times New Roman"/>
                              </a:rPr>
                              <m:t>+1</m:t>
                            </m:r>
                          </m:sub>
                          <m:sup>
                            <m:r>
                              <a:rPr lang="en-US" sz="2000" i="1">
                                <a:effectLst/>
                                <a:latin typeface="Cambria Math"/>
                                <a:ea typeface="Calibri"/>
                                <a:cs typeface="Times New Roman"/>
                              </a:rPr>
                              <m:t>∞</m:t>
                            </m:r>
                          </m:sup>
                          <m:e>
                            <m:sSup>
                              <m:sSupPr>
                                <m:ctrlPr>
                                  <a:rPr lang="en-US" sz="2000" i="1">
                                    <a:effectLst/>
                                    <a:latin typeface="Cambria Math" panose="02040503050406030204" pitchFamily="18" charset="0"/>
                                    <a:ea typeface="Calibri"/>
                                    <a:cs typeface="Times New Roman"/>
                                  </a:rPr>
                                </m:ctrlPr>
                              </m:sSupPr>
                              <m:e>
                                <m:r>
                                  <a:rPr lang="en-US" sz="2000" i="1">
                                    <a:effectLst/>
                                    <a:latin typeface="Cambria Math"/>
                                    <a:ea typeface="Calibri"/>
                                    <a:cs typeface="Times New Roman"/>
                                  </a:rPr>
                                  <m:t>2</m:t>
                                </m:r>
                              </m:e>
                              <m:sup>
                                <m:r>
                                  <a:rPr lang="en-US" sz="2000" i="1">
                                    <a:effectLst/>
                                    <a:latin typeface="Cambria Math"/>
                                    <a:ea typeface="Calibri"/>
                                    <a:cs typeface="Times New Roman"/>
                                  </a:rPr>
                                  <m:t>−</m:t>
                                </m:r>
                                <m:d>
                                  <m:dPr>
                                    <m:ctrlPr>
                                      <a:rPr lang="en-US" sz="2000" i="1">
                                        <a:effectLst/>
                                        <a:latin typeface="Cambria Math" panose="02040503050406030204" pitchFamily="18" charset="0"/>
                                        <a:ea typeface="Calibri"/>
                                        <a:cs typeface="Times New Roman"/>
                                      </a:rPr>
                                    </m:ctrlPr>
                                  </m:dPr>
                                  <m:e>
                                    <m:r>
                                      <a:rPr lang="en-US" sz="2000" i="1">
                                        <a:effectLst/>
                                        <a:latin typeface="Cambria Math"/>
                                        <a:ea typeface="Calibri"/>
                                        <a:cs typeface="Times New Roman"/>
                                      </a:rPr>
                                      <m:t>𝑥</m:t>
                                    </m:r>
                                    <m:r>
                                      <a:rPr lang="en-US" sz="2000" i="1">
                                        <a:effectLst/>
                                        <a:latin typeface="Cambria Math"/>
                                        <a:ea typeface="Calibri"/>
                                        <a:cs typeface="Times New Roman"/>
                                      </a:rPr>
                                      <m:t>+</m:t>
                                    </m:r>
                                    <m:r>
                                      <a:rPr lang="en-US" sz="2000" i="1">
                                        <a:effectLst/>
                                        <a:latin typeface="Cambria Math"/>
                                        <a:ea typeface="Calibri"/>
                                        <a:cs typeface="Times New Roman"/>
                                      </a:rPr>
                                      <m:t>𝑦</m:t>
                                    </m:r>
                                  </m:e>
                                </m:d>
                              </m:sup>
                            </m:sSup>
                          </m:e>
                        </m:nary>
                      </m:e>
                    </m:nary>
                    <m:r>
                      <a:rPr lang="en-US" sz="2000" i="1">
                        <a:effectLst/>
                        <a:latin typeface="Cambria Math"/>
                        <a:ea typeface="Calibri"/>
                        <a:cs typeface="Times New Roman"/>
                      </a:rPr>
                      <m:t>=</m:t>
                    </m:r>
                    <m:nary>
                      <m:naryPr>
                        <m:chr m:val="∑"/>
                        <m:limLoc m:val="undOvr"/>
                        <m:ctrlPr>
                          <a:rPr lang="en-US" sz="2000" i="1">
                            <a:effectLst/>
                            <a:latin typeface="Cambria Math" panose="02040503050406030204" pitchFamily="18" charset="0"/>
                            <a:ea typeface="Calibri"/>
                            <a:cs typeface="Times New Roman"/>
                          </a:rPr>
                        </m:ctrlPr>
                      </m:naryPr>
                      <m:sub>
                        <m:r>
                          <a:rPr lang="en-US" sz="2000" i="1">
                            <a:effectLst/>
                            <a:latin typeface="Cambria Math"/>
                            <a:ea typeface="Calibri"/>
                            <a:cs typeface="Times New Roman"/>
                          </a:rPr>
                          <m:t>𝑦</m:t>
                        </m:r>
                        <m:r>
                          <a:rPr lang="en-US" sz="2000" i="1">
                            <a:effectLst/>
                            <a:latin typeface="Cambria Math"/>
                            <a:ea typeface="Calibri"/>
                            <a:cs typeface="Times New Roman"/>
                          </a:rPr>
                          <m:t>=1</m:t>
                        </m:r>
                      </m:sub>
                      <m:sup>
                        <m:r>
                          <a:rPr lang="en-US" sz="2000" i="1">
                            <a:effectLst/>
                            <a:latin typeface="Cambria Math"/>
                            <a:ea typeface="Calibri"/>
                            <a:cs typeface="Times New Roman"/>
                          </a:rPr>
                          <m:t>∞</m:t>
                        </m:r>
                      </m:sup>
                      <m:e>
                        <m:sSup>
                          <m:sSupPr>
                            <m:ctrlPr>
                              <a:rPr lang="en-US" sz="2000" i="1">
                                <a:effectLst/>
                                <a:latin typeface="Cambria Math" panose="02040503050406030204" pitchFamily="18" charset="0"/>
                                <a:ea typeface="Calibri"/>
                                <a:cs typeface="Times New Roman"/>
                              </a:rPr>
                            </m:ctrlPr>
                          </m:sSupPr>
                          <m:e>
                            <m:r>
                              <a:rPr lang="en-US" sz="2000" i="1">
                                <a:effectLst/>
                                <a:latin typeface="Cambria Math"/>
                                <a:ea typeface="Calibri"/>
                                <a:cs typeface="Times New Roman"/>
                              </a:rPr>
                              <m:t>2</m:t>
                            </m:r>
                          </m:e>
                          <m:sup>
                            <m:r>
                              <a:rPr lang="en-US" sz="2000" i="1">
                                <a:effectLst/>
                                <a:latin typeface="Cambria Math"/>
                                <a:ea typeface="Calibri"/>
                                <a:cs typeface="Times New Roman"/>
                              </a:rPr>
                              <m:t>−</m:t>
                            </m:r>
                            <m:r>
                              <a:rPr lang="en-US" sz="2000" i="1">
                                <a:effectLst/>
                                <a:latin typeface="Cambria Math"/>
                                <a:ea typeface="Calibri"/>
                                <a:cs typeface="Times New Roman"/>
                              </a:rPr>
                              <m:t>𝑦</m:t>
                            </m:r>
                          </m:sup>
                        </m:sSup>
                        <m:nary>
                          <m:naryPr>
                            <m:chr m:val="∑"/>
                            <m:limLoc m:val="subSup"/>
                            <m:ctrlPr>
                              <a:rPr lang="en-US" sz="2000" i="1">
                                <a:effectLst/>
                                <a:latin typeface="Cambria Math" panose="02040503050406030204" pitchFamily="18" charset="0"/>
                                <a:ea typeface="Calibri"/>
                                <a:cs typeface="Times New Roman"/>
                              </a:rPr>
                            </m:ctrlPr>
                          </m:naryPr>
                          <m:sub>
                            <m:r>
                              <a:rPr lang="en-US" sz="2000" i="1">
                                <a:effectLst/>
                                <a:latin typeface="Cambria Math"/>
                                <a:ea typeface="Calibri"/>
                                <a:cs typeface="Times New Roman"/>
                              </a:rPr>
                              <m:t>𝑥</m:t>
                            </m:r>
                            <m:r>
                              <a:rPr lang="en-US" sz="2000" i="1">
                                <a:effectLst/>
                                <a:latin typeface="Cambria Math"/>
                                <a:ea typeface="Calibri"/>
                                <a:cs typeface="Times New Roman"/>
                              </a:rPr>
                              <m:t>=</m:t>
                            </m:r>
                            <m:r>
                              <a:rPr lang="en-US" sz="2000" i="1">
                                <a:effectLst/>
                                <a:latin typeface="Cambria Math"/>
                                <a:ea typeface="Calibri"/>
                                <a:cs typeface="Times New Roman"/>
                              </a:rPr>
                              <m:t>𝑦</m:t>
                            </m:r>
                            <m:r>
                              <a:rPr lang="en-US" sz="2000" i="1">
                                <a:effectLst/>
                                <a:latin typeface="Cambria Math"/>
                                <a:ea typeface="Calibri"/>
                                <a:cs typeface="Times New Roman"/>
                              </a:rPr>
                              <m:t>+1</m:t>
                            </m:r>
                          </m:sub>
                          <m:sup>
                            <m:r>
                              <a:rPr lang="en-US" sz="2000" i="1">
                                <a:effectLst/>
                                <a:latin typeface="Cambria Math"/>
                                <a:ea typeface="Calibri"/>
                                <a:cs typeface="Times New Roman"/>
                              </a:rPr>
                              <m:t>∞</m:t>
                            </m:r>
                          </m:sup>
                          <m:e>
                            <m:sSup>
                              <m:sSupPr>
                                <m:ctrlPr>
                                  <a:rPr lang="en-US" sz="2000" i="1">
                                    <a:effectLst/>
                                    <a:latin typeface="Cambria Math" panose="02040503050406030204" pitchFamily="18" charset="0"/>
                                    <a:ea typeface="Calibri"/>
                                    <a:cs typeface="Times New Roman"/>
                                  </a:rPr>
                                </m:ctrlPr>
                              </m:sSupPr>
                              <m:e>
                                <m:r>
                                  <a:rPr lang="en-US" sz="2000" i="1">
                                    <a:effectLst/>
                                    <a:latin typeface="Cambria Math"/>
                                    <a:ea typeface="Calibri"/>
                                    <a:cs typeface="Times New Roman"/>
                                  </a:rPr>
                                  <m:t>2</m:t>
                                </m:r>
                              </m:e>
                              <m:sup>
                                <m:r>
                                  <a:rPr lang="en-US" sz="2000" i="1">
                                    <a:effectLst/>
                                    <a:latin typeface="Cambria Math"/>
                                    <a:ea typeface="Calibri"/>
                                    <a:cs typeface="Times New Roman"/>
                                  </a:rPr>
                                  <m:t>−</m:t>
                                </m:r>
                                <m:r>
                                  <a:rPr lang="en-US" sz="2000" i="1">
                                    <a:effectLst/>
                                    <a:latin typeface="Cambria Math"/>
                                    <a:ea typeface="Calibri"/>
                                    <a:cs typeface="Times New Roman"/>
                                  </a:rPr>
                                  <m:t>𝑥</m:t>
                                </m:r>
                              </m:sup>
                            </m:sSup>
                          </m:e>
                        </m:nary>
                      </m:e>
                    </m:nary>
                  </m:oMath>
                </a14:m>
                <a:endParaRPr lang="en-US" sz="2000" dirty="0">
                  <a:ea typeface="Calibri"/>
                  <a:cs typeface="Times New Roman"/>
                </a:endParaRPr>
              </a:p>
              <a:p>
                <a:pPr marL="342900" marR="0" lvl="0" indent="-342900" algn="just">
                  <a:lnSpc>
                    <a:spcPct val="150000"/>
                  </a:lnSpc>
                  <a:spcBef>
                    <a:spcPts val="0"/>
                  </a:spcBef>
                  <a:spcAft>
                    <a:spcPts val="0"/>
                  </a:spcAft>
                  <a:buFont typeface="Symbol"/>
                  <a:buBlip>
                    <a:blip r:embed="rId2"/>
                  </a:buBlip>
                </a:pPr>
                <a:r>
                  <a:rPr lang="en-US" sz="2000" dirty="0">
                    <a:effectLst/>
                    <a:latin typeface="Book Antiqua"/>
                    <a:ea typeface="Times New Roman"/>
                    <a:cs typeface="Times New Roman"/>
                  </a:rPr>
                  <a:t>Consider </a:t>
                </a:r>
                <a14:m>
                  <m:oMath xmlns:m="http://schemas.openxmlformats.org/officeDocument/2006/math">
                    <m:nary>
                      <m:naryPr>
                        <m:chr m:val="∑"/>
                        <m:limLoc m:val="subSup"/>
                        <m:ctrlPr>
                          <a:rPr lang="en-US" sz="2000" i="1">
                            <a:effectLst/>
                            <a:latin typeface="Cambria Math" panose="02040503050406030204" pitchFamily="18" charset="0"/>
                            <a:ea typeface="Calibri"/>
                            <a:cs typeface="Times New Roman"/>
                          </a:rPr>
                        </m:ctrlPr>
                      </m:naryPr>
                      <m:sub>
                        <m:r>
                          <a:rPr lang="en-US" sz="2000" i="1">
                            <a:effectLst/>
                            <a:latin typeface="Cambria Math"/>
                            <a:ea typeface="Calibri"/>
                            <a:cs typeface="Times New Roman"/>
                          </a:rPr>
                          <m:t>𝑥</m:t>
                        </m:r>
                        <m:r>
                          <a:rPr lang="en-US" sz="2000" i="1">
                            <a:effectLst/>
                            <a:latin typeface="Cambria Math"/>
                            <a:ea typeface="Calibri"/>
                            <a:cs typeface="Times New Roman"/>
                          </a:rPr>
                          <m:t>=</m:t>
                        </m:r>
                        <m:r>
                          <a:rPr lang="en-US" sz="2000" i="1">
                            <a:effectLst/>
                            <a:latin typeface="Cambria Math"/>
                            <a:ea typeface="Calibri"/>
                            <a:cs typeface="Times New Roman"/>
                          </a:rPr>
                          <m:t>𝑦</m:t>
                        </m:r>
                        <m:r>
                          <a:rPr lang="en-US" sz="2000" i="1">
                            <a:effectLst/>
                            <a:latin typeface="Cambria Math"/>
                            <a:ea typeface="Calibri"/>
                            <a:cs typeface="Times New Roman"/>
                          </a:rPr>
                          <m:t>+1</m:t>
                        </m:r>
                      </m:sub>
                      <m:sup>
                        <m:r>
                          <a:rPr lang="en-US" sz="2000" i="1">
                            <a:effectLst/>
                            <a:latin typeface="Cambria Math"/>
                            <a:ea typeface="Calibri"/>
                            <a:cs typeface="Times New Roman"/>
                          </a:rPr>
                          <m:t>∞</m:t>
                        </m:r>
                      </m:sup>
                      <m:e>
                        <m:sSup>
                          <m:sSupPr>
                            <m:ctrlPr>
                              <a:rPr lang="en-US" sz="2000" i="1">
                                <a:effectLst/>
                                <a:latin typeface="Cambria Math" panose="02040503050406030204" pitchFamily="18" charset="0"/>
                                <a:ea typeface="Calibri"/>
                                <a:cs typeface="Times New Roman"/>
                              </a:rPr>
                            </m:ctrlPr>
                          </m:sSupPr>
                          <m:e>
                            <m:r>
                              <a:rPr lang="en-US" sz="2000" i="1">
                                <a:effectLst/>
                                <a:latin typeface="Cambria Math"/>
                                <a:ea typeface="Calibri"/>
                                <a:cs typeface="Times New Roman"/>
                              </a:rPr>
                              <m:t>2</m:t>
                            </m:r>
                          </m:e>
                          <m:sup>
                            <m:r>
                              <a:rPr lang="en-US" sz="2000" i="1">
                                <a:effectLst/>
                                <a:latin typeface="Cambria Math"/>
                                <a:ea typeface="Calibri"/>
                                <a:cs typeface="Times New Roman"/>
                              </a:rPr>
                              <m:t>−</m:t>
                            </m:r>
                            <m:r>
                              <a:rPr lang="en-US" sz="2000" i="1">
                                <a:effectLst/>
                                <a:latin typeface="Cambria Math"/>
                                <a:ea typeface="Calibri"/>
                                <a:cs typeface="Times New Roman"/>
                              </a:rPr>
                              <m:t>𝑥</m:t>
                            </m:r>
                          </m:sup>
                        </m:sSup>
                      </m:e>
                    </m:nary>
                    <m:r>
                      <a:rPr lang="en-US" sz="2000" i="1">
                        <a:effectLst/>
                        <a:latin typeface="Cambria Math"/>
                        <a:ea typeface="Calibri"/>
                        <a:cs typeface="Times New Roman"/>
                      </a:rPr>
                      <m:t>=</m:t>
                    </m:r>
                    <m:nary>
                      <m:naryPr>
                        <m:chr m:val="∑"/>
                        <m:limLoc m:val="subSup"/>
                        <m:ctrlPr>
                          <a:rPr lang="en-US" sz="2000" i="1">
                            <a:effectLst/>
                            <a:latin typeface="Cambria Math" panose="02040503050406030204" pitchFamily="18" charset="0"/>
                            <a:ea typeface="Calibri"/>
                            <a:cs typeface="Times New Roman"/>
                          </a:rPr>
                        </m:ctrlPr>
                      </m:naryPr>
                      <m:sub>
                        <m:r>
                          <a:rPr lang="en-US" sz="2000" i="1">
                            <a:effectLst/>
                            <a:latin typeface="Cambria Math"/>
                            <a:ea typeface="Calibri"/>
                            <a:cs typeface="Times New Roman"/>
                          </a:rPr>
                          <m:t>𝑥</m:t>
                        </m:r>
                        <m:r>
                          <a:rPr lang="en-US" sz="2000" i="1">
                            <a:effectLst/>
                            <a:latin typeface="Cambria Math"/>
                            <a:ea typeface="Calibri"/>
                            <a:cs typeface="Times New Roman"/>
                          </a:rPr>
                          <m:t>=</m:t>
                        </m:r>
                        <m:r>
                          <a:rPr lang="en-US" sz="2000" i="1">
                            <a:effectLst/>
                            <a:latin typeface="Cambria Math"/>
                            <a:ea typeface="Calibri"/>
                            <a:cs typeface="Times New Roman"/>
                          </a:rPr>
                          <m:t>𝑦</m:t>
                        </m:r>
                        <m:r>
                          <a:rPr lang="en-US" sz="2000" i="1">
                            <a:effectLst/>
                            <a:latin typeface="Cambria Math"/>
                            <a:ea typeface="Calibri"/>
                            <a:cs typeface="Times New Roman"/>
                          </a:rPr>
                          <m:t>+1</m:t>
                        </m:r>
                      </m:sub>
                      <m:sup>
                        <m:r>
                          <a:rPr lang="en-US" sz="2000" i="1">
                            <a:effectLst/>
                            <a:latin typeface="Cambria Math"/>
                            <a:ea typeface="Calibri"/>
                            <a:cs typeface="Times New Roman"/>
                          </a:rPr>
                          <m:t>∞</m:t>
                        </m:r>
                      </m:sup>
                      <m:e>
                        <m:r>
                          <a:rPr lang="en-US" sz="2000" i="1">
                            <a:effectLst/>
                            <a:latin typeface="Cambria Math"/>
                            <a:ea typeface="Calibri"/>
                            <a:cs typeface="Times New Roman"/>
                          </a:rPr>
                          <m:t>(</m:t>
                        </m:r>
                        <m:sSup>
                          <m:sSupPr>
                            <m:ctrlPr>
                              <a:rPr lang="en-US" sz="2000" i="1">
                                <a:effectLst/>
                                <a:latin typeface="Cambria Math" panose="02040503050406030204" pitchFamily="18" charset="0"/>
                                <a:ea typeface="Calibri"/>
                                <a:cs typeface="Times New Roman"/>
                              </a:rPr>
                            </m:ctrlPr>
                          </m:sSupPr>
                          <m:e>
                            <m:f>
                              <m:fPr>
                                <m:ctrlPr>
                                  <a:rPr lang="en-US" sz="2000" i="1">
                                    <a:effectLst/>
                                    <a:latin typeface="Cambria Math" panose="02040503050406030204" pitchFamily="18" charset="0"/>
                                    <a:ea typeface="Calibri"/>
                                    <a:cs typeface="Times New Roman"/>
                                  </a:rPr>
                                </m:ctrlPr>
                              </m:fPr>
                              <m:num>
                                <m:r>
                                  <a:rPr lang="en-US" sz="2000" i="1">
                                    <a:effectLst/>
                                    <a:latin typeface="Cambria Math"/>
                                    <a:ea typeface="Calibri"/>
                                    <a:cs typeface="Times New Roman"/>
                                  </a:rPr>
                                  <m:t>1</m:t>
                                </m:r>
                              </m:num>
                              <m:den>
                                <m:r>
                                  <a:rPr lang="en-US" sz="2000" i="1">
                                    <a:effectLst/>
                                    <a:latin typeface="Cambria Math"/>
                                    <a:ea typeface="Calibri"/>
                                    <a:cs typeface="Times New Roman"/>
                                  </a:rPr>
                                  <m:t>2</m:t>
                                </m:r>
                              </m:den>
                            </m:f>
                            <m:r>
                              <a:rPr lang="en-US" sz="2000" i="1">
                                <a:effectLst/>
                                <a:latin typeface="Cambria Math"/>
                                <a:ea typeface="Calibri"/>
                                <a:cs typeface="Times New Roman"/>
                              </a:rPr>
                              <m:t>)</m:t>
                            </m:r>
                          </m:e>
                          <m:sup>
                            <m:r>
                              <a:rPr lang="en-US" sz="2000" i="1">
                                <a:effectLst/>
                                <a:latin typeface="Cambria Math"/>
                                <a:ea typeface="Calibri"/>
                                <a:cs typeface="Times New Roman"/>
                              </a:rPr>
                              <m:t>𝑥</m:t>
                            </m:r>
                          </m:sup>
                        </m:sSup>
                        <m:r>
                          <a:rPr lang="en-US" sz="2000" i="1">
                            <a:effectLst/>
                            <a:latin typeface="Cambria Math"/>
                            <a:ea typeface="Calibri"/>
                            <a:cs typeface="Times New Roman"/>
                          </a:rPr>
                          <m:t>=(</m:t>
                        </m:r>
                        <m:sSup>
                          <m:sSupPr>
                            <m:ctrlPr>
                              <a:rPr lang="en-US" sz="2000" i="1">
                                <a:effectLst/>
                                <a:latin typeface="Cambria Math" panose="02040503050406030204" pitchFamily="18" charset="0"/>
                                <a:ea typeface="Calibri"/>
                                <a:cs typeface="Times New Roman"/>
                              </a:rPr>
                            </m:ctrlPr>
                          </m:sSupPr>
                          <m:e>
                            <m:f>
                              <m:fPr>
                                <m:ctrlPr>
                                  <a:rPr lang="en-US" sz="2000" i="1">
                                    <a:effectLst/>
                                    <a:latin typeface="Cambria Math" panose="02040503050406030204" pitchFamily="18" charset="0"/>
                                    <a:ea typeface="Calibri"/>
                                    <a:cs typeface="Times New Roman"/>
                                  </a:rPr>
                                </m:ctrlPr>
                              </m:fPr>
                              <m:num>
                                <m:r>
                                  <a:rPr lang="en-US" sz="2000" i="1">
                                    <a:effectLst/>
                                    <a:latin typeface="Cambria Math"/>
                                    <a:ea typeface="Calibri"/>
                                    <a:cs typeface="Times New Roman"/>
                                  </a:rPr>
                                  <m:t>1</m:t>
                                </m:r>
                              </m:num>
                              <m:den>
                                <m:r>
                                  <a:rPr lang="en-US" sz="2000" i="1">
                                    <a:effectLst/>
                                    <a:latin typeface="Cambria Math"/>
                                    <a:ea typeface="Calibri"/>
                                    <a:cs typeface="Times New Roman"/>
                                  </a:rPr>
                                  <m:t>2</m:t>
                                </m:r>
                              </m:den>
                            </m:f>
                            <m:r>
                              <a:rPr lang="en-US" sz="2000" i="1">
                                <a:effectLst/>
                                <a:latin typeface="Cambria Math"/>
                                <a:ea typeface="Calibri"/>
                                <a:cs typeface="Times New Roman"/>
                              </a:rPr>
                              <m:t>)</m:t>
                            </m:r>
                          </m:e>
                          <m:sup>
                            <m:r>
                              <a:rPr lang="en-US" sz="2000" i="1">
                                <a:effectLst/>
                                <a:latin typeface="Cambria Math"/>
                                <a:ea typeface="Calibri"/>
                                <a:cs typeface="Times New Roman"/>
                              </a:rPr>
                              <m:t>𝑦</m:t>
                            </m:r>
                            <m:r>
                              <a:rPr lang="en-US" sz="2000" i="1">
                                <a:effectLst/>
                                <a:latin typeface="Cambria Math"/>
                                <a:ea typeface="Calibri"/>
                                <a:cs typeface="Times New Roman"/>
                              </a:rPr>
                              <m:t>+1</m:t>
                            </m:r>
                          </m:sup>
                        </m:sSup>
                        <m:r>
                          <a:rPr lang="en-US" sz="2000" i="1">
                            <a:effectLst/>
                            <a:latin typeface="Cambria Math"/>
                            <a:ea typeface="Calibri"/>
                            <a:cs typeface="Times New Roman"/>
                          </a:rPr>
                          <m:t>+(</m:t>
                        </m:r>
                        <m:sSup>
                          <m:sSupPr>
                            <m:ctrlPr>
                              <a:rPr lang="en-US" sz="2000" i="1">
                                <a:effectLst/>
                                <a:latin typeface="Cambria Math" panose="02040503050406030204" pitchFamily="18" charset="0"/>
                                <a:ea typeface="Calibri"/>
                                <a:cs typeface="Times New Roman"/>
                              </a:rPr>
                            </m:ctrlPr>
                          </m:sSupPr>
                          <m:e>
                            <m:f>
                              <m:fPr>
                                <m:ctrlPr>
                                  <a:rPr lang="en-US" sz="2000" i="1">
                                    <a:effectLst/>
                                    <a:latin typeface="Cambria Math" panose="02040503050406030204" pitchFamily="18" charset="0"/>
                                    <a:ea typeface="Calibri"/>
                                    <a:cs typeface="Times New Roman"/>
                                  </a:rPr>
                                </m:ctrlPr>
                              </m:fPr>
                              <m:num>
                                <m:r>
                                  <a:rPr lang="en-US" sz="2000" i="1">
                                    <a:effectLst/>
                                    <a:latin typeface="Cambria Math"/>
                                    <a:ea typeface="Calibri"/>
                                    <a:cs typeface="Times New Roman"/>
                                  </a:rPr>
                                  <m:t>1</m:t>
                                </m:r>
                              </m:num>
                              <m:den>
                                <m:r>
                                  <a:rPr lang="en-US" sz="2000" i="1">
                                    <a:effectLst/>
                                    <a:latin typeface="Cambria Math"/>
                                    <a:ea typeface="Calibri"/>
                                    <a:cs typeface="Times New Roman"/>
                                  </a:rPr>
                                  <m:t>2</m:t>
                                </m:r>
                              </m:den>
                            </m:f>
                            <m:r>
                              <a:rPr lang="en-US" sz="2000" i="1">
                                <a:effectLst/>
                                <a:latin typeface="Cambria Math"/>
                                <a:ea typeface="Calibri"/>
                                <a:cs typeface="Times New Roman"/>
                              </a:rPr>
                              <m:t>)</m:t>
                            </m:r>
                          </m:e>
                          <m:sup>
                            <m:r>
                              <a:rPr lang="en-US" sz="2000" i="1">
                                <a:effectLst/>
                                <a:latin typeface="Cambria Math"/>
                                <a:ea typeface="Calibri"/>
                                <a:cs typeface="Times New Roman"/>
                              </a:rPr>
                              <m:t>𝑦</m:t>
                            </m:r>
                            <m:r>
                              <a:rPr lang="en-US" sz="2000" i="1">
                                <a:effectLst/>
                                <a:latin typeface="Cambria Math"/>
                                <a:ea typeface="Calibri"/>
                                <a:cs typeface="Times New Roman"/>
                              </a:rPr>
                              <m:t>+2</m:t>
                            </m:r>
                          </m:sup>
                        </m:sSup>
                        <m:r>
                          <a:rPr lang="en-US" sz="2000" i="1">
                            <a:effectLst/>
                            <a:latin typeface="Cambria Math"/>
                            <a:ea typeface="Calibri"/>
                            <a:cs typeface="Times New Roman"/>
                          </a:rPr>
                          <m:t>+(</m:t>
                        </m:r>
                        <m:sSup>
                          <m:sSupPr>
                            <m:ctrlPr>
                              <a:rPr lang="en-US" sz="2000" i="1">
                                <a:effectLst/>
                                <a:latin typeface="Cambria Math" panose="02040503050406030204" pitchFamily="18" charset="0"/>
                                <a:ea typeface="Calibri"/>
                                <a:cs typeface="Times New Roman"/>
                              </a:rPr>
                            </m:ctrlPr>
                          </m:sSupPr>
                          <m:e>
                            <m:f>
                              <m:fPr>
                                <m:ctrlPr>
                                  <a:rPr lang="en-US" sz="2000" i="1">
                                    <a:effectLst/>
                                    <a:latin typeface="Cambria Math" panose="02040503050406030204" pitchFamily="18" charset="0"/>
                                    <a:ea typeface="Calibri"/>
                                    <a:cs typeface="Times New Roman"/>
                                  </a:rPr>
                                </m:ctrlPr>
                              </m:fPr>
                              <m:num>
                                <m:r>
                                  <a:rPr lang="en-US" sz="2000" i="1">
                                    <a:effectLst/>
                                    <a:latin typeface="Cambria Math"/>
                                    <a:ea typeface="Calibri"/>
                                    <a:cs typeface="Times New Roman"/>
                                  </a:rPr>
                                  <m:t>1</m:t>
                                </m:r>
                              </m:num>
                              <m:den>
                                <m:r>
                                  <a:rPr lang="en-US" sz="2000" i="1">
                                    <a:effectLst/>
                                    <a:latin typeface="Cambria Math"/>
                                    <a:ea typeface="Calibri"/>
                                    <a:cs typeface="Times New Roman"/>
                                  </a:rPr>
                                  <m:t>2</m:t>
                                </m:r>
                              </m:den>
                            </m:f>
                            <m:r>
                              <a:rPr lang="en-US" sz="2000" i="1">
                                <a:effectLst/>
                                <a:latin typeface="Cambria Math"/>
                                <a:ea typeface="Calibri"/>
                                <a:cs typeface="Times New Roman"/>
                              </a:rPr>
                              <m:t>)</m:t>
                            </m:r>
                          </m:e>
                          <m:sup>
                            <m:r>
                              <a:rPr lang="en-US" sz="2000" i="1">
                                <a:effectLst/>
                                <a:latin typeface="Cambria Math"/>
                                <a:ea typeface="Calibri"/>
                                <a:cs typeface="Times New Roman"/>
                              </a:rPr>
                              <m:t>𝑦</m:t>
                            </m:r>
                            <m:r>
                              <a:rPr lang="en-US" sz="2000" i="1">
                                <a:effectLst/>
                                <a:latin typeface="Cambria Math"/>
                                <a:ea typeface="Calibri"/>
                                <a:cs typeface="Times New Roman"/>
                              </a:rPr>
                              <m:t>+3</m:t>
                            </m:r>
                          </m:sup>
                        </m:sSup>
                        <m:r>
                          <a:rPr lang="en-US" sz="2000" i="1">
                            <a:effectLst/>
                            <a:latin typeface="Cambria Math"/>
                            <a:ea typeface="Calibri"/>
                            <a:cs typeface="Times New Roman"/>
                          </a:rPr>
                          <m:t>+…</m:t>
                        </m:r>
                      </m:e>
                    </m:nary>
                  </m:oMath>
                </a14:m>
                <a:endParaRPr lang="en-US" sz="2000" dirty="0">
                  <a:effectLst/>
                </a:endParaRPr>
              </a:p>
              <a:p>
                <a:pPr marL="457200" marR="0" algn="just">
                  <a:lnSpc>
                    <a:spcPct val="150000"/>
                  </a:lnSpc>
                  <a:spcBef>
                    <a:spcPts val="0"/>
                  </a:spcBef>
                  <a:spcAft>
                    <a:spcPts val="0"/>
                  </a:spcAft>
                </a:pPr>
                <a:r>
                  <a:rPr lang="en-US" sz="2000" dirty="0">
                    <a:effectLst/>
                    <a:latin typeface="Book Antiqua"/>
                    <a:ea typeface="Times New Roman"/>
                    <a:cs typeface="Times New Roman"/>
                  </a:rPr>
                  <a:t>                                   =</a:t>
                </a:r>
                <a14:m>
                  <m:oMath xmlns:m="http://schemas.openxmlformats.org/officeDocument/2006/math">
                    <m:f>
                      <m:fPr>
                        <m:ctrlPr>
                          <a:rPr lang="en-US" sz="2000" i="1">
                            <a:effectLst/>
                            <a:latin typeface="Cambria Math" panose="02040503050406030204" pitchFamily="18" charset="0"/>
                            <a:ea typeface="Times New Roman"/>
                            <a:cs typeface="Times New Roman"/>
                          </a:rPr>
                        </m:ctrlPr>
                      </m:fPr>
                      <m:num>
                        <m:r>
                          <a:rPr lang="en-US" sz="2000" i="1">
                            <a:effectLst/>
                            <a:latin typeface="Cambria Math"/>
                            <a:ea typeface="Times New Roman"/>
                            <a:cs typeface="Times New Roman"/>
                          </a:rPr>
                          <m:t>1</m:t>
                        </m:r>
                      </m:num>
                      <m:den>
                        <m:r>
                          <a:rPr lang="en-US" sz="2000" i="1">
                            <a:effectLst/>
                            <a:latin typeface="Cambria Math"/>
                            <a:ea typeface="Times New Roman"/>
                            <a:cs typeface="Times New Roman"/>
                          </a:rPr>
                          <m:t>2</m:t>
                        </m:r>
                      </m:den>
                    </m:f>
                    <m:r>
                      <a:rPr lang="en-US" sz="2000" i="1">
                        <a:effectLst/>
                        <a:latin typeface="Cambria Math"/>
                        <a:ea typeface="Calibri"/>
                        <a:cs typeface="Times New Roman"/>
                      </a:rPr>
                      <m:t>(</m:t>
                    </m:r>
                    <m:sSup>
                      <m:sSupPr>
                        <m:ctrlPr>
                          <a:rPr lang="en-US" sz="2000" i="1">
                            <a:effectLst/>
                            <a:latin typeface="Cambria Math" panose="02040503050406030204" pitchFamily="18" charset="0"/>
                            <a:ea typeface="Calibri"/>
                            <a:cs typeface="Times New Roman"/>
                          </a:rPr>
                        </m:ctrlPr>
                      </m:sSupPr>
                      <m:e>
                        <m:f>
                          <m:fPr>
                            <m:ctrlPr>
                              <a:rPr lang="en-US" sz="2000" i="1">
                                <a:effectLst/>
                                <a:latin typeface="Cambria Math" panose="02040503050406030204" pitchFamily="18" charset="0"/>
                                <a:ea typeface="Calibri"/>
                                <a:cs typeface="Times New Roman"/>
                              </a:rPr>
                            </m:ctrlPr>
                          </m:fPr>
                          <m:num>
                            <m:r>
                              <a:rPr lang="en-US" sz="2000" i="1">
                                <a:effectLst/>
                                <a:latin typeface="Cambria Math"/>
                                <a:ea typeface="Calibri"/>
                                <a:cs typeface="Times New Roman"/>
                              </a:rPr>
                              <m:t>1</m:t>
                            </m:r>
                          </m:num>
                          <m:den>
                            <m:r>
                              <a:rPr lang="en-US" sz="2000" i="1">
                                <a:effectLst/>
                                <a:latin typeface="Cambria Math"/>
                                <a:ea typeface="Calibri"/>
                                <a:cs typeface="Times New Roman"/>
                              </a:rPr>
                              <m:t>2</m:t>
                            </m:r>
                          </m:den>
                        </m:f>
                        <m:r>
                          <a:rPr lang="en-US" sz="2000" i="1">
                            <a:effectLst/>
                            <a:latin typeface="Cambria Math"/>
                            <a:ea typeface="Calibri"/>
                            <a:cs typeface="Times New Roman"/>
                          </a:rPr>
                          <m:t>)</m:t>
                        </m:r>
                      </m:e>
                      <m:sup>
                        <m:r>
                          <a:rPr lang="en-US" sz="2000" i="1">
                            <a:effectLst/>
                            <a:latin typeface="Cambria Math"/>
                            <a:ea typeface="Calibri"/>
                            <a:cs typeface="Times New Roman"/>
                          </a:rPr>
                          <m:t>𝑦</m:t>
                        </m:r>
                      </m:sup>
                    </m:sSup>
                    <m:r>
                      <a:rPr lang="en-US" sz="2000" i="1">
                        <a:effectLst/>
                        <a:latin typeface="Cambria Math"/>
                        <a:ea typeface="Times New Roman"/>
                        <a:cs typeface="Times New Roman"/>
                      </a:rPr>
                      <m:t>+</m:t>
                    </m:r>
                    <m:f>
                      <m:fPr>
                        <m:ctrlPr>
                          <a:rPr lang="en-US" sz="2000" i="1">
                            <a:effectLst/>
                            <a:latin typeface="Cambria Math" panose="02040503050406030204" pitchFamily="18" charset="0"/>
                            <a:ea typeface="Times New Roman"/>
                            <a:cs typeface="Times New Roman"/>
                          </a:rPr>
                        </m:ctrlPr>
                      </m:fPr>
                      <m:num>
                        <m:r>
                          <a:rPr lang="en-US" sz="2000" i="1">
                            <a:effectLst/>
                            <a:latin typeface="Cambria Math"/>
                            <a:ea typeface="Times New Roman"/>
                            <a:cs typeface="Times New Roman"/>
                          </a:rPr>
                          <m:t>1</m:t>
                        </m:r>
                      </m:num>
                      <m:den>
                        <m:r>
                          <a:rPr lang="en-US" sz="2000" i="1">
                            <a:effectLst/>
                            <a:latin typeface="Cambria Math"/>
                            <a:ea typeface="Times New Roman"/>
                            <a:cs typeface="Times New Roman"/>
                          </a:rPr>
                          <m:t>4</m:t>
                        </m:r>
                      </m:den>
                    </m:f>
                    <m:r>
                      <a:rPr lang="en-US" sz="2000" i="1">
                        <a:effectLst/>
                        <a:latin typeface="Cambria Math"/>
                        <a:ea typeface="Calibri"/>
                        <a:cs typeface="Times New Roman"/>
                      </a:rPr>
                      <m:t>(</m:t>
                    </m:r>
                    <m:sSup>
                      <m:sSupPr>
                        <m:ctrlPr>
                          <a:rPr lang="en-US" sz="2000" i="1">
                            <a:effectLst/>
                            <a:latin typeface="Cambria Math" panose="02040503050406030204" pitchFamily="18" charset="0"/>
                            <a:ea typeface="Calibri"/>
                            <a:cs typeface="Times New Roman"/>
                          </a:rPr>
                        </m:ctrlPr>
                      </m:sSupPr>
                      <m:e>
                        <m:f>
                          <m:fPr>
                            <m:ctrlPr>
                              <a:rPr lang="en-US" sz="2000" i="1">
                                <a:effectLst/>
                                <a:latin typeface="Cambria Math" panose="02040503050406030204" pitchFamily="18" charset="0"/>
                                <a:ea typeface="Calibri"/>
                                <a:cs typeface="Times New Roman"/>
                              </a:rPr>
                            </m:ctrlPr>
                          </m:fPr>
                          <m:num>
                            <m:r>
                              <a:rPr lang="en-US" sz="2000" i="1">
                                <a:effectLst/>
                                <a:latin typeface="Cambria Math"/>
                                <a:ea typeface="Calibri"/>
                                <a:cs typeface="Times New Roman"/>
                              </a:rPr>
                              <m:t>1</m:t>
                            </m:r>
                          </m:num>
                          <m:den>
                            <m:r>
                              <a:rPr lang="en-US" sz="2000" i="1">
                                <a:effectLst/>
                                <a:latin typeface="Cambria Math"/>
                                <a:ea typeface="Calibri"/>
                                <a:cs typeface="Times New Roman"/>
                              </a:rPr>
                              <m:t>2</m:t>
                            </m:r>
                          </m:den>
                        </m:f>
                        <m:r>
                          <a:rPr lang="en-US" sz="2000" i="1">
                            <a:effectLst/>
                            <a:latin typeface="Cambria Math"/>
                            <a:ea typeface="Calibri"/>
                            <a:cs typeface="Times New Roman"/>
                          </a:rPr>
                          <m:t>)</m:t>
                        </m:r>
                      </m:e>
                      <m:sup>
                        <m:r>
                          <a:rPr lang="en-US" sz="2000" i="1">
                            <a:effectLst/>
                            <a:latin typeface="Cambria Math"/>
                            <a:ea typeface="Calibri"/>
                            <a:cs typeface="Times New Roman"/>
                          </a:rPr>
                          <m:t>𝑦</m:t>
                        </m:r>
                      </m:sup>
                    </m:sSup>
                    <m:r>
                      <a:rPr lang="en-US" sz="2000" i="1">
                        <a:effectLst/>
                        <a:latin typeface="Cambria Math"/>
                        <a:ea typeface="Times New Roman"/>
                        <a:cs typeface="Times New Roman"/>
                      </a:rPr>
                      <m:t>+</m:t>
                    </m:r>
                    <m:f>
                      <m:fPr>
                        <m:ctrlPr>
                          <a:rPr lang="en-US" sz="2000" i="1">
                            <a:effectLst/>
                            <a:latin typeface="Cambria Math" panose="02040503050406030204" pitchFamily="18" charset="0"/>
                            <a:ea typeface="Times New Roman"/>
                            <a:cs typeface="Times New Roman"/>
                          </a:rPr>
                        </m:ctrlPr>
                      </m:fPr>
                      <m:num>
                        <m:r>
                          <a:rPr lang="en-US" sz="2000" i="1">
                            <a:effectLst/>
                            <a:latin typeface="Cambria Math"/>
                            <a:ea typeface="Times New Roman"/>
                            <a:cs typeface="Times New Roman"/>
                          </a:rPr>
                          <m:t>1</m:t>
                        </m:r>
                      </m:num>
                      <m:den>
                        <m:r>
                          <a:rPr lang="en-US" sz="2000" i="1">
                            <a:effectLst/>
                            <a:latin typeface="Cambria Math"/>
                            <a:ea typeface="Times New Roman"/>
                            <a:cs typeface="Times New Roman"/>
                          </a:rPr>
                          <m:t>8</m:t>
                        </m:r>
                      </m:den>
                    </m:f>
                    <m:r>
                      <a:rPr lang="en-US" sz="2000" i="1">
                        <a:effectLst/>
                        <a:latin typeface="Cambria Math"/>
                        <a:ea typeface="Calibri"/>
                        <a:cs typeface="Times New Roman"/>
                      </a:rPr>
                      <m:t>(</m:t>
                    </m:r>
                    <m:sSup>
                      <m:sSupPr>
                        <m:ctrlPr>
                          <a:rPr lang="en-US" sz="2000" i="1">
                            <a:effectLst/>
                            <a:latin typeface="Cambria Math" panose="02040503050406030204" pitchFamily="18" charset="0"/>
                            <a:ea typeface="Calibri"/>
                            <a:cs typeface="Times New Roman"/>
                          </a:rPr>
                        </m:ctrlPr>
                      </m:sSupPr>
                      <m:e>
                        <m:f>
                          <m:fPr>
                            <m:ctrlPr>
                              <a:rPr lang="en-US" sz="2000" i="1">
                                <a:effectLst/>
                                <a:latin typeface="Cambria Math" panose="02040503050406030204" pitchFamily="18" charset="0"/>
                                <a:ea typeface="Calibri"/>
                                <a:cs typeface="Times New Roman"/>
                              </a:rPr>
                            </m:ctrlPr>
                          </m:fPr>
                          <m:num>
                            <m:r>
                              <a:rPr lang="en-US" sz="2000" i="1">
                                <a:effectLst/>
                                <a:latin typeface="Cambria Math"/>
                                <a:ea typeface="Calibri"/>
                                <a:cs typeface="Times New Roman"/>
                              </a:rPr>
                              <m:t>1</m:t>
                            </m:r>
                          </m:num>
                          <m:den>
                            <m:r>
                              <a:rPr lang="en-US" sz="2000" i="1">
                                <a:effectLst/>
                                <a:latin typeface="Cambria Math"/>
                                <a:ea typeface="Calibri"/>
                                <a:cs typeface="Times New Roman"/>
                              </a:rPr>
                              <m:t>2</m:t>
                            </m:r>
                          </m:den>
                        </m:f>
                        <m:r>
                          <a:rPr lang="en-US" sz="2000" i="1">
                            <a:effectLst/>
                            <a:latin typeface="Cambria Math"/>
                            <a:ea typeface="Calibri"/>
                            <a:cs typeface="Times New Roman"/>
                          </a:rPr>
                          <m:t>)</m:t>
                        </m:r>
                      </m:e>
                      <m:sup>
                        <m:r>
                          <a:rPr lang="en-US" sz="2000" i="1">
                            <a:effectLst/>
                            <a:latin typeface="Cambria Math"/>
                            <a:ea typeface="Calibri"/>
                            <a:cs typeface="Times New Roman"/>
                          </a:rPr>
                          <m:t>𝑦</m:t>
                        </m:r>
                      </m:sup>
                    </m:sSup>
                    <m:r>
                      <a:rPr lang="en-US" sz="2000" i="1">
                        <a:effectLst/>
                        <a:latin typeface="Cambria Math"/>
                        <a:ea typeface="Times New Roman"/>
                        <a:cs typeface="Times New Roman"/>
                      </a:rPr>
                      <m:t>+</m:t>
                    </m:r>
                    <m:f>
                      <m:fPr>
                        <m:ctrlPr>
                          <a:rPr lang="en-US" sz="2000" i="1">
                            <a:effectLst/>
                            <a:latin typeface="Cambria Math" panose="02040503050406030204" pitchFamily="18" charset="0"/>
                            <a:ea typeface="Times New Roman"/>
                            <a:cs typeface="Times New Roman"/>
                          </a:rPr>
                        </m:ctrlPr>
                      </m:fPr>
                      <m:num>
                        <m:r>
                          <a:rPr lang="en-US" sz="2000" i="1">
                            <a:effectLst/>
                            <a:latin typeface="Cambria Math"/>
                            <a:ea typeface="Times New Roman"/>
                            <a:cs typeface="Times New Roman"/>
                          </a:rPr>
                          <m:t>1</m:t>
                        </m:r>
                      </m:num>
                      <m:den>
                        <m:r>
                          <a:rPr lang="en-US" sz="2000" i="1">
                            <a:effectLst/>
                            <a:latin typeface="Cambria Math"/>
                            <a:ea typeface="Times New Roman"/>
                            <a:cs typeface="Times New Roman"/>
                          </a:rPr>
                          <m:t>16</m:t>
                        </m:r>
                      </m:den>
                    </m:f>
                    <m:r>
                      <a:rPr lang="en-US" sz="2000" i="1">
                        <a:effectLst/>
                        <a:latin typeface="Cambria Math"/>
                        <a:ea typeface="Calibri"/>
                        <a:cs typeface="Times New Roman"/>
                      </a:rPr>
                      <m:t>(</m:t>
                    </m:r>
                    <m:sSup>
                      <m:sSupPr>
                        <m:ctrlPr>
                          <a:rPr lang="en-US" sz="2000" i="1">
                            <a:effectLst/>
                            <a:latin typeface="Cambria Math" panose="02040503050406030204" pitchFamily="18" charset="0"/>
                            <a:ea typeface="Calibri"/>
                            <a:cs typeface="Times New Roman"/>
                          </a:rPr>
                        </m:ctrlPr>
                      </m:sSupPr>
                      <m:e>
                        <m:f>
                          <m:fPr>
                            <m:ctrlPr>
                              <a:rPr lang="en-US" sz="2000" i="1">
                                <a:effectLst/>
                                <a:latin typeface="Cambria Math" panose="02040503050406030204" pitchFamily="18" charset="0"/>
                                <a:ea typeface="Calibri"/>
                                <a:cs typeface="Times New Roman"/>
                              </a:rPr>
                            </m:ctrlPr>
                          </m:fPr>
                          <m:num>
                            <m:r>
                              <a:rPr lang="en-US" sz="2000" i="1">
                                <a:effectLst/>
                                <a:latin typeface="Cambria Math"/>
                                <a:ea typeface="Calibri"/>
                                <a:cs typeface="Times New Roman"/>
                              </a:rPr>
                              <m:t>1</m:t>
                            </m:r>
                          </m:num>
                          <m:den>
                            <m:r>
                              <a:rPr lang="en-US" sz="2000" i="1">
                                <a:effectLst/>
                                <a:latin typeface="Cambria Math"/>
                                <a:ea typeface="Calibri"/>
                                <a:cs typeface="Times New Roman"/>
                              </a:rPr>
                              <m:t>2</m:t>
                            </m:r>
                          </m:den>
                        </m:f>
                        <m:r>
                          <a:rPr lang="en-US" sz="2000" i="1">
                            <a:effectLst/>
                            <a:latin typeface="Cambria Math"/>
                            <a:ea typeface="Calibri"/>
                            <a:cs typeface="Times New Roman"/>
                          </a:rPr>
                          <m:t>)</m:t>
                        </m:r>
                      </m:e>
                      <m:sup>
                        <m:r>
                          <a:rPr lang="en-US" sz="2000" i="1">
                            <a:effectLst/>
                            <a:latin typeface="Cambria Math"/>
                            <a:ea typeface="Calibri"/>
                            <a:cs typeface="Times New Roman"/>
                          </a:rPr>
                          <m:t>𝑦</m:t>
                        </m:r>
                      </m:sup>
                    </m:sSup>
                    <m:r>
                      <a:rPr lang="en-US" sz="2000" i="1">
                        <a:effectLst/>
                        <a:latin typeface="Cambria Math"/>
                        <a:ea typeface="Calibri"/>
                        <a:cs typeface="Times New Roman"/>
                      </a:rPr>
                      <m:t>+…</m:t>
                    </m:r>
                  </m:oMath>
                </a14:m>
                <a:endParaRPr lang="en-US" sz="2000" dirty="0">
                  <a:effectLst/>
                </a:endParaRPr>
              </a:p>
              <a:p>
                <a:pPr marL="457200" marR="0" algn="just">
                  <a:lnSpc>
                    <a:spcPct val="150000"/>
                  </a:lnSpc>
                  <a:spcBef>
                    <a:spcPts val="0"/>
                  </a:spcBef>
                  <a:spcAft>
                    <a:spcPts val="0"/>
                  </a:spcAft>
                </a:pPr>
                <a:r>
                  <a:rPr lang="en-US" sz="2000" dirty="0">
                    <a:effectLst/>
                    <a:latin typeface="Book Antiqua"/>
                    <a:ea typeface="Times New Roman"/>
                    <a:cs typeface="Times New Roman"/>
                  </a:rPr>
                  <a:t>                                           =</a:t>
                </a:r>
                <a14:m>
                  <m:oMath xmlns:m="http://schemas.openxmlformats.org/officeDocument/2006/math">
                    <m:r>
                      <a:rPr lang="en-US" sz="2000" i="1">
                        <a:effectLst/>
                        <a:latin typeface="Cambria Math"/>
                        <a:ea typeface="Calibri"/>
                        <a:cs typeface="Times New Roman"/>
                      </a:rPr>
                      <m:t>(</m:t>
                    </m:r>
                    <m:sSup>
                      <m:sSupPr>
                        <m:ctrlPr>
                          <a:rPr lang="en-US" sz="2000" i="1">
                            <a:effectLst/>
                            <a:latin typeface="Cambria Math" panose="02040503050406030204" pitchFamily="18" charset="0"/>
                            <a:ea typeface="Calibri"/>
                            <a:cs typeface="Times New Roman"/>
                          </a:rPr>
                        </m:ctrlPr>
                      </m:sSupPr>
                      <m:e>
                        <m:f>
                          <m:fPr>
                            <m:ctrlPr>
                              <a:rPr lang="en-US" sz="2000" i="1">
                                <a:effectLst/>
                                <a:latin typeface="Cambria Math" panose="02040503050406030204" pitchFamily="18" charset="0"/>
                                <a:ea typeface="Calibri"/>
                                <a:cs typeface="Times New Roman"/>
                              </a:rPr>
                            </m:ctrlPr>
                          </m:fPr>
                          <m:num>
                            <m:r>
                              <a:rPr lang="en-US" sz="2000" i="1">
                                <a:effectLst/>
                                <a:latin typeface="Cambria Math"/>
                                <a:ea typeface="Calibri"/>
                                <a:cs typeface="Times New Roman"/>
                              </a:rPr>
                              <m:t>1</m:t>
                            </m:r>
                          </m:num>
                          <m:den>
                            <m:r>
                              <a:rPr lang="en-US" sz="2000" i="1">
                                <a:effectLst/>
                                <a:latin typeface="Cambria Math"/>
                                <a:ea typeface="Calibri"/>
                                <a:cs typeface="Times New Roman"/>
                              </a:rPr>
                              <m:t>2</m:t>
                            </m:r>
                          </m:den>
                        </m:f>
                        <m:r>
                          <a:rPr lang="en-US" sz="2000" i="1">
                            <a:effectLst/>
                            <a:latin typeface="Cambria Math"/>
                            <a:ea typeface="Calibri"/>
                            <a:cs typeface="Times New Roman"/>
                          </a:rPr>
                          <m:t>)</m:t>
                        </m:r>
                      </m:e>
                      <m:sup>
                        <m:r>
                          <a:rPr lang="en-US" sz="2000" i="1">
                            <a:effectLst/>
                            <a:latin typeface="Cambria Math"/>
                            <a:ea typeface="Calibri"/>
                            <a:cs typeface="Times New Roman"/>
                          </a:rPr>
                          <m:t>𝑦</m:t>
                        </m:r>
                      </m:sup>
                    </m:sSup>
                    <m:f>
                      <m:fPr>
                        <m:ctrlPr>
                          <a:rPr lang="en-US" sz="2000" i="1">
                            <a:effectLst/>
                            <a:latin typeface="Cambria Math" panose="02040503050406030204" pitchFamily="18" charset="0"/>
                            <a:ea typeface="Times New Roman"/>
                            <a:cs typeface="Times New Roman"/>
                          </a:rPr>
                        </m:ctrlPr>
                      </m:fPr>
                      <m:num>
                        <m:r>
                          <a:rPr lang="en-US" sz="2000" i="1">
                            <a:effectLst/>
                            <a:latin typeface="Cambria Math"/>
                            <a:ea typeface="Times New Roman"/>
                            <a:cs typeface="Times New Roman"/>
                          </a:rPr>
                          <m:t>1</m:t>
                        </m:r>
                      </m:num>
                      <m:den>
                        <m:r>
                          <a:rPr lang="en-US" sz="2000" i="1">
                            <a:effectLst/>
                            <a:latin typeface="Cambria Math"/>
                            <a:ea typeface="Times New Roman"/>
                            <a:cs typeface="Times New Roman"/>
                          </a:rPr>
                          <m:t>2</m:t>
                        </m:r>
                      </m:den>
                    </m:f>
                    <m:d>
                      <m:dPr>
                        <m:ctrlPr>
                          <a:rPr lang="en-US" sz="2000" i="1">
                            <a:effectLst/>
                            <a:latin typeface="Cambria Math" panose="02040503050406030204" pitchFamily="18" charset="0"/>
                            <a:ea typeface="Times New Roman"/>
                            <a:cs typeface="Times New Roman"/>
                          </a:rPr>
                        </m:ctrlPr>
                      </m:dPr>
                      <m:e>
                        <m:f>
                          <m:fPr>
                            <m:ctrlPr>
                              <a:rPr lang="en-US" sz="2000" i="1">
                                <a:effectLst/>
                                <a:latin typeface="Cambria Math" panose="02040503050406030204" pitchFamily="18" charset="0"/>
                                <a:ea typeface="Times New Roman"/>
                                <a:cs typeface="Times New Roman"/>
                              </a:rPr>
                            </m:ctrlPr>
                          </m:fPr>
                          <m:num>
                            <m:r>
                              <a:rPr lang="en-US" sz="2000" i="1">
                                <a:effectLst/>
                                <a:latin typeface="Cambria Math"/>
                                <a:ea typeface="Times New Roman"/>
                                <a:cs typeface="Times New Roman"/>
                              </a:rPr>
                              <m:t>1</m:t>
                            </m:r>
                          </m:num>
                          <m:den>
                            <m:r>
                              <a:rPr lang="en-US" sz="2000" i="1">
                                <a:effectLst/>
                                <a:latin typeface="Cambria Math"/>
                                <a:ea typeface="Times New Roman"/>
                                <a:cs typeface="Times New Roman"/>
                              </a:rPr>
                              <m:t>1−</m:t>
                            </m:r>
                            <m:f>
                              <m:fPr>
                                <m:ctrlPr>
                                  <a:rPr lang="en-US" sz="2000" i="1">
                                    <a:effectLst/>
                                    <a:latin typeface="Cambria Math" panose="02040503050406030204" pitchFamily="18" charset="0"/>
                                    <a:ea typeface="Times New Roman"/>
                                    <a:cs typeface="Times New Roman"/>
                                  </a:rPr>
                                </m:ctrlPr>
                              </m:fPr>
                              <m:num>
                                <m:r>
                                  <a:rPr lang="en-US" sz="2000" i="1">
                                    <a:effectLst/>
                                    <a:latin typeface="Cambria Math"/>
                                    <a:ea typeface="Times New Roman"/>
                                    <a:cs typeface="Times New Roman"/>
                                  </a:rPr>
                                  <m:t>1</m:t>
                                </m:r>
                              </m:num>
                              <m:den>
                                <m:r>
                                  <a:rPr lang="en-US" sz="2000" i="1">
                                    <a:effectLst/>
                                    <a:latin typeface="Cambria Math"/>
                                    <a:ea typeface="Times New Roman"/>
                                    <a:cs typeface="Times New Roman"/>
                                  </a:rPr>
                                  <m:t>2</m:t>
                                </m:r>
                              </m:den>
                            </m:f>
                          </m:den>
                        </m:f>
                      </m:e>
                    </m:d>
                    <m:r>
                      <a:rPr lang="en-US" sz="2000" i="1">
                        <a:effectLst/>
                        <a:latin typeface="Cambria Math"/>
                        <a:ea typeface="Times New Roman"/>
                        <a:cs typeface="Times New Roman"/>
                      </a:rPr>
                      <m:t>=</m:t>
                    </m:r>
                    <m:sSup>
                      <m:sSupPr>
                        <m:ctrlPr>
                          <a:rPr lang="en-US" sz="2000" i="1">
                            <a:effectLst/>
                            <a:latin typeface="Cambria Math" panose="02040503050406030204" pitchFamily="18" charset="0"/>
                            <a:ea typeface="Calibri"/>
                            <a:cs typeface="Times New Roman"/>
                          </a:rPr>
                        </m:ctrlPr>
                      </m:sSupPr>
                      <m:e>
                        <m:r>
                          <a:rPr lang="en-US" sz="2000" i="1">
                            <a:effectLst/>
                            <a:latin typeface="Cambria Math"/>
                            <a:ea typeface="Calibri"/>
                            <a:cs typeface="Times New Roman"/>
                          </a:rPr>
                          <m:t>2</m:t>
                        </m:r>
                      </m:e>
                      <m:sup>
                        <m:r>
                          <a:rPr lang="en-US" sz="2000" i="1">
                            <a:effectLst/>
                            <a:latin typeface="Cambria Math"/>
                            <a:ea typeface="Calibri"/>
                            <a:cs typeface="Times New Roman"/>
                          </a:rPr>
                          <m:t>−</m:t>
                        </m:r>
                        <m:r>
                          <a:rPr lang="en-US" sz="2000" i="1">
                            <a:effectLst/>
                            <a:latin typeface="Cambria Math"/>
                            <a:ea typeface="Calibri"/>
                            <a:cs typeface="Times New Roman"/>
                          </a:rPr>
                          <m:t>𝑦</m:t>
                        </m:r>
                      </m:sup>
                    </m:sSup>
                  </m:oMath>
                </a14:m>
                <a:endParaRPr lang="en-US" sz="2000" dirty="0">
                  <a:effectLst/>
                </a:endParaRPr>
              </a:p>
              <a:p>
                <a:pPr algn="just">
                  <a:lnSpc>
                    <a:spcPct val="150000"/>
                  </a:lnSpc>
                </a:pPr>
                <a:r>
                  <a:rPr lang="en-US" sz="2000" dirty="0">
                    <a:effectLst/>
                    <a:latin typeface="Cambria"/>
                    <a:ea typeface="Times New Roman"/>
                    <a:cs typeface="Times New Roman"/>
                  </a:rPr>
                  <a:t>⇒</a:t>
                </a:r>
                <a14:m>
                  <m:oMath xmlns:m="http://schemas.openxmlformats.org/officeDocument/2006/math">
                    <m:nary>
                      <m:naryPr>
                        <m:chr m:val="∑"/>
                        <m:limLoc m:val="undOvr"/>
                        <m:ctrlPr>
                          <a:rPr lang="en-US" sz="2000" i="1">
                            <a:effectLst/>
                            <a:latin typeface="Cambria Math" panose="02040503050406030204" pitchFamily="18" charset="0"/>
                            <a:ea typeface="Calibri"/>
                            <a:cs typeface="Times New Roman"/>
                          </a:rPr>
                        </m:ctrlPr>
                      </m:naryPr>
                      <m:sub>
                        <m:r>
                          <a:rPr lang="en-US" sz="2000" i="1">
                            <a:effectLst/>
                            <a:latin typeface="Cambria Math"/>
                            <a:ea typeface="Calibri"/>
                            <a:cs typeface="Times New Roman"/>
                          </a:rPr>
                          <m:t>𝑦</m:t>
                        </m:r>
                        <m:r>
                          <a:rPr lang="en-US" sz="2000" i="1">
                            <a:effectLst/>
                            <a:latin typeface="Cambria Math"/>
                            <a:ea typeface="Calibri"/>
                            <a:cs typeface="Times New Roman"/>
                          </a:rPr>
                          <m:t>=1</m:t>
                        </m:r>
                      </m:sub>
                      <m:sup>
                        <m:r>
                          <a:rPr lang="en-US" sz="2000" i="1">
                            <a:effectLst/>
                            <a:latin typeface="Cambria Math"/>
                            <a:ea typeface="Calibri"/>
                            <a:cs typeface="Times New Roman"/>
                          </a:rPr>
                          <m:t>∞</m:t>
                        </m:r>
                      </m:sup>
                      <m:e>
                        <m:nary>
                          <m:naryPr>
                            <m:chr m:val="∑"/>
                            <m:limLoc m:val="subSup"/>
                            <m:ctrlPr>
                              <a:rPr lang="en-US" sz="2000" i="1">
                                <a:effectLst/>
                                <a:latin typeface="Cambria Math" panose="02040503050406030204" pitchFamily="18" charset="0"/>
                                <a:ea typeface="Calibri"/>
                                <a:cs typeface="Times New Roman"/>
                              </a:rPr>
                            </m:ctrlPr>
                          </m:naryPr>
                          <m:sub>
                            <m:r>
                              <a:rPr lang="en-US" sz="2000" i="1">
                                <a:effectLst/>
                                <a:latin typeface="Cambria Math"/>
                                <a:ea typeface="Calibri"/>
                                <a:cs typeface="Times New Roman"/>
                              </a:rPr>
                              <m:t>𝑥</m:t>
                            </m:r>
                            <m:r>
                              <a:rPr lang="en-US" sz="2000" i="1">
                                <a:effectLst/>
                                <a:latin typeface="Cambria Math"/>
                                <a:ea typeface="Calibri"/>
                                <a:cs typeface="Times New Roman"/>
                              </a:rPr>
                              <m:t>=</m:t>
                            </m:r>
                            <m:r>
                              <a:rPr lang="en-US" sz="2000" i="1">
                                <a:effectLst/>
                                <a:latin typeface="Cambria Math"/>
                                <a:ea typeface="Calibri"/>
                                <a:cs typeface="Times New Roman"/>
                              </a:rPr>
                              <m:t>𝑦</m:t>
                            </m:r>
                            <m:r>
                              <a:rPr lang="en-US" sz="2000" i="1">
                                <a:effectLst/>
                                <a:latin typeface="Cambria Math"/>
                                <a:ea typeface="Calibri"/>
                                <a:cs typeface="Times New Roman"/>
                              </a:rPr>
                              <m:t>+1</m:t>
                            </m:r>
                          </m:sub>
                          <m:sup>
                            <m:r>
                              <a:rPr lang="en-US" sz="2000" i="1">
                                <a:effectLst/>
                                <a:latin typeface="Cambria Math"/>
                                <a:ea typeface="Calibri"/>
                                <a:cs typeface="Times New Roman"/>
                              </a:rPr>
                              <m:t>∞</m:t>
                            </m:r>
                          </m:sup>
                          <m:e>
                            <m:sSup>
                              <m:sSupPr>
                                <m:ctrlPr>
                                  <a:rPr lang="en-US" sz="2000" i="1">
                                    <a:effectLst/>
                                    <a:latin typeface="Cambria Math" panose="02040503050406030204" pitchFamily="18" charset="0"/>
                                    <a:ea typeface="Calibri"/>
                                    <a:cs typeface="Times New Roman"/>
                                  </a:rPr>
                                </m:ctrlPr>
                              </m:sSupPr>
                              <m:e>
                                <m:r>
                                  <a:rPr lang="en-US" sz="2000" i="1">
                                    <a:effectLst/>
                                    <a:latin typeface="Cambria Math"/>
                                    <a:ea typeface="Calibri"/>
                                    <a:cs typeface="Times New Roman"/>
                                  </a:rPr>
                                  <m:t>2</m:t>
                                </m:r>
                              </m:e>
                              <m:sup>
                                <m:r>
                                  <a:rPr lang="en-US" sz="2000" i="1">
                                    <a:effectLst/>
                                    <a:latin typeface="Cambria Math"/>
                                    <a:ea typeface="Calibri"/>
                                    <a:cs typeface="Times New Roman"/>
                                  </a:rPr>
                                  <m:t>−</m:t>
                                </m:r>
                                <m:d>
                                  <m:dPr>
                                    <m:ctrlPr>
                                      <a:rPr lang="en-US" sz="2000" i="1">
                                        <a:effectLst/>
                                        <a:latin typeface="Cambria Math" panose="02040503050406030204" pitchFamily="18" charset="0"/>
                                        <a:ea typeface="Calibri"/>
                                        <a:cs typeface="Times New Roman"/>
                                      </a:rPr>
                                    </m:ctrlPr>
                                  </m:dPr>
                                  <m:e>
                                    <m:r>
                                      <a:rPr lang="en-US" sz="2000" i="1">
                                        <a:effectLst/>
                                        <a:latin typeface="Cambria Math"/>
                                        <a:ea typeface="Calibri"/>
                                        <a:cs typeface="Times New Roman"/>
                                      </a:rPr>
                                      <m:t>𝑥</m:t>
                                    </m:r>
                                    <m:r>
                                      <a:rPr lang="en-US" sz="2000" i="1">
                                        <a:effectLst/>
                                        <a:latin typeface="Cambria Math"/>
                                        <a:ea typeface="Calibri"/>
                                        <a:cs typeface="Times New Roman"/>
                                      </a:rPr>
                                      <m:t>+</m:t>
                                    </m:r>
                                    <m:r>
                                      <a:rPr lang="en-US" sz="2000" i="1">
                                        <a:effectLst/>
                                        <a:latin typeface="Cambria Math"/>
                                        <a:ea typeface="Calibri"/>
                                        <a:cs typeface="Times New Roman"/>
                                      </a:rPr>
                                      <m:t>𝑦</m:t>
                                    </m:r>
                                  </m:e>
                                </m:d>
                              </m:sup>
                            </m:sSup>
                          </m:e>
                        </m:nary>
                      </m:e>
                    </m:nary>
                    <m:r>
                      <a:rPr lang="en-US" sz="2000" i="1">
                        <a:effectLst/>
                        <a:latin typeface="Cambria Math"/>
                        <a:ea typeface="Calibri"/>
                        <a:cs typeface="Times New Roman"/>
                      </a:rPr>
                      <m:t>=</m:t>
                    </m:r>
                    <m:nary>
                      <m:naryPr>
                        <m:chr m:val="∑"/>
                        <m:limLoc m:val="undOvr"/>
                        <m:ctrlPr>
                          <a:rPr lang="en-US" sz="2000" i="1">
                            <a:effectLst/>
                            <a:latin typeface="Cambria Math" panose="02040503050406030204" pitchFamily="18" charset="0"/>
                            <a:ea typeface="Calibri"/>
                            <a:cs typeface="Times New Roman"/>
                          </a:rPr>
                        </m:ctrlPr>
                      </m:naryPr>
                      <m:sub>
                        <m:r>
                          <a:rPr lang="en-US" sz="2000" i="1">
                            <a:effectLst/>
                            <a:latin typeface="Cambria Math"/>
                            <a:ea typeface="Calibri"/>
                            <a:cs typeface="Times New Roman"/>
                          </a:rPr>
                          <m:t>𝑦</m:t>
                        </m:r>
                        <m:r>
                          <a:rPr lang="en-US" sz="2000" i="1">
                            <a:effectLst/>
                            <a:latin typeface="Cambria Math"/>
                            <a:ea typeface="Calibri"/>
                            <a:cs typeface="Times New Roman"/>
                          </a:rPr>
                          <m:t>=1</m:t>
                        </m:r>
                      </m:sub>
                      <m:sup>
                        <m:r>
                          <a:rPr lang="en-US" sz="2000" i="1">
                            <a:effectLst/>
                            <a:latin typeface="Cambria Math"/>
                            <a:ea typeface="Calibri"/>
                            <a:cs typeface="Times New Roman"/>
                          </a:rPr>
                          <m:t>∞</m:t>
                        </m:r>
                      </m:sup>
                      <m:e>
                        <m:sSup>
                          <m:sSupPr>
                            <m:ctrlPr>
                              <a:rPr lang="en-US" sz="2000" i="1">
                                <a:effectLst/>
                                <a:latin typeface="Cambria Math" panose="02040503050406030204" pitchFamily="18" charset="0"/>
                                <a:ea typeface="Calibri"/>
                                <a:cs typeface="Times New Roman"/>
                              </a:rPr>
                            </m:ctrlPr>
                          </m:sSupPr>
                          <m:e>
                            <m:r>
                              <a:rPr lang="en-US" sz="2000" i="1">
                                <a:effectLst/>
                                <a:latin typeface="Cambria Math"/>
                                <a:ea typeface="Calibri"/>
                                <a:cs typeface="Times New Roman"/>
                              </a:rPr>
                              <m:t>2</m:t>
                            </m:r>
                          </m:e>
                          <m:sup>
                            <m:r>
                              <a:rPr lang="en-US" sz="2000" i="1">
                                <a:effectLst/>
                                <a:latin typeface="Cambria Math"/>
                                <a:ea typeface="Calibri"/>
                                <a:cs typeface="Times New Roman"/>
                              </a:rPr>
                              <m:t>−</m:t>
                            </m:r>
                            <m:r>
                              <a:rPr lang="en-US" sz="2000" i="1">
                                <a:effectLst/>
                                <a:latin typeface="Cambria Math"/>
                                <a:ea typeface="Calibri"/>
                                <a:cs typeface="Times New Roman"/>
                              </a:rPr>
                              <m:t>𝑦</m:t>
                            </m:r>
                          </m:sup>
                        </m:sSup>
                        <m:nary>
                          <m:naryPr>
                            <m:chr m:val="∑"/>
                            <m:limLoc m:val="subSup"/>
                            <m:ctrlPr>
                              <a:rPr lang="en-US" sz="2000" i="1">
                                <a:effectLst/>
                                <a:latin typeface="Cambria Math" panose="02040503050406030204" pitchFamily="18" charset="0"/>
                                <a:ea typeface="Calibri"/>
                                <a:cs typeface="Times New Roman"/>
                              </a:rPr>
                            </m:ctrlPr>
                          </m:naryPr>
                          <m:sub>
                            <m:r>
                              <a:rPr lang="en-US" sz="2000" i="1">
                                <a:effectLst/>
                                <a:latin typeface="Cambria Math"/>
                                <a:ea typeface="Calibri"/>
                                <a:cs typeface="Times New Roman"/>
                              </a:rPr>
                              <m:t>𝑥</m:t>
                            </m:r>
                            <m:r>
                              <a:rPr lang="en-US" sz="2000" i="1">
                                <a:effectLst/>
                                <a:latin typeface="Cambria Math"/>
                                <a:ea typeface="Calibri"/>
                                <a:cs typeface="Times New Roman"/>
                              </a:rPr>
                              <m:t>=</m:t>
                            </m:r>
                            <m:r>
                              <a:rPr lang="en-US" sz="2000" i="1">
                                <a:effectLst/>
                                <a:latin typeface="Cambria Math"/>
                                <a:ea typeface="Calibri"/>
                                <a:cs typeface="Times New Roman"/>
                              </a:rPr>
                              <m:t>𝑦</m:t>
                            </m:r>
                            <m:r>
                              <a:rPr lang="en-US" sz="2000" i="1">
                                <a:effectLst/>
                                <a:latin typeface="Cambria Math"/>
                                <a:ea typeface="Calibri"/>
                                <a:cs typeface="Times New Roman"/>
                              </a:rPr>
                              <m:t>+1</m:t>
                            </m:r>
                          </m:sub>
                          <m:sup>
                            <m:r>
                              <a:rPr lang="en-US" sz="2000" i="1">
                                <a:effectLst/>
                                <a:latin typeface="Cambria Math"/>
                                <a:ea typeface="Calibri"/>
                                <a:cs typeface="Times New Roman"/>
                              </a:rPr>
                              <m:t>∞</m:t>
                            </m:r>
                          </m:sup>
                          <m:e>
                            <m:sSup>
                              <m:sSupPr>
                                <m:ctrlPr>
                                  <a:rPr lang="en-US" sz="2000" i="1">
                                    <a:effectLst/>
                                    <a:latin typeface="Cambria Math" panose="02040503050406030204" pitchFamily="18" charset="0"/>
                                    <a:ea typeface="Calibri"/>
                                    <a:cs typeface="Times New Roman"/>
                                  </a:rPr>
                                </m:ctrlPr>
                              </m:sSupPr>
                              <m:e>
                                <m:r>
                                  <a:rPr lang="en-US" sz="2000" i="1">
                                    <a:effectLst/>
                                    <a:latin typeface="Cambria Math"/>
                                    <a:ea typeface="Calibri"/>
                                    <a:cs typeface="Times New Roman"/>
                                  </a:rPr>
                                  <m:t>2</m:t>
                                </m:r>
                              </m:e>
                              <m:sup>
                                <m:r>
                                  <a:rPr lang="en-US" sz="2000" i="1">
                                    <a:effectLst/>
                                    <a:latin typeface="Cambria Math"/>
                                    <a:ea typeface="Calibri"/>
                                    <a:cs typeface="Times New Roman"/>
                                  </a:rPr>
                                  <m:t>−</m:t>
                                </m:r>
                                <m:r>
                                  <a:rPr lang="en-US" sz="2000" i="1">
                                    <a:effectLst/>
                                    <a:latin typeface="Cambria Math"/>
                                    <a:ea typeface="Calibri"/>
                                    <a:cs typeface="Times New Roman"/>
                                  </a:rPr>
                                  <m:t>𝑥</m:t>
                                </m:r>
                              </m:sup>
                            </m:sSup>
                          </m:e>
                        </m:nary>
                      </m:e>
                    </m:nary>
                    <m:r>
                      <a:rPr lang="en-US" sz="2000" i="1">
                        <a:effectLst/>
                        <a:latin typeface="Cambria Math"/>
                        <a:ea typeface="Calibri"/>
                        <a:cs typeface="Times New Roman"/>
                      </a:rPr>
                      <m:t>=</m:t>
                    </m:r>
                    <m:nary>
                      <m:naryPr>
                        <m:chr m:val="∑"/>
                        <m:limLoc m:val="undOvr"/>
                        <m:ctrlPr>
                          <a:rPr lang="en-US" sz="2000" i="1">
                            <a:effectLst/>
                            <a:latin typeface="Cambria Math" panose="02040503050406030204" pitchFamily="18" charset="0"/>
                            <a:ea typeface="Calibri"/>
                            <a:cs typeface="Times New Roman"/>
                          </a:rPr>
                        </m:ctrlPr>
                      </m:naryPr>
                      <m:sub>
                        <m:r>
                          <a:rPr lang="en-US" sz="2000" i="1">
                            <a:effectLst/>
                            <a:latin typeface="Cambria Math"/>
                            <a:ea typeface="Calibri"/>
                            <a:cs typeface="Times New Roman"/>
                          </a:rPr>
                          <m:t>𝑦</m:t>
                        </m:r>
                        <m:r>
                          <a:rPr lang="en-US" sz="2000" i="1">
                            <a:effectLst/>
                            <a:latin typeface="Cambria Math"/>
                            <a:ea typeface="Calibri"/>
                            <a:cs typeface="Times New Roman"/>
                          </a:rPr>
                          <m:t>=1</m:t>
                        </m:r>
                      </m:sub>
                      <m:sup>
                        <m:r>
                          <a:rPr lang="en-US" sz="2000" i="1">
                            <a:effectLst/>
                            <a:latin typeface="Cambria Math"/>
                            <a:ea typeface="Calibri"/>
                            <a:cs typeface="Times New Roman"/>
                          </a:rPr>
                          <m:t>∞</m:t>
                        </m:r>
                      </m:sup>
                      <m:e>
                        <m:sSup>
                          <m:sSupPr>
                            <m:ctrlPr>
                              <a:rPr lang="en-US" sz="2000" i="1">
                                <a:effectLst/>
                                <a:latin typeface="Cambria Math" panose="02040503050406030204" pitchFamily="18" charset="0"/>
                                <a:ea typeface="Calibri"/>
                                <a:cs typeface="Times New Roman"/>
                              </a:rPr>
                            </m:ctrlPr>
                          </m:sSupPr>
                          <m:e>
                            <m:r>
                              <a:rPr lang="en-US" sz="2000" i="1">
                                <a:effectLst/>
                                <a:latin typeface="Cambria Math"/>
                                <a:ea typeface="Calibri"/>
                                <a:cs typeface="Times New Roman"/>
                              </a:rPr>
                              <m:t>2</m:t>
                            </m:r>
                          </m:e>
                          <m:sup>
                            <m:r>
                              <a:rPr lang="en-US" sz="2000" i="1">
                                <a:effectLst/>
                                <a:latin typeface="Cambria Math"/>
                                <a:ea typeface="Calibri"/>
                                <a:cs typeface="Times New Roman"/>
                              </a:rPr>
                              <m:t>−</m:t>
                            </m:r>
                            <m:r>
                              <a:rPr lang="en-US" sz="2000" i="1">
                                <a:effectLst/>
                                <a:latin typeface="Cambria Math"/>
                                <a:ea typeface="Calibri"/>
                                <a:cs typeface="Times New Roman"/>
                              </a:rPr>
                              <m:t>𝑦</m:t>
                            </m:r>
                          </m:sup>
                        </m:sSup>
                        <m:r>
                          <a:rPr lang="en-US" sz="2000" i="1">
                            <a:effectLst/>
                            <a:latin typeface="Cambria Math"/>
                            <a:ea typeface="Calibri"/>
                            <a:cs typeface="Times New Roman"/>
                          </a:rPr>
                          <m:t>∗</m:t>
                        </m:r>
                        <m:sSup>
                          <m:sSupPr>
                            <m:ctrlPr>
                              <a:rPr lang="en-US" sz="2000" i="1">
                                <a:effectLst/>
                                <a:latin typeface="Cambria Math" panose="02040503050406030204" pitchFamily="18" charset="0"/>
                                <a:ea typeface="Calibri"/>
                                <a:cs typeface="Times New Roman"/>
                              </a:rPr>
                            </m:ctrlPr>
                          </m:sSupPr>
                          <m:e>
                            <m:r>
                              <a:rPr lang="en-US" sz="2000" i="1">
                                <a:effectLst/>
                                <a:latin typeface="Cambria Math"/>
                                <a:ea typeface="Calibri"/>
                                <a:cs typeface="Times New Roman"/>
                              </a:rPr>
                              <m:t>2</m:t>
                            </m:r>
                          </m:e>
                          <m:sup>
                            <m:r>
                              <a:rPr lang="en-US" sz="2000" i="1">
                                <a:effectLst/>
                                <a:latin typeface="Cambria Math"/>
                                <a:ea typeface="Calibri"/>
                                <a:cs typeface="Times New Roman"/>
                              </a:rPr>
                              <m:t>−</m:t>
                            </m:r>
                            <m:r>
                              <a:rPr lang="en-US" sz="2000" i="1">
                                <a:effectLst/>
                                <a:latin typeface="Cambria Math"/>
                                <a:ea typeface="Calibri"/>
                                <a:cs typeface="Times New Roman"/>
                              </a:rPr>
                              <m:t>𝑦</m:t>
                            </m:r>
                          </m:sup>
                        </m:sSup>
                      </m:e>
                    </m:nary>
                    <m:r>
                      <a:rPr lang="en-US" sz="2000" i="1">
                        <a:effectLst/>
                        <a:latin typeface="Cambria Math"/>
                        <a:ea typeface="Times New Roman"/>
                        <a:cs typeface="Times New Roman"/>
                      </a:rPr>
                      <m:t>=</m:t>
                    </m:r>
                    <m:nary>
                      <m:naryPr>
                        <m:chr m:val="∑"/>
                        <m:limLoc m:val="undOvr"/>
                        <m:ctrlPr>
                          <a:rPr lang="en-US" sz="2000" i="1">
                            <a:effectLst/>
                            <a:latin typeface="Cambria Math" panose="02040503050406030204" pitchFamily="18" charset="0"/>
                            <a:ea typeface="Calibri"/>
                            <a:cs typeface="Times New Roman"/>
                          </a:rPr>
                        </m:ctrlPr>
                      </m:naryPr>
                      <m:sub>
                        <m:r>
                          <a:rPr lang="en-US" sz="2000" i="1">
                            <a:effectLst/>
                            <a:latin typeface="Cambria Math"/>
                            <a:ea typeface="Calibri"/>
                            <a:cs typeface="Times New Roman"/>
                          </a:rPr>
                          <m:t>𝑦</m:t>
                        </m:r>
                        <m:r>
                          <a:rPr lang="en-US" sz="2000" i="1">
                            <a:effectLst/>
                            <a:latin typeface="Cambria Math"/>
                            <a:ea typeface="Calibri"/>
                            <a:cs typeface="Times New Roman"/>
                          </a:rPr>
                          <m:t>=1</m:t>
                        </m:r>
                      </m:sub>
                      <m:sup>
                        <m:r>
                          <a:rPr lang="en-US" sz="2000" i="1">
                            <a:effectLst/>
                            <a:latin typeface="Cambria Math"/>
                            <a:ea typeface="Calibri"/>
                            <a:cs typeface="Times New Roman"/>
                          </a:rPr>
                          <m:t>∞</m:t>
                        </m:r>
                      </m:sup>
                      <m:e>
                        <m:sSup>
                          <m:sSupPr>
                            <m:ctrlPr>
                              <a:rPr lang="en-US" sz="2000" i="1">
                                <a:effectLst/>
                                <a:latin typeface="Cambria Math" panose="02040503050406030204" pitchFamily="18" charset="0"/>
                                <a:ea typeface="Calibri"/>
                                <a:cs typeface="Times New Roman"/>
                              </a:rPr>
                            </m:ctrlPr>
                          </m:sSupPr>
                          <m:e>
                            <m:r>
                              <a:rPr lang="en-US" sz="2000" i="1">
                                <a:effectLst/>
                                <a:latin typeface="Cambria Math" panose="02040503050406030204" pitchFamily="18" charset="0"/>
                                <a:ea typeface="Calibri"/>
                                <a:cs typeface="Times New Roman"/>
                              </a:rPr>
                              <m:t>2</m:t>
                            </m:r>
                          </m:e>
                          <m:sup>
                            <m:r>
                              <a:rPr lang="en-US" sz="2000" i="1">
                                <a:effectLst/>
                                <a:latin typeface="Cambria Math"/>
                                <a:ea typeface="Calibri"/>
                                <a:cs typeface="Times New Roman"/>
                              </a:rPr>
                              <m:t>−2</m:t>
                            </m:r>
                            <m:r>
                              <a:rPr lang="en-US" sz="2000" i="1">
                                <a:effectLst/>
                                <a:latin typeface="Cambria Math"/>
                                <a:ea typeface="Calibri"/>
                                <a:cs typeface="Times New Roman"/>
                              </a:rPr>
                              <m:t>𝑦</m:t>
                            </m:r>
                          </m:sup>
                        </m:sSup>
                      </m:e>
                    </m:nary>
                  </m:oMath>
                </a14:m>
                <a:endParaRPr lang="en-US" sz="2000" dirty="0">
                  <a:ea typeface="Calibri"/>
                  <a:cs typeface="Times New Roman"/>
                </a:endParaRPr>
              </a:p>
              <a:p>
                <a:pPr marL="457200" marR="0" algn="just">
                  <a:lnSpc>
                    <a:spcPct val="150000"/>
                  </a:lnSpc>
                  <a:spcBef>
                    <a:spcPts val="0"/>
                  </a:spcBef>
                  <a:spcAft>
                    <a:spcPts val="0"/>
                  </a:spcAft>
                </a:pPr>
                <a:r>
                  <a:rPr lang="en-US" sz="2000" dirty="0">
                    <a:effectLst/>
                    <a:latin typeface="Cambria"/>
                    <a:ea typeface="Times New Roman"/>
                    <a:cs typeface="Times New Roman"/>
                  </a:rPr>
                  <a:t>                                   =</a:t>
                </a:r>
                <a14:m>
                  <m:oMath xmlns:m="http://schemas.openxmlformats.org/officeDocument/2006/math">
                    <m:d>
                      <m:dPr>
                        <m:ctrlPr>
                          <a:rPr lang="en-US" sz="2000" i="1">
                            <a:effectLst/>
                            <a:latin typeface="Cambria Math" panose="02040503050406030204" pitchFamily="18" charset="0"/>
                            <a:ea typeface="Times New Roman"/>
                            <a:cs typeface="Times New Roman"/>
                          </a:rPr>
                        </m:ctrlPr>
                      </m:dPr>
                      <m:e>
                        <m:f>
                          <m:fPr>
                            <m:ctrlPr>
                              <a:rPr lang="en-US" sz="2000" i="1">
                                <a:effectLst/>
                                <a:latin typeface="Cambria Math" panose="02040503050406030204" pitchFamily="18" charset="0"/>
                                <a:ea typeface="Times New Roman"/>
                                <a:cs typeface="Times New Roman"/>
                              </a:rPr>
                            </m:ctrlPr>
                          </m:fPr>
                          <m:num>
                            <m:r>
                              <a:rPr lang="en-US" sz="2000" i="1">
                                <a:effectLst/>
                                <a:latin typeface="Cambria Math"/>
                                <a:ea typeface="Times New Roman"/>
                                <a:cs typeface="Times New Roman"/>
                              </a:rPr>
                              <m:t>1</m:t>
                            </m:r>
                          </m:num>
                          <m:den>
                            <m:r>
                              <a:rPr lang="en-US" sz="2000" i="1">
                                <a:effectLst/>
                                <a:latin typeface="Cambria Math"/>
                                <a:ea typeface="Times New Roman"/>
                                <a:cs typeface="Times New Roman"/>
                              </a:rPr>
                              <m:t>4</m:t>
                            </m:r>
                          </m:den>
                        </m:f>
                        <m:r>
                          <a:rPr lang="en-US" sz="2000" i="1">
                            <a:effectLst/>
                            <a:latin typeface="Cambria Math"/>
                            <a:ea typeface="Times New Roman"/>
                            <a:cs typeface="Times New Roman"/>
                          </a:rPr>
                          <m:t>+</m:t>
                        </m:r>
                        <m:f>
                          <m:fPr>
                            <m:ctrlPr>
                              <a:rPr lang="en-US" sz="2000" i="1">
                                <a:effectLst/>
                                <a:latin typeface="Cambria Math" panose="02040503050406030204" pitchFamily="18" charset="0"/>
                                <a:ea typeface="Times New Roman"/>
                                <a:cs typeface="Times New Roman"/>
                              </a:rPr>
                            </m:ctrlPr>
                          </m:fPr>
                          <m:num>
                            <m:r>
                              <a:rPr lang="en-US" sz="2000" i="1">
                                <a:effectLst/>
                                <a:latin typeface="Cambria Math"/>
                                <a:ea typeface="Times New Roman"/>
                                <a:cs typeface="Times New Roman"/>
                              </a:rPr>
                              <m:t>1</m:t>
                            </m:r>
                          </m:num>
                          <m:den>
                            <m:r>
                              <a:rPr lang="en-US" sz="2000" i="1">
                                <a:effectLst/>
                                <a:latin typeface="Cambria Math"/>
                                <a:ea typeface="Times New Roman"/>
                                <a:cs typeface="Times New Roman"/>
                              </a:rPr>
                              <m:t>16</m:t>
                            </m:r>
                          </m:den>
                        </m:f>
                        <m:r>
                          <a:rPr lang="en-US" sz="2000" i="1">
                            <a:effectLst/>
                            <a:latin typeface="Cambria Math"/>
                            <a:ea typeface="Times New Roman"/>
                            <a:cs typeface="Times New Roman"/>
                          </a:rPr>
                          <m:t>+</m:t>
                        </m:r>
                        <m:f>
                          <m:fPr>
                            <m:ctrlPr>
                              <a:rPr lang="en-US" sz="2000" i="1">
                                <a:effectLst/>
                                <a:latin typeface="Cambria Math" panose="02040503050406030204" pitchFamily="18" charset="0"/>
                                <a:ea typeface="Times New Roman"/>
                                <a:cs typeface="Times New Roman"/>
                              </a:rPr>
                            </m:ctrlPr>
                          </m:fPr>
                          <m:num>
                            <m:r>
                              <a:rPr lang="en-US" sz="2000" i="1">
                                <a:effectLst/>
                                <a:latin typeface="Cambria Math"/>
                                <a:ea typeface="Times New Roman"/>
                                <a:cs typeface="Times New Roman"/>
                              </a:rPr>
                              <m:t>1</m:t>
                            </m:r>
                          </m:num>
                          <m:den>
                            <m:r>
                              <a:rPr lang="en-US" sz="2000" i="1">
                                <a:effectLst/>
                                <a:latin typeface="Cambria Math"/>
                                <a:ea typeface="Times New Roman"/>
                                <a:cs typeface="Times New Roman"/>
                              </a:rPr>
                              <m:t>64</m:t>
                            </m:r>
                          </m:den>
                        </m:f>
                        <m:r>
                          <a:rPr lang="en-US" sz="2000" i="1">
                            <a:effectLst/>
                            <a:latin typeface="Cambria Math"/>
                            <a:ea typeface="Times New Roman"/>
                            <a:cs typeface="Times New Roman"/>
                          </a:rPr>
                          <m:t>+</m:t>
                        </m:r>
                        <m:f>
                          <m:fPr>
                            <m:ctrlPr>
                              <a:rPr lang="en-US" sz="2000" i="1">
                                <a:effectLst/>
                                <a:latin typeface="Cambria Math" panose="02040503050406030204" pitchFamily="18" charset="0"/>
                                <a:ea typeface="Times New Roman"/>
                                <a:cs typeface="Times New Roman"/>
                              </a:rPr>
                            </m:ctrlPr>
                          </m:fPr>
                          <m:num>
                            <m:r>
                              <a:rPr lang="en-US" sz="2000" i="1">
                                <a:effectLst/>
                                <a:latin typeface="Cambria Math"/>
                                <a:ea typeface="Times New Roman"/>
                                <a:cs typeface="Times New Roman"/>
                              </a:rPr>
                              <m:t>1</m:t>
                            </m:r>
                          </m:num>
                          <m:den>
                            <m:r>
                              <a:rPr lang="en-US" sz="2000" i="1">
                                <a:effectLst/>
                                <a:latin typeface="Cambria Math"/>
                                <a:ea typeface="Times New Roman"/>
                                <a:cs typeface="Times New Roman"/>
                              </a:rPr>
                              <m:t>256</m:t>
                            </m:r>
                          </m:den>
                        </m:f>
                        <m:r>
                          <a:rPr lang="en-US" sz="2000" i="1">
                            <a:effectLst/>
                            <a:latin typeface="Cambria Math"/>
                            <a:ea typeface="Times New Roman"/>
                            <a:cs typeface="Times New Roman"/>
                          </a:rPr>
                          <m:t>+…</m:t>
                        </m:r>
                      </m:e>
                    </m:d>
                    <m:r>
                      <a:rPr lang="en-US" sz="2000" i="1">
                        <a:effectLst/>
                        <a:latin typeface="Cambria Math"/>
                        <a:ea typeface="Times New Roman"/>
                        <a:cs typeface="Times New Roman"/>
                      </a:rPr>
                      <m:t>=</m:t>
                    </m:r>
                    <m:f>
                      <m:fPr>
                        <m:ctrlPr>
                          <a:rPr lang="en-US" sz="2000" i="1">
                            <a:effectLst/>
                            <a:latin typeface="Cambria Math" panose="02040503050406030204" pitchFamily="18" charset="0"/>
                            <a:ea typeface="Times New Roman"/>
                            <a:cs typeface="Times New Roman"/>
                          </a:rPr>
                        </m:ctrlPr>
                      </m:fPr>
                      <m:num>
                        <m:r>
                          <a:rPr lang="en-US" sz="2000" i="1">
                            <a:effectLst/>
                            <a:latin typeface="Cambria Math"/>
                            <a:ea typeface="Times New Roman"/>
                            <a:cs typeface="Times New Roman"/>
                          </a:rPr>
                          <m:t>1</m:t>
                        </m:r>
                      </m:num>
                      <m:den>
                        <m:r>
                          <a:rPr lang="en-US" sz="2000" i="1">
                            <a:effectLst/>
                            <a:latin typeface="Cambria Math"/>
                            <a:ea typeface="Times New Roman"/>
                            <a:cs typeface="Times New Roman"/>
                          </a:rPr>
                          <m:t>4</m:t>
                        </m:r>
                      </m:den>
                    </m:f>
                    <m:d>
                      <m:dPr>
                        <m:ctrlPr>
                          <a:rPr lang="en-US" sz="2000" i="1">
                            <a:effectLst/>
                            <a:latin typeface="Cambria Math" panose="02040503050406030204" pitchFamily="18" charset="0"/>
                            <a:ea typeface="Times New Roman"/>
                            <a:cs typeface="Times New Roman"/>
                          </a:rPr>
                        </m:ctrlPr>
                      </m:dPr>
                      <m:e>
                        <m:r>
                          <a:rPr lang="en-US" sz="2000" i="1">
                            <a:effectLst/>
                            <a:latin typeface="Cambria Math"/>
                            <a:ea typeface="Times New Roman"/>
                            <a:cs typeface="Times New Roman"/>
                          </a:rPr>
                          <m:t>1+</m:t>
                        </m:r>
                        <m:f>
                          <m:fPr>
                            <m:ctrlPr>
                              <a:rPr lang="en-US" sz="2000" i="1">
                                <a:effectLst/>
                                <a:latin typeface="Cambria Math" panose="02040503050406030204" pitchFamily="18" charset="0"/>
                                <a:ea typeface="Times New Roman"/>
                                <a:cs typeface="Times New Roman"/>
                              </a:rPr>
                            </m:ctrlPr>
                          </m:fPr>
                          <m:num>
                            <m:r>
                              <a:rPr lang="en-US" sz="2000" i="1">
                                <a:effectLst/>
                                <a:latin typeface="Cambria Math"/>
                                <a:ea typeface="Times New Roman"/>
                                <a:cs typeface="Times New Roman"/>
                              </a:rPr>
                              <m:t>1</m:t>
                            </m:r>
                          </m:num>
                          <m:den>
                            <m:r>
                              <a:rPr lang="en-US" sz="2000" i="1">
                                <a:effectLst/>
                                <a:latin typeface="Cambria Math"/>
                                <a:ea typeface="Times New Roman"/>
                                <a:cs typeface="Times New Roman"/>
                              </a:rPr>
                              <m:t>4</m:t>
                            </m:r>
                          </m:den>
                        </m:f>
                        <m:r>
                          <a:rPr lang="en-US" sz="2000" i="1">
                            <a:effectLst/>
                            <a:latin typeface="Cambria Math"/>
                            <a:ea typeface="Times New Roman"/>
                            <a:cs typeface="Times New Roman"/>
                          </a:rPr>
                          <m:t>+</m:t>
                        </m:r>
                        <m:f>
                          <m:fPr>
                            <m:ctrlPr>
                              <a:rPr lang="en-US" sz="2000" i="1">
                                <a:effectLst/>
                                <a:latin typeface="Cambria Math" panose="02040503050406030204" pitchFamily="18" charset="0"/>
                                <a:ea typeface="Times New Roman"/>
                                <a:cs typeface="Times New Roman"/>
                              </a:rPr>
                            </m:ctrlPr>
                          </m:fPr>
                          <m:num>
                            <m:r>
                              <a:rPr lang="en-US" sz="2000" i="1">
                                <a:effectLst/>
                                <a:latin typeface="Cambria Math"/>
                                <a:ea typeface="Times New Roman"/>
                                <a:cs typeface="Times New Roman"/>
                              </a:rPr>
                              <m:t>1</m:t>
                            </m:r>
                          </m:num>
                          <m:den>
                            <m:r>
                              <a:rPr lang="en-US" sz="2000" i="1">
                                <a:effectLst/>
                                <a:latin typeface="Cambria Math"/>
                                <a:ea typeface="Times New Roman"/>
                                <a:cs typeface="Times New Roman"/>
                              </a:rPr>
                              <m:t>16</m:t>
                            </m:r>
                          </m:den>
                        </m:f>
                        <m:r>
                          <a:rPr lang="en-US" sz="2000" i="1">
                            <a:effectLst/>
                            <a:latin typeface="Cambria Math"/>
                            <a:ea typeface="Times New Roman"/>
                            <a:cs typeface="Times New Roman"/>
                          </a:rPr>
                          <m:t>+</m:t>
                        </m:r>
                        <m:f>
                          <m:fPr>
                            <m:ctrlPr>
                              <a:rPr lang="en-US" sz="2000" i="1">
                                <a:effectLst/>
                                <a:latin typeface="Cambria Math" panose="02040503050406030204" pitchFamily="18" charset="0"/>
                                <a:ea typeface="Times New Roman"/>
                                <a:cs typeface="Times New Roman"/>
                              </a:rPr>
                            </m:ctrlPr>
                          </m:fPr>
                          <m:num>
                            <m:r>
                              <a:rPr lang="en-US" sz="2000" i="1">
                                <a:effectLst/>
                                <a:latin typeface="Cambria Math"/>
                                <a:ea typeface="Times New Roman"/>
                                <a:cs typeface="Times New Roman"/>
                              </a:rPr>
                              <m:t>1</m:t>
                            </m:r>
                          </m:num>
                          <m:den>
                            <m:r>
                              <a:rPr lang="en-US" sz="2000" i="1">
                                <a:effectLst/>
                                <a:latin typeface="Cambria Math"/>
                                <a:ea typeface="Times New Roman"/>
                                <a:cs typeface="Times New Roman"/>
                              </a:rPr>
                              <m:t>64</m:t>
                            </m:r>
                          </m:den>
                        </m:f>
                        <m:r>
                          <a:rPr lang="en-US" sz="2000" i="1">
                            <a:effectLst/>
                            <a:latin typeface="Cambria Math"/>
                            <a:ea typeface="Times New Roman"/>
                            <a:cs typeface="Times New Roman"/>
                          </a:rPr>
                          <m:t>+…</m:t>
                        </m:r>
                      </m:e>
                    </m:d>
                  </m:oMath>
                </a14:m>
                <a:endParaRPr lang="en-US" sz="2000" dirty="0">
                  <a:effectLst/>
                </a:endParaRPr>
              </a:p>
              <a:p>
                <a:pPr marL="457200" marR="0" algn="just">
                  <a:lnSpc>
                    <a:spcPct val="150000"/>
                  </a:lnSpc>
                  <a:spcBef>
                    <a:spcPts val="0"/>
                  </a:spcBef>
                  <a:spcAft>
                    <a:spcPts val="0"/>
                  </a:spcAft>
                </a:pPr>
                <a:r>
                  <a:rPr lang="en-US" sz="2000" dirty="0">
                    <a:effectLst/>
                    <a:latin typeface="Cambria"/>
                    <a:ea typeface="Times New Roman"/>
                    <a:cs typeface="Times New Roman"/>
                  </a:rPr>
                  <a:t>                                      =</a:t>
                </a:r>
                <a14:m>
                  <m:oMath xmlns:m="http://schemas.openxmlformats.org/officeDocument/2006/math">
                    <m:f>
                      <m:fPr>
                        <m:ctrlPr>
                          <a:rPr lang="en-US" sz="2000" i="1">
                            <a:effectLst/>
                            <a:latin typeface="Cambria Math" panose="02040503050406030204" pitchFamily="18" charset="0"/>
                            <a:ea typeface="Times New Roman"/>
                            <a:cs typeface="Times New Roman"/>
                          </a:rPr>
                        </m:ctrlPr>
                      </m:fPr>
                      <m:num>
                        <m:r>
                          <a:rPr lang="en-US" sz="2000" i="1">
                            <a:effectLst/>
                            <a:latin typeface="Cambria Math"/>
                            <a:ea typeface="Times New Roman"/>
                            <a:cs typeface="Times New Roman"/>
                          </a:rPr>
                          <m:t>1</m:t>
                        </m:r>
                      </m:num>
                      <m:den>
                        <m:r>
                          <a:rPr lang="en-US" sz="2000" i="1">
                            <a:effectLst/>
                            <a:latin typeface="Cambria Math"/>
                            <a:ea typeface="Times New Roman"/>
                            <a:cs typeface="Times New Roman"/>
                          </a:rPr>
                          <m:t>4</m:t>
                        </m:r>
                      </m:den>
                    </m:f>
                    <m:d>
                      <m:dPr>
                        <m:ctrlPr>
                          <a:rPr lang="en-US" sz="2000" i="1">
                            <a:effectLst/>
                            <a:latin typeface="Cambria Math" panose="02040503050406030204" pitchFamily="18" charset="0"/>
                            <a:ea typeface="Times New Roman"/>
                            <a:cs typeface="Times New Roman"/>
                          </a:rPr>
                        </m:ctrlPr>
                      </m:dPr>
                      <m:e>
                        <m:f>
                          <m:fPr>
                            <m:ctrlPr>
                              <a:rPr lang="en-US" sz="2000" i="1">
                                <a:effectLst/>
                                <a:latin typeface="Cambria Math" panose="02040503050406030204" pitchFamily="18" charset="0"/>
                                <a:ea typeface="Times New Roman"/>
                                <a:cs typeface="Times New Roman"/>
                              </a:rPr>
                            </m:ctrlPr>
                          </m:fPr>
                          <m:num>
                            <m:r>
                              <a:rPr lang="en-US" sz="2000" i="1">
                                <a:effectLst/>
                                <a:latin typeface="Cambria Math"/>
                                <a:ea typeface="Times New Roman"/>
                                <a:cs typeface="Times New Roman"/>
                              </a:rPr>
                              <m:t>1</m:t>
                            </m:r>
                          </m:num>
                          <m:den>
                            <m:r>
                              <a:rPr lang="en-US" sz="2000" i="1">
                                <a:effectLst/>
                                <a:latin typeface="Cambria Math"/>
                                <a:ea typeface="Times New Roman"/>
                                <a:cs typeface="Times New Roman"/>
                              </a:rPr>
                              <m:t>1−</m:t>
                            </m:r>
                            <m:f>
                              <m:fPr>
                                <m:ctrlPr>
                                  <a:rPr lang="en-US" sz="2000" i="1">
                                    <a:effectLst/>
                                    <a:latin typeface="Cambria Math" panose="02040503050406030204" pitchFamily="18" charset="0"/>
                                    <a:ea typeface="Times New Roman"/>
                                    <a:cs typeface="Times New Roman"/>
                                  </a:rPr>
                                </m:ctrlPr>
                              </m:fPr>
                              <m:num>
                                <m:r>
                                  <a:rPr lang="en-US" sz="2000" i="1">
                                    <a:effectLst/>
                                    <a:latin typeface="Cambria Math"/>
                                    <a:ea typeface="Times New Roman"/>
                                    <a:cs typeface="Times New Roman"/>
                                  </a:rPr>
                                  <m:t>1</m:t>
                                </m:r>
                              </m:num>
                              <m:den>
                                <m:r>
                                  <a:rPr lang="en-US" sz="2000" i="1">
                                    <a:effectLst/>
                                    <a:latin typeface="Cambria Math"/>
                                    <a:ea typeface="Times New Roman"/>
                                    <a:cs typeface="Times New Roman"/>
                                  </a:rPr>
                                  <m:t>4</m:t>
                                </m:r>
                              </m:den>
                            </m:f>
                          </m:den>
                        </m:f>
                      </m:e>
                    </m:d>
                    <m:r>
                      <a:rPr lang="en-US" sz="2000" i="1">
                        <a:effectLst/>
                        <a:latin typeface="Cambria Math"/>
                        <a:ea typeface="Times New Roman"/>
                        <a:cs typeface="Times New Roman"/>
                      </a:rPr>
                      <m:t>=</m:t>
                    </m:r>
                    <m:f>
                      <m:fPr>
                        <m:ctrlPr>
                          <a:rPr lang="en-US" sz="2000" i="1">
                            <a:effectLst/>
                            <a:latin typeface="Cambria Math" panose="02040503050406030204" pitchFamily="18" charset="0"/>
                            <a:ea typeface="Times New Roman"/>
                            <a:cs typeface="Times New Roman"/>
                          </a:rPr>
                        </m:ctrlPr>
                      </m:fPr>
                      <m:num>
                        <m:r>
                          <a:rPr lang="en-US" sz="2000" i="1">
                            <a:effectLst/>
                            <a:latin typeface="Cambria Math"/>
                            <a:ea typeface="Times New Roman"/>
                            <a:cs typeface="Times New Roman"/>
                          </a:rPr>
                          <m:t>1</m:t>
                        </m:r>
                      </m:num>
                      <m:den>
                        <m:r>
                          <a:rPr lang="en-US" sz="2000" i="1">
                            <a:effectLst/>
                            <a:latin typeface="Cambria Math"/>
                            <a:ea typeface="Times New Roman"/>
                            <a:cs typeface="Times New Roman"/>
                          </a:rPr>
                          <m:t>3</m:t>
                        </m:r>
                      </m:den>
                    </m:f>
                  </m:oMath>
                </a14:m>
                <a:endParaRPr lang="en-US" sz="2000" dirty="0">
                  <a:effectLst/>
                </a:endParaRPr>
              </a:p>
            </p:txBody>
          </p:sp>
        </mc:Choice>
        <mc:Fallback xmlns="">
          <p:sp>
            <p:nvSpPr>
              <p:cNvPr id="2" name="Rectangle 1"/>
              <p:cNvSpPr>
                <a:spLocks noRot="1" noChangeAspect="1" noMove="1" noResize="1" noEditPoints="1" noAdjustHandles="1" noChangeArrowheads="1" noChangeShapeType="1" noTextEdit="1"/>
              </p:cNvSpPr>
              <p:nvPr/>
            </p:nvSpPr>
            <p:spPr>
              <a:xfrm>
                <a:off x="228600" y="-152400"/>
                <a:ext cx="8915400" cy="4844660"/>
              </a:xfrm>
              <a:prstGeom prst="rect">
                <a:avLst/>
              </a:prstGeom>
              <a:blipFill rotWithShape="1">
                <a:blip r:embed="rId3"/>
                <a:stretch>
                  <a:fillRect l="-1778" t="-6792"/>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5417156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52400" y="255022"/>
                <a:ext cx="8763000" cy="5126596"/>
              </a:xfrm>
              <a:prstGeom prst="rect">
                <a:avLst/>
              </a:prstGeom>
            </p:spPr>
            <p:txBody>
              <a:bodyPr wrap="square">
                <a:spAutoFit/>
              </a:bodyPr>
              <a:lstStyle/>
              <a:p>
                <a:pPr algn="just">
                  <a:lnSpc>
                    <a:spcPct val="150000"/>
                  </a:lnSpc>
                </a:pPr>
                <a:r>
                  <a:rPr lang="en-US" sz="2000" b="1" dirty="0" smtClean="0">
                    <a:effectLst/>
                    <a:latin typeface="Book Antiqua"/>
                    <a:ea typeface="Calibri"/>
                    <a:cs typeface="Times New Roman"/>
                  </a:rPr>
                  <a:t>Definition</a:t>
                </a:r>
                <a:r>
                  <a:rPr lang="en-US" sz="2000" dirty="0">
                    <a:effectLst/>
                    <a:latin typeface="Book Antiqua"/>
                    <a:ea typeface="Calibri"/>
                    <a:cs typeface="Times New Roman"/>
                  </a:rPr>
                  <a:t>: Let (X,Y) be a two-dimensional random variable. The cumulative distribution function (</a:t>
                </a:r>
                <a:r>
                  <a:rPr lang="en-US" sz="2000" dirty="0" err="1">
                    <a:effectLst/>
                    <a:latin typeface="Book Antiqua"/>
                    <a:ea typeface="Calibri"/>
                    <a:cs typeface="Times New Roman"/>
                  </a:rPr>
                  <a:t>cdf</a:t>
                </a:r>
                <a:r>
                  <a:rPr lang="en-US" sz="2000" dirty="0">
                    <a:effectLst/>
                    <a:latin typeface="Book Antiqua"/>
                    <a:ea typeface="Calibri"/>
                    <a:cs typeface="Times New Roman"/>
                  </a:rPr>
                  <a:t>) F of the two-dimensional random variable (X, Y) is defined by</a:t>
                </a:r>
                <a14:m>
                  <m:oMath xmlns:m="http://schemas.openxmlformats.org/officeDocument/2006/math">
                    <m:r>
                      <a:rPr lang="en-US" sz="2000" i="1">
                        <a:effectLst/>
                        <a:latin typeface="Cambria Math"/>
                        <a:ea typeface="Calibri"/>
                        <a:cs typeface="Times New Roman"/>
                      </a:rPr>
                      <m:t> </m:t>
                    </m:r>
                    <m:r>
                      <a:rPr lang="en-US" sz="2000" i="1">
                        <a:effectLst/>
                        <a:latin typeface="Cambria Math"/>
                        <a:ea typeface="Calibri"/>
                        <a:cs typeface="Times New Roman"/>
                      </a:rPr>
                      <m:t>𝐹</m:t>
                    </m:r>
                    <m:d>
                      <m:dPr>
                        <m:ctrlPr>
                          <a:rPr lang="en-US" sz="2000" i="1">
                            <a:effectLst/>
                            <a:latin typeface="Cambria Math" panose="02040503050406030204" pitchFamily="18" charset="0"/>
                            <a:ea typeface="Calibri"/>
                            <a:cs typeface="Times New Roman"/>
                          </a:rPr>
                        </m:ctrlPr>
                      </m:dPr>
                      <m:e>
                        <m:r>
                          <a:rPr lang="en-US" sz="2000" i="1">
                            <a:effectLst/>
                            <a:latin typeface="Cambria Math"/>
                            <a:ea typeface="Calibri"/>
                            <a:cs typeface="Times New Roman"/>
                          </a:rPr>
                          <m:t>𝑥</m:t>
                        </m:r>
                        <m:r>
                          <a:rPr lang="en-US" sz="2000" i="1">
                            <a:effectLst/>
                            <a:latin typeface="Cambria Math"/>
                            <a:ea typeface="Calibri"/>
                            <a:cs typeface="Times New Roman"/>
                          </a:rPr>
                          <m:t>, </m:t>
                        </m:r>
                        <m:r>
                          <a:rPr lang="en-US" sz="2000" i="1">
                            <a:effectLst/>
                            <a:latin typeface="Cambria Math"/>
                            <a:ea typeface="Calibri"/>
                            <a:cs typeface="Times New Roman"/>
                          </a:rPr>
                          <m:t>𝑦</m:t>
                        </m:r>
                      </m:e>
                    </m:d>
                    <m:r>
                      <a:rPr lang="en-US" sz="2000" i="1">
                        <a:effectLst/>
                        <a:latin typeface="Cambria Math"/>
                        <a:ea typeface="Calibri"/>
                        <a:cs typeface="Times New Roman"/>
                      </a:rPr>
                      <m:t>=</m:t>
                    </m:r>
                    <m:r>
                      <a:rPr lang="en-US" sz="2000" i="1">
                        <a:effectLst/>
                        <a:latin typeface="Cambria Math"/>
                        <a:ea typeface="Calibri"/>
                        <a:cs typeface="Times New Roman"/>
                      </a:rPr>
                      <m:t>𝑃</m:t>
                    </m:r>
                    <m:d>
                      <m:dPr>
                        <m:ctrlPr>
                          <a:rPr lang="en-US" sz="2000" i="1">
                            <a:effectLst/>
                            <a:latin typeface="Cambria Math" panose="02040503050406030204" pitchFamily="18" charset="0"/>
                            <a:ea typeface="Calibri"/>
                            <a:cs typeface="Times New Roman"/>
                          </a:rPr>
                        </m:ctrlPr>
                      </m:dPr>
                      <m:e>
                        <m:r>
                          <a:rPr lang="en-US" sz="2000" i="1">
                            <a:effectLst/>
                            <a:latin typeface="Cambria Math"/>
                            <a:ea typeface="Calibri"/>
                            <a:cs typeface="Times New Roman"/>
                          </a:rPr>
                          <m:t>𝑋</m:t>
                        </m:r>
                        <m:r>
                          <a:rPr lang="en-US" sz="2000" i="1">
                            <a:effectLst/>
                            <a:latin typeface="Cambria Math"/>
                            <a:ea typeface="Calibri"/>
                            <a:cs typeface="Times New Roman"/>
                          </a:rPr>
                          <m:t>≤</m:t>
                        </m:r>
                        <m:r>
                          <a:rPr lang="en-US" sz="2000" i="1">
                            <a:effectLst/>
                            <a:latin typeface="Cambria Math"/>
                            <a:ea typeface="Calibri"/>
                            <a:cs typeface="Times New Roman"/>
                          </a:rPr>
                          <m:t>𝑥</m:t>
                        </m:r>
                        <m:r>
                          <a:rPr lang="en-US" sz="2000" i="1">
                            <a:effectLst/>
                            <a:latin typeface="Cambria Math"/>
                            <a:ea typeface="Calibri"/>
                            <a:cs typeface="Times New Roman"/>
                          </a:rPr>
                          <m:t>, </m:t>
                        </m:r>
                        <m:r>
                          <a:rPr lang="en-US" sz="2000" i="1">
                            <a:effectLst/>
                            <a:latin typeface="Cambria Math"/>
                            <a:ea typeface="Calibri"/>
                            <a:cs typeface="Times New Roman"/>
                          </a:rPr>
                          <m:t>𝑌</m:t>
                        </m:r>
                        <m:r>
                          <a:rPr lang="en-US" sz="2000" i="1">
                            <a:effectLst/>
                            <a:latin typeface="Cambria Math"/>
                            <a:ea typeface="Calibri"/>
                            <a:cs typeface="Times New Roman"/>
                          </a:rPr>
                          <m:t>≤</m:t>
                        </m:r>
                        <m:r>
                          <a:rPr lang="en-US" sz="2000" i="1">
                            <a:effectLst/>
                            <a:latin typeface="Cambria Math"/>
                            <a:ea typeface="Calibri"/>
                            <a:cs typeface="Times New Roman"/>
                          </a:rPr>
                          <m:t>𝑦</m:t>
                        </m:r>
                      </m:e>
                    </m:d>
                  </m:oMath>
                </a14:m>
                <a:endParaRPr lang="en-US" sz="2000" dirty="0">
                  <a:ea typeface="Calibri"/>
                  <a:cs typeface="Times New Roman"/>
                </a:endParaRPr>
              </a:p>
              <a:p>
                <a:pPr marL="342900" lvl="0" indent="-342900" algn="just">
                  <a:lnSpc>
                    <a:spcPct val="150000"/>
                  </a:lnSpc>
                  <a:spcBef>
                    <a:spcPts val="0"/>
                  </a:spcBef>
                  <a:spcAft>
                    <a:spcPts val="0"/>
                  </a:spcAft>
                  <a:buFont typeface="+mj-lt"/>
                  <a:buAutoNum type="romanUcPeriod"/>
                </a:pPr>
                <a14:m>
                  <m:oMath xmlns:m="http://schemas.openxmlformats.org/officeDocument/2006/math">
                    <m:r>
                      <a:rPr lang="en-US" sz="2000" i="1">
                        <a:effectLst/>
                        <a:latin typeface="Cambria Math"/>
                        <a:ea typeface="Calibri"/>
                        <a:cs typeface="Times New Roman"/>
                      </a:rPr>
                      <m:t>𝐹</m:t>
                    </m:r>
                    <m:d>
                      <m:dPr>
                        <m:ctrlPr>
                          <a:rPr lang="en-US" sz="2000" i="1">
                            <a:effectLst/>
                            <a:latin typeface="Cambria Math" panose="02040503050406030204" pitchFamily="18" charset="0"/>
                            <a:ea typeface="Calibri"/>
                            <a:cs typeface="Times New Roman"/>
                          </a:rPr>
                        </m:ctrlPr>
                      </m:dPr>
                      <m:e>
                        <m:r>
                          <a:rPr lang="en-US" sz="2000" i="1">
                            <a:effectLst/>
                            <a:latin typeface="Cambria Math"/>
                            <a:ea typeface="Calibri"/>
                            <a:cs typeface="Times New Roman"/>
                          </a:rPr>
                          <m:t>𝑥</m:t>
                        </m:r>
                        <m:r>
                          <a:rPr lang="en-US" sz="2000" i="1">
                            <a:effectLst/>
                            <a:latin typeface="Cambria Math"/>
                            <a:ea typeface="Calibri"/>
                            <a:cs typeface="Times New Roman"/>
                          </a:rPr>
                          <m:t>, </m:t>
                        </m:r>
                        <m:r>
                          <a:rPr lang="en-US" sz="2000" i="1">
                            <a:effectLst/>
                            <a:latin typeface="Cambria Math"/>
                            <a:ea typeface="Calibri"/>
                            <a:cs typeface="Times New Roman"/>
                          </a:rPr>
                          <m:t>𝑦</m:t>
                        </m:r>
                      </m:e>
                    </m:d>
                    <m:r>
                      <a:rPr lang="en-US" sz="2000" i="1">
                        <a:effectLst/>
                        <a:latin typeface="Cambria Math"/>
                        <a:ea typeface="Calibri"/>
                        <a:cs typeface="Times New Roman"/>
                      </a:rPr>
                      <m:t>=</m:t>
                    </m:r>
                    <m:nary>
                      <m:naryPr>
                        <m:chr m:val="∑"/>
                        <m:limLoc m:val="undOvr"/>
                        <m:ctrlPr>
                          <a:rPr lang="en-US" sz="2000" i="1">
                            <a:effectLst/>
                            <a:latin typeface="Cambria Math" panose="02040503050406030204" pitchFamily="18" charset="0"/>
                            <a:ea typeface="Calibri"/>
                            <a:cs typeface="Times New Roman"/>
                          </a:rPr>
                        </m:ctrlPr>
                      </m:naryPr>
                      <m:sub>
                        <m:r>
                          <a:rPr lang="en-US" sz="2000" i="1">
                            <a:effectLst/>
                            <a:latin typeface="Cambria Math"/>
                            <a:ea typeface="Calibri"/>
                            <a:cs typeface="Times New Roman"/>
                          </a:rPr>
                          <m:t>𝑖</m:t>
                        </m:r>
                        <m:r>
                          <a:rPr lang="en-US" sz="2000" i="1">
                            <a:effectLst/>
                            <a:latin typeface="Cambria Math"/>
                            <a:ea typeface="Calibri"/>
                            <a:cs typeface="Times New Roman"/>
                          </a:rPr>
                          <m:t>=1</m:t>
                        </m:r>
                      </m:sub>
                      <m:sup>
                        <m:r>
                          <a:rPr lang="en-US" sz="2000" i="1">
                            <a:effectLst/>
                            <a:latin typeface="Cambria Math"/>
                            <a:ea typeface="Calibri"/>
                            <a:cs typeface="Times New Roman"/>
                          </a:rPr>
                          <m:t>𝑥</m:t>
                        </m:r>
                      </m:sup>
                      <m:e>
                        <m:nary>
                          <m:naryPr>
                            <m:chr m:val="∑"/>
                            <m:limLoc m:val="subSup"/>
                            <m:ctrlPr>
                              <a:rPr lang="en-US" sz="2000" i="1">
                                <a:effectLst/>
                                <a:latin typeface="Cambria Math" panose="02040503050406030204" pitchFamily="18" charset="0"/>
                                <a:ea typeface="Calibri"/>
                                <a:cs typeface="Times New Roman"/>
                              </a:rPr>
                            </m:ctrlPr>
                          </m:naryPr>
                          <m:sub>
                            <m:r>
                              <a:rPr lang="en-US" sz="2000" i="1">
                                <a:effectLst/>
                                <a:latin typeface="Cambria Math"/>
                                <a:ea typeface="Calibri"/>
                                <a:cs typeface="Times New Roman"/>
                              </a:rPr>
                              <m:t>𝑗</m:t>
                            </m:r>
                            <m:r>
                              <a:rPr lang="en-US" sz="2000" i="1">
                                <a:effectLst/>
                                <a:latin typeface="Cambria Math"/>
                                <a:ea typeface="Calibri"/>
                                <a:cs typeface="Times New Roman"/>
                              </a:rPr>
                              <m:t>=1</m:t>
                            </m:r>
                          </m:sub>
                          <m:sup>
                            <m:r>
                              <a:rPr lang="en-US" sz="2000" i="1">
                                <a:effectLst/>
                                <a:latin typeface="Cambria Math"/>
                                <a:ea typeface="Calibri"/>
                                <a:cs typeface="Times New Roman"/>
                              </a:rPr>
                              <m:t>𝑦</m:t>
                            </m:r>
                          </m:sup>
                          <m:e>
                            <m:r>
                              <a:rPr lang="en-US" sz="2000" i="1">
                                <a:effectLst/>
                                <a:latin typeface="Cambria Math"/>
                                <a:ea typeface="Calibri"/>
                                <a:cs typeface="Times New Roman"/>
                              </a:rPr>
                              <m:t>𝑃</m:t>
                            </m:r>
                            <m:d>
                              <m:dPr>
                                <m:ctrlPr>
                                  <a:rPr lang="en-US" sz="2000" i="1">
                                    <a:effectLst/>
                                    <a:latin typeface="Cambria Math" panose="02040503050406030204" pitchFamily="18" charset="0"/>
                                    <a:ea typeface="Calibri"/>
                                    <a:cs typeface="Times New Roman"/>
                                  </a:rPr>
                                </m:ctrlPr>
                              </m:dPr>
                              <m:e>
                                <m:r>
                                  <a:rPr lang="en-US" sz="2000" i="1">
                                    <a:effectLst/>
                                    <a:latin typeface="Cambria Math"/>
                                    <a:ea typeface="Calibri"/>
                                    <a:cs typeface="Times New Roman"/>
                                  </a:rPr>
                                  <m:t>𝑋</m:t>
                                </m:r>
                                <m:r>
                                  <a:rPr lang="en-US" sz="2000" i="1">
                                    <a:effectLst/>
                                    <a:latin typeface="Cambria Math"/>
                                    <a:ea typeface="Calibri"/>
                                    <a:cs typeface="Times New Roman"/>
                                  </a:rPr>
                                  <m:t>≤</m:t>
                                </m:r>
                                <m:r>
                                  <a:rPr lang="en-US" sz="2000" i="1">
                                    <a:effectLst/>
                                    <a:latin typeface="Cambria Math"/>
                                    <a:ea typeface="Calibri"/>
                                    <a:cs typeface="Times New Roman"/>
                                  </a:rPr>
                                  <m:t>𝑥</m:t>
                                </m:r>
                                <m:r>
                                  <a:rPr lang="en-US" sz="2000" i="1">
                                    <a:effectLst/>
                                    <a:latin typeface="Cambria Math"/>
                                    <a:ea typeface="Calibri"/>
                                    <a:cs typeface="Times New Roman"/>
                                  </a:rPr>
                                  <m:t>, </m:t>
                                </m:r>
                                <m:r>
                                  <a:rPr lang="en-US" sz="2000" i="1">
                                    <a:effectLst/>
                                    <a:latin typeface="Cambria Math"/>
                                    <a:ea typeface="Calibri"/>
                                    <a:cs typeface="Times New Roman"/>
                                  </a:rPr>
                                  <m:t>𝑌</m:t>
                                </m:r>
                                <m:r>
                                  <a:rPr lang="en-US" sz="2000" i="1">
                                    <a:effectLst/>
                                    <a:latin typeface="Cambria Math"/>
                                    <a:ea typeface="Calibri"/>
                                    <a:cs typeface="Times New Roman"/>
                                  </a:rPr>
                                  <m:t>≤</m:t>
                                </m:r>
                                <m:r>
                                  <a:rPr lang="en-US" sz="2000" i="1">
                                    <a:effectLst/>
                                    <a:latin typeface="Cambria Math"/>
                                    <a:ea typeface="Calibri"/>
                                    <a:cs typeface="Times New Roman"/>
                                  </a:rPr>
                                  <m:t>𝑦</m:t>
                                </m:r>
                              </m:e>
                            </m:d>
                            <m:r>
                              <a:rPr lang="en-US" sz="2000" i="1">
                                <a:effectLst/>
                                <a:latin typeface="Cambria Math"/>
                                <a:ea typeface="Calibri"/>
                                <a:cs typeface="Times New Roman"/>
                              </a:rPr>
                              <m:t>,</m:t>
                            </m:r>
                          </m:e>
                        </m:nary>
                      </m:e>
                    </m:nary>
                    <m:r>
                      <a:rPr lang="en-US" sz="2000" i="1">
                        <a:effectLst/>
                        <a:latin typeface="Cambria Math"/>
                        <a:ea typeface="Calibri"/>
                        <a:cs typeface="Times New Roman"/>
                      </a:rPr>
                      <m:t> </m:t>
                    </m:r>
                    <m:r>
                      <a:rPr lang="en-US" sz="2000" i="1">
                        <a:effectLst/>
                        <a:latin typeface="Cambria Math"/>
                        <a:ea typeface="Calibri"/>
                        <a:cs typeface="Times New Roman"/>
                      </a:rPr>
                      <m:t>𝑖𝑓</m:t>
                    </m:r>
                    <m:r>
                      <a:rPr lang="en-US" sz="2000" i="1">
                        <a:effectLst/>
                        <a:latin typeface="Cambria Math"/>
                        <a:ea typeface="Calibri"/>
                        <a:cs typeface="Times New Roman"/>
                      </a:rPr>
                      <m:t> </m:t>
                    </m:r>
                    <m:d>
                      <m:dPr>
                        <m:ctrlPr>
                          <a:rPr lang="en-US" sz="2000" i="1">
                            <a:effectLst/>
                            <a:latin typeface="Cambria Math" panose="02040503050406030204" pitchFamily="18" charset="0"/>
                            <a:ea typeface="Calibri"/>
                            <a:cs typeface="Times New Roman"/>
                          </a:rPr>
                        </m:ctrlPr>
                      </m:dPr>
                      <m:e>
                        <m:r>
                          <a:rPr lang="en-US" sz="2000" i="1">
                            <a:effectLst/>
                            <a:latin typeface="Cambria Math"/>
                            <a:ea typeface="Calibri"/>
                            <a:cs typeface="Times New Roman"/>
                          </a:rPr>
                          <m:t>𝑥</m:t>
                        </m:r>
                        <m:r>
                          <a:rPr lang="en-US" sz="2000" i="1">
                            <a:effectLst/>
                            <a:latin typeface="Cambria Math"/>
                            <a:ea typeface="Calibri"/>
                            <a:cs typeface="Times New Roman"/>
                          </a:rPr>
                          <m:t>,</m:t>
                        </m:r>
                        <m:r>
                          <a:rPr lang="en-US" sz="2000" i="1">
                            <a:effectLst/>
                            <a:latin typeface="Cambria Math"/>
                            <a:ea typeface="Calibri"/>
                            <a:cs typeface="Times New Roman"/>
                          </a:rPr>
                          <m:t>𝑦</m:t>
                        </m:r>
                      </m:e>
                    </m:d>
                    <m:r>
                      <a:rPr lang="en-US" sz="2000" i="1">
                        <a:effectLst/>
                        <a:latin typeface="Cambria Math"/>
                        <a:ea typeface="Calibri"/>
                        <a:cs typeface="Times New Roman"/>
                      </a:rPr>
                      <m:t>𝑖𝑠</m:t>
                    </m:r>
                    <m:r>
                      <a:rPr lang="en-US" sz="2000" i="1">
                        <a:effectLst/>
                        <a:latin typeface="Cambria Math"/>
                        <a:ea typeface="Calibri"/>
                        <a:cs typeface="Times New Roman"/>
                      </a:rPr>
                      <m:t> </m:t>
                    </m:r>
                    <m:r>
                      <a:rPr lang="en-US" sz="2000" i="1">
                        <a:effectLst/>
                        <a:latin typeface="Cambria Math"/>
                        <a:ea typeface="Calibri"/>
                        <a:cs typeface="Times New Roman"/>
                      </a:rPr>
                      <m:t>𝑑𝑖𝑠𝑐𝑟𝑒𝑡𝑒</m:t>
                    </m:r>
                    <m:r>
                      <a:rPr lang="en-US" sz="2000" i="1">
                        <a:effectLst/>
                        <a:latin typeface="Cambria Math"/>
                        <a:ea typeface="Calibri"/>
                        <a:cs typeface="Times New Roman"/>
                      </a:rPr>
                      <m:t> </m:t>
                    </m:r>
                    <m:r>
                      <a:rPr lang="en-US" sz="2000" i="1">
                        <a:effectLst/>
                        <a:latin typeface="Cambria Math"/>
                        <a:ea typeface="Calibri"/>
                        <a:cs typeface="Times New Roman"/>
                      </a:rPr>
                      <m:t>𝑟𝑎𝑛𝑑𝑜𝑚</m:t>
                    </m:r>
                    <m:r>
                      <a:rPr lang="en-US" sz="2000" i="1">
                        <a:effectLst/>
                        <a:latin typeface="Cambria Math"/>
                        <a:ea typeface="Calibri"/>
                        <a:cs typeface="Times New Roman"/>
                      </a:rPr>
                      <m:t> </m:t>
                    </m:r>
                    <m:r>
                      <a:rPr lang="en-US" sz="2000" i="1">
                        <a:effectLst/>
                        <a:latin typeface="Cambria Math"/>
                        <a:ea typeface="Calibri"/>
                        <a:cs typeface="Times New Roman"/>
                      </a:rPr>
                      <m:t>𝑣𝑎𝑟𝑖𝑎𝑏𝑙𝑒</m:t>
                    </m:r>
                  </m:oMath>
                </a14:m>
                <a:endParaRPr lang="en-US" sz="2000" dirty="0">
                  <a:effectLst/>
                </a:endParaRPr>
              </a:p>
              <a:p>
                <a:pPr marL="342900" lvl="0" indent="-342900" algn="just">
                  <a:lnSpc>
                    <a:spcPct val="150000"/>
                  </a:lnSpc>
                  <a:spcBef>
                    <a:spcPts val="0"/>
                  </a:spcBef>
                  <a:spcAft>
                    <a:spcPts val="1000"/>
                  </a:spcAft>
                  <a:buFont typeface="+mj-lt"/>
                  <a:buAutoNum type="romanUcPeriod"/>
                </a:pPr>
                <a14:m>
                  <m:oMath xmlns:m="http://schemas.openxmlformats.org/officeDocument/2006/math">
                    <m:r>
                      <a:rPr lang="en-US" sz="2000" i="1">
                        <a:effectLst/>
                        <a:latin typeface="Cambria Math"/>
                        <a:ea typeface="Calibri"/>
                        <a:cs typeface="Times New Roman"/>
                      </a:rPr>
                      <m:t>𝐹</m:t>
                    </m:r>
                    <m:d>
                      <m:dPr>
                        <m:ctrlPr>
                          <a:rPr lang="en-US" sz="2000" i="1">
                            <a:effectLst/>
                            <a:latin typeface="Cambria Math" panose="02040503050406030204" pitchFamily="18" charset="0"/>
                            <a:ea typeface="Calibri"/>
                            <a:cs typeface="Times New Roman"/>
                          </a:rPr>
                        </m:ctrlPr>
                      </m:dPr>
                      <m:e>
                        <m:r>
                          <a:rPr lang="en-US" sz="2000" i="1">
                            <a:effectLst/>
                            <a:latin typeface="Cambria Math"/>
                            <a:ea typeface="Calibri"/>
                            <a:cs typeface="Times New Roman"/>
                          </a:rPr>
                          <m:t>𝑥</m:t>
                        </m:r>
                        <m:r>
                          <a:rPr lang="en-US" sz="2000" i="1">
                            <a:effectLst/>
                            <a:latin typeface="Cambria Math"/>
                            <a:ea typeface="Calibri"/>
                            <a:cs typeface="Times New Roman"/>
                          </a:rPr>
                          <m:t>, </m:t>
                        </m:r>
                        <m:r>
                          <a:rPr lang="en-US" sz="2000" i="1">
                            <a:effectLst/>
                            <a:latin typeface="Cambria Math"/>
                            <a:ea typeface="Calibri"/>
                            <a:cs typeface="Times New Roman"/>
                          </a:rPr>
                          <m:t>𝑦</m:t>
                        </m:r>
                      </m:e>
                    </m:d>
                    <m:nary>
                      <m:naryPr>
                        <m:limLoc m:val="subSup"/>
                        <m:ctrlPr>
                          <a:rPr lang="en-US" sz="2000" i="1">
                            <a:effectLst/>
                            <a:latin typeface="Cambria Math" panose="02040503050406030204" pitchFamily="18" charset="0"/>
                            <a:ea typeface="Calibri"/>
                            <a:cs typeface="Times New Roman"/>
                          </a:rPr>
                        </m:ctrlPr>
                      </m:naryPr>
                      <m:sub>
                        <m:r>
                          <a:rPr lang="en-US" sz="2000" i="1">
                            <a:effectLst/>
                            <a:latin typeface="Cambria Math"/>
                            <a:ea typeface="Calibri"/>
                            <a:cs typeface="Times New Roman"/>
                          </a:rPr>
                          <m:t>−∞</m:t>
                        </m:r>
                      </m:sub>
                      <m:sup>
                        <m:r>
                          <a:rPr lang="en-US" sz="2000" i="1">
                            <a:effectLst/>
                            <a:latin typeface="Cambria Math"/>
                            <a:ea typeface="Calibri"/>
                            <a:cs typeface="Times New Roman"/>
                          </a:rPr>
                          <m:t>𝑦</m:t>
                        </m:r>
                      </m:sup>
                      <m:e>
                        <m:nary>
                          <m:naryPr>
                            <m:limLoc m:val="subSup"/>
                            <m:ctrlPr>
                              <a:rPr lang="en-US" sz="2000" i="1">
                                <a:effectLst/>
                                <a:latin typeface="Cambria Math" panose="02040503050406030204" pitchFamily="18" charset="0"/>
                                <a:ea typeface="Calibri"/>
                                <a:cs typeface="Times New Roman"/>
                              </a:rPr>
                            </m:ctrlPr>
                          </m:naryPr>
                          <m:sub>
                            <m:r>
                              <a:rPr lang="en-US" sz="2000" i="1">
                                <a:effectLst/>
                                <a:latin typeface="Cambria Math"/>
                                <a:ea typeface="Calibri"/>
                                <a:cs typeface="Times New Roman"/>
                              </a:rPr>
                              <m:t>−∞</m:t>
                            </m:r>
                          </m:sub>
                          <m:sup>
                            <m:r>
                              <a:rPr lang="en-US" sz="2000" i="1">
                                <a:effectLst/>
                                <a:latin typeface="Cambria Math"/>
                                <a:ea typeface="Calibri"/>
                                <a:cs typeface="Times New Roman"/>
                              </a:rPr>
                              <m:t>𝑥</m:t>
                            </m:r>
                          </m:sup>
                          <m:e>
                            <m:r>
                              <a:rPr lang="en-US" sz="2000" i="1">
                                <a:effectLst/>
                                <a:latin typeface="Cambria Math"/>
                                <a:ea typeface="Calibri"/>
                                <a:cs typeface="Times New Roman"/>
                              </a:rPr>
                              <m:t>𝑓</m:t>
                            </m:r>
                            <m:d>
                              <m:dPr>
                                <m:ctrlPr>
                                  <a:rPr lang="en-US" sz="2000" i="1">
                                    <a:effectLst/>
                                    <a:latin typeface="Cambria Math" panose="02040503050406030204" pitchFamily="18" charset="0"/>
                                    <a:ea typeface="Calibri"/>
                                    <a:cs typeface="Times New Roman"/>
                                  </a:rPr>
                                </m:ctrlPr>
                              </m:dPr>
                              <m:e>
                                <m:r>
                                  <a:rPr lang="en-US" sz="2000" i="1">
                                    <a:effectLst/>
                                    <a:latin typeface="Cambria Math"/>
                                    <a:ea typeface="Calibri"/>
                                    <a:cs typeface="Times New Roman"/>
                                  </a:rPr>
                                  <m:t>𝑥</m:t>
                                </m:r>
                                <m:r>
                                  <a:rPr lang="en-US" sz="2000" i="1">
                                    <a:effectLst/>
                                    <a:latin typeface="Cambria Math"/>
                                    <a:ea typeface="Calibri"/>
                                    <a:cs typeface="Times New Roman"/>
                                  </a:rPr>
                                  <m:t>, </m:t>
                                </m:r>
                                <m:r>
                                  <a:rPr lang="en-US" sz="2000" i="1">
                                    <a:effectLst/>
                                    <a:latin typeface="Cambria Math"/>
                                    <a:ea typeface="Calibri"/>
                                    <a:cs typeface="Times New Roman"/>
                                  </a:rPr>
                                  <m:t>𝑦</m:t>
                                </m:r>
                              </m:e>
                            </m:d>
                          </m:e>
                        </m:nary>
                      </m:e>
                    </m:nary>
                    <m:box>
                      <m:boxPr>
                        <m:diff m:val="on"/>
                        <m:ctrlPr>
                          <a:rPr lang="en-US" sz="2000" i="1">
                            <a:effectLst/>
                            <a:latin typeface="Cambria Math" panose="02040503050406030204" pitchFamily="18" charset="0"/>
                            <a:ea typeface="Calibri"/>
                            <a:cs typeface="Times New Roman"/>
                          </a:rPr>
                        </m:ctrlPr>
                      </m:boxPr>
                      <m:e>
                        <m:r>
                          <a:rPr lang="en-US" sz="2000" i="1">
                            <a:effectLst/>
                            <a:latin typeface="Cambria Math"/>
                            <a:ea typeface="Calibri"/>
                            <a:cs typeface="Times New Roman"/>
                          </a:rPr>
                          <m:t>𝑑𝑥</m:t>
                        </m:r>
                      </m:e>
                    </m:box>
                    <m:box>
                      <m:boxPr>
                        <m:diff m:val="on"/>
                        <m:ctrlPr>
                          <a:rPr lang="en-US" sz="2000" i="1">
                            <a:effectLst/>
                            <a:latin typeface="Cambria Math" panose="02040503050406030204" pitchFamily="18" charset="0"/>
                            <a:ea typeface="Calibri"/>
                            <a:cs typeface="Times New Roman"/>
                          </a:rPr>
                        </m:ctrlPr>
                      </m:boxPr>
                      <m:e>
                        <m:r>
                          <a:rPr lang="en-US" sz="2000" i="1">
                            <a:effectLst/>
                            <a:latin typeface="Cambria Math"/>
                            <a:ea typeface="Calibri"/>
                            <a:cs typeface="Times New Roman"/>
                          </a:rPr>
                          <m:t>𝑑𝑦</m:t>
                        </m:r>
                        <m:r>
                          <a:rPr lang="en-US" sz="2000" i="1">
                            <a:effectLst/>
                            <a:latin typeface="Cambria Math"/>
                            <a:ea typeface="Calibri"/>
                            <a:cs typeface="Times New Roman"/>
                          </a:rPr>
                          <m:t>,  </m:t>
                        </m:r>
                        <m:r>
                          <a:rPr lang="en-US" sz="2000" i="1">
                            <a:effectLst/>
                            <a:latin typeface="Cambria Math"/>
                            <a:ea typeface="Calibri"/>
                            <a:cs typeface="Times New Roman"/>
                          </a:rPr>
                          <m:t>𝑖𝑓</m:t>
                        </m:r>
                        <m:r>
                          <a:rPr lang="en-US" sz="2000" i="1">
                            <a:effectLst/>
                            <a:latin typeface="Cambria Math"/>
                            <a:ea typeface="Calibri"/>
                            <a:cs typeface="Times New Roman"/>
                          </a:rPr>
                          <m:t> </m:t>
                        </m:r>
                        <m:d>
                          <m:dPr>
                            <m:ctrlPr>
                              <a:rPr lang="en-US" sz="2000" i="1">
                                <a:effectLst/>
                                <a:latin typeface="Cambria Math" panose="02040503050406030204" pitchFamily="18" charset="0"/>
                                <a:ea typeface="Calibri"/>
                                <a:cs typeface="Times New Roman"/>
                              </a:rPr>
                            </m:ctrlPr>
                          </m:dPr>
                          <m:e>
                            <m:r>
                              <a:rPr lang="en-US" sz="2000" i="1">
                                <a:effectLst/>
                                <a:latin typeface="Cambria Math"/>
                                <a:ea typeface="Calibri"/>
                                <a:cs typeface="Times New Roman"/>
                              </a:rPr>
                              <m:t>𝑥</m:t>
                            </m:r>
                            <m:r>
                              <a:rPr lang="en-US" sz="2000" i="1">
                                <a:effectLst/>
                                <a:latin typeface="Cambria Math"/>
                                <a:ea typeface="Calibri"/>
                                <a:cs typeface="Times New Roman"/>
                              </a:rPr>
                              <m:t>,</m:t>
                            </m:r>
                            <m:r>
                              <a:rPr lang="en-US" sz="2000" i="1">
                                <a:effectLst/>
                                <a:latin typeface="Cambria Math"/>
                                <a:ea typeface="Calibri"/>
                                <a:cs typeface="Times New Roman"/>
                              </a:rPr>
                              <m:t>𝑦</m:t>
                            </m:r>
                          </m:e>
                        </m:d>
                        <m:r>
                          <a:rPr lang="en-US" sz="2000" i="1">
                            <a:effectLst/>
                            <a:latin typeface="Cambria Math"/>
                            <a:ea typeface="Calibri"/>
                            <a:cs typeface="Times New Roman"/>
                          </a:rPr>
                          <m:t>𝑖𝑠</m:t>
                        </m:r>
                        <m:r>
                          <a:rPr lang="en-US" sz="2000" i="1">
                            <a:effectLst/>
                            <a:latin typeface="Cambria Math"/>
                            <a:ea typeface="Calibri"/>
                            <a:cs typeface="Times New Roman"/>
                          </a:rPr>
                          <m:t>  </m:t>
                        </m:r>
                        <m:r>
                          <a:rPr lang="en-US" sz="2000" i="1">
                            <a:effectLst/>
                            <a:latin typeface="Cambria Math"/>
                            <a:ea typeface="Calibri"/>
                            <a:cs typeface="Times New Roman"/>
                          </a:rPr>
                          <m:t>𝑟𝑎𝑛𝑑𝑜𝑚</m:t>
                        </m:r>
                        <m:r>
                          <a:rPr lang="en-US" sz="2000" i="1">
                            <a:effectLst/>
                            <a:latin typeface="Cambria Math"/>
                            <a:ea typeface="Calibri"/>
                            <a:cs typeface="Times New Roman"/>
                          </a:rPr>
                          <m:t> </m:t>
                        </m:r>
                        <m:r>
                          <a:rPr lang="en-US" sz="2000" i="1">
                            <a:effectLst/>
                            <a:latin typeface="Cambria Math"/>
                            <a:ea typeface="Calibri"/>
                            <a:cs typeface="Times New Roman"/>
                          </a:rPr>
                          <m:t>𝑐𝑜𝑢𝑛𝑡𝑖𝑛𝑢𝑜𝑢𝑠</m:t>
                        </m:r>
                        <m:r>
                          <a:rPr lang="en-US" sz="2000" i="1">
                            <a:effectLst/>
                            <a:latin typeface="Cambria Math"/>
                            <a:ea typeface="Calibri"/>
                            <a:cs typeface="Times New Roman"/>
                          </a:rPr>
                          <m:t> </m:t>
                        </m:r>
                        <m:r>
                          <a:rPr lang="en-US" sz="2000" i="1">
                            <a:effectLst/>
                            <a:latin typeface="Cambria Math"/>
                            <a:ea typeface="Calibri"/>
                            <a:cs typeface="Times New Roman"/>
                          </a:rPr>
                          <m:t>𝑣𝑎𝑟𝑖𝑎𝑏𝑙𝑒</m:t>
                        </m:r>
                      </m:e>
                    </m:box>
                  </m:oMath>
                </a14:m>
                <a:endParaRPr lang="en-US" sz="2000" dirty="0">
                  <a:effectLst/>
                </a:endParaRPr>
              </a:p>
              <a:p>
                <a:pPr marL="457200" algn="just">
                  <a:lnSpc>
                    <a:spcPct val="150000"/>
                  </a:lnSpc>
                </a:pPr>
                <a:r>
                  <a:rPr lang="en-US" sz="2000" u="sng" dirty="0">
                    <a:effectLst/>
                    <a:latin typeface="Book Antiqua"/>
                    <a:ea typeface="Times New Roman"/>
                    <a:cs typeface="Times New Roman"/>
                  </a:rPr>
                  <a:t>Properties of </a:t>
                </a:r>
                <a14:m>
                  <m:oMath xmlns:m="http://schemas.openxmlformats.org/officeDocument/2006/math">
                    <m:r>
                      <a:rPr lang="en-US" sz="2000" i="1" u="sng">
                        <a:effectLst/>
                        <a:latin typeface="Cambria Math"/>
                        <a:ea typeface="Calibri"/>
                        <a:cs typeface="Times New Roman"/>
                      </a:rPr>
                      <m:t>𝐶𝐷𝐹</m:t>
                    </m:r>
                    <m:r>
                      <a:rPr lang="en-US" sz="2000" i="1" u="sng">
                        <a:effectLst/>
                        <a:latin typeface="Cambria Math"/>
                        <a:ea typeface="Calibri"/>
                        <a:cs typeface="Times New Roman"/>
                      </a:rPr>
                      <m:t>,</m:t>
                    </m:r>
                    <m:r>
                      <a:rPr lang="en-US" sz="2000" i="1" u="sng">
                        <a:effectLst/>
                        <a:latin typeface="Cambria Math"/>
                        <a:ea typeface="Calibri"/>
                        <a:cs typeface="Times New Roman"/>
                      </a:rPr>
                      <m:t>𝐹</m:t>
                    </m:r>
                  </m:oMath>
                </a14:m>
                <a:endParaRPr lang="en-US" sz="2000" dirty="0">
                  <a:effectLst/>
                </a:endParaRPr>
              </a:p>
              <a:p>
                <a:pPr marL="342900" marR="0" lvl="0" indent="-342900" algn="just">
                  <a:lnSpc>
                    <a:spcPct val="150000"/>
                  </a:lnSpc>
                  <a:spcBef>
                    <a:spcPts val="0"/>
                  </a:spcBef>
                  <a:spcAft>
                    <a:spcPts val="1000"/>
                  </a:spcAft>
                  <a:buFont typeface="+mj-lt"/>
                  <a:buAutoNum type="romanUcPeriod"/>
                </a:pPr>
                <a14:m>
                  <m:oMath xmlns:m="http://schemas.openxmlformats.org/officeDocument/2006/math">
                    <m:r>
                      <a:rPr lang="en-US" sz="2000" i="1">
                        <a:effectLst/>
                        <a:latin typeface="Cambria Math"/>
                        <a:ea typeface="Calibri"/>
                        <a:cs typeface="Times New Roman"/>
                      </a:rPr>
                      <m:t>𝐹</m:t>
                    </m:r>
                    <m:d>
                      <m:dPr>
                        <m:ctrlPr>
                          <a:rPr lang="en-US" sz="2000" i="1">
                            <a:effectLst/>
                            <a:latin typeface="Cambria Math" panose="02040503050406030204" pitchFamily="18" charset="0"/>
                            <a:ea typeface="Calibri"/>
                            <a:cs typeface="Times New Roman"/>
                          </a:rPr>
                        </m:ctrlPr>
                      </m:dPr>
                      <m:e>
                        <m:r>
                          <a:rPr lang="en-US" sz="2000" i="1">
                            <a:effectLst/>
                            <a:latin typeface="Cambria Math"/>
                            <a:ea typeface="Calibri"/>
                            <a:cs typeface="Times New Roman"/>
                          </a:rPr>
                          <m:t>−∞, −∞</m:t>
                        </m:r>
                      </m:e>
                    </m:d>
                    <m:r>
                      <a:rPr lang="en-US" sz="2000" i="1">
                        <a:effectLst/>
                        <a:latin typeface="Cambria Math"/>
                        <a:ea typeface="Calibri"/>
                        <a:cs typeface="Times New Roman"/>
                      </a:rPr>
                      <m:t>=0,</m:t>
                    </m:r>
                    <m:r>
                      <a:rPr lang="en-US" sz="2000" i="1">
                        <a:effectLst/>
                        <a:latin typeface="Cambria Math"/>
                        <a:ea typeface="Calibri"/>
                        <a:cs typeface="Times New Roman"/>
                      </a:rPr>
                      <m:t>𝐹</m:t>
                    </m:r>
                    <m:d>
                      <m:dPr>
                        <m:ctrlPr>
                          <a:rPr lang="en-US" sz="2000" i="1">
                            <a:effectLst/>
                            <a:latin typeface="Cambria Math" panose="02040503050406030204" pitchFamily="18" charset="0"/>
                            <a:ea typeface="Calibri"/>
                            <a:cs typeface="Times New Roman"/>
                          </a:rPr>
                        </m:ctrlPr>
                      </m:dPr>
                      <m:e>
                        <m:r>
                          <a:rPr lang="en-US" sz="2000" i="1">
                            <a:effectLst/>
                            <a:latin typeface="Cambria Math"/>
                            <a:ea typeface="Calibri"/>
                            <a:cs typeface="Times New Roman"/>
                          </a:rPr>
                          <m:t>−∞, ∞</m:t>
                        </m:r>
                      </m:e>
                    </m:d>
                    <m:r>
                      <a:rPr lang="en-US" sz="2000" i="1">
                        <a:effectLst/>
                        <a:latin typeface="Cambria Math"/>
                        <a:ea typeface="Calibri"/>
                        <a:cs typeface="Times New Roman"/>
                      </a:rPr>
                      <m:t>=1</m:t>
                    </m:r>
                  </m:oMath>
                </a14:m>
                <a:endParaRPr lang="en-US" sz="2000" dirty="0">
                  <a:effectLst/>
                </a:endParaRPr>
              </a:p>
              <a:p>
                <a:pPr marL="342900" marR="0" lvl="0" indent="-342900" algn="just">
                  <a:lnSpc>
                    <a:spcPct val="150000"/>
                  </a:lnSpc>
                  <a:spcBef>
                    <a:spcPts val="0"/>
                  </a:spcBef>
                  <a:spcAft>
                    <a:spcPts val="1000"/>
                  </a:spcAft>
                  <a:buFont typeface="+mj-lt"/>
                  <a:buAutoNum type="romanUcPeriod"/>
                </a:pPr>
                <a14:m>
                  <m:oMath xmlns:m="http://schemas.openxmlformats.org/officeDocument/2006/math">
                    <m:f>
                      <m:fPr>
                        <m:ctrlPr>
                          <a:rPr lang="en-US" sz="2000" i="1">
                            <a:effectLst/>
                            <a:latin typeface="Cambria Math" panose="02040503050406030204" pitchFamily="18" charset="0"/>
                            <a:ea typeface="Times New Roman"/>
                            <a:cs typeface="Times New Roman"/>
                          </a:rPr>
                        </m:ctrlPr>
                      </m:fPr>
                      <m:num>
                        <m:sSup>
                          <m:sSupPr>
                            <m:ctrlPr>
                              <a:rPr lang="en-US" sz="2000" i="1">
                                <a:effectLst/>
                                <a:latin typeface="Cambria Math" panose="02040503050406030204" pitchFamily="18" charset="0"/>
                                <a:ea typeface="Times New Roman"/>
                                <a:cs typeface="Times New Roman"/>
                              </a:rPr>
                            </m:ctrlPr>
                          </m:sSupPr>
                          <m:e>
                            <m:r>
                              <a:rPr lang="en-US" sz="2000" i="1">
                                <a:effectLst/>
                                <a:latin typeface="Cambria Math"/>
                                <a:ea typeface="Calibri"/>
                                <a:cs typeface="Times New Roman"/>
                              </a:rPr>
                              <m:t>𝑑</m:t>
                            </m:r>
                          </m:e>
                          <m:sup>
                            <m:r>
                              <a:rPr lang="en-US" sz="2000" i="1">
                                <a:effectLst/>
                                <a:latin typeface="Cambria Math"/>
                                <a:ea typeface="Calibri"/>
                                <a:cs typeface="Times New Roman"/>
                              </a:rPr>
                              <m:t>2</m:t>
                            </m:r>
                          </m:sup>
                        </m:sSup>
                        <m:r>
                          <a:rPr lang="en-US" sz="2000" i="1">
                            <a:effectLst/>
                            <a:latin typeface="Cambria Math"/>
                            <a:ea typeface="Calibri"/>
                            <a:cs typeface="Times New Roman"/>
                          </a:rPr>
                          <m:t>𝐹</m:t>
                        </m:r>
                        <m:d>
                          <m:dPr>
                            <m:ctrlPr>
                              <a:rPr lang="en-US" sz="2000" i="1">
                                <a:effectLst/>
                                <a:latin typeface="Cambria Math" panose="02040503050406030204" pitchFamily="18" charset="0"/>
                                <a:ea typeface="Calibri"/>
                                <a:cs typeface="Times New Roman"/>
                              </a:rPr>
                            </m:ctrlPr>
                          </m:dPr>
                          <m:e>
                            <m:r>
                              <a:rPr lang="en-US" sz="2000" i="1">
                                <a:effectLst/>
                                <a:latin typeface="Cambria Math"/>
                                <a:ea typeface="Calibri"/>
                                <a:cs typeface="Times New Roman"/>
                              </a:rPr>
                              <m:t>𝑥</m:t>
                            </m:r>
                            <m:r>
                              <a:rPr lang="en-US" sz="2000" i="1">
                                <a:effectLst/>
                                <a:latin typeface="Cambria Math"/>
                                <a:ea typeface="Calibri"/>
                                <a:cs typeface="Times New Roman"/>
                              </a:rPr>
                              <m:t>, </m:t>
                            </m:r>
                            <m:r>
                              <a:rPr lang="en-US" sz="2000" i="1">
                                <a:effectLst/>
                                <a:latin typeface="Cambria Math"/>
                                <a:ea typeface="Calibri"/>
                                <a:cs typeface="Times New Roman"/>
                              </a:rPr>
                              <m:t>𝑦</m:t>
                            </m:r>
                          </m:e>
                        </m:d>
                      </m:num>
                      <m:den>
                        <m:box>
                          <m:boxPr>
                            <m:diff m:val="on"/>
                            <m:ctrlPr>
                              <a:rPr lang="en-US" sz="2000" i="1">
                                <a:effectLst/>
                                <a:latin typeface="Cambria Math" panose="02040503050406030204" pitchFamily="18" charset="0"/>
                                <a:ea typeface="Times New Roman"/>
                                <a:cs typeface="Times New Roman"/>
                              </a:rPr>
                            </m:ctrlPr>
                          </m:boxPr>
                          <m:e>
                            <m:r>
                              <a:rPr lang="en-US" sz="2000" i="1">
                                <a:effectLst/>
                                <a:latin typeface="Cambria Math"/>
                                <a:ea typeface="Calibri"/>
                                <a:cs typeface="Times New Roman"/>
                              </a:rPr>
                              <m:t>𝑑𝑥</m:t>
                            </m:r>
                          </m:e>
                        </m:box>
                        <m:box>
                          <m:boxPr>
                            <m:diff m:val="on"/>
                            <m:ctrlPr>
                              <a:rPr lang="en-US" sz="2000" i="1">
                                <a:effectLst/>
                                <a:latin typeface="Cambria Math" panose="02040503050406030204" pitchFamily="18" charset="0"/>
                                <a:ea typeface="Times New Roman"/>
                                <a:cs typeface="Times New Roman"/>
                              </a:rPr>
                            </m:ctrlPr>
                          </m:boxPr>
                          <m:e>
                            <m:r>
                              <a:rPr lang="en-US" sz="2000" i="1">
                                <a:effectLst/>
                                <a:latin typeface="Cambria Math"/>
                                <a:ea typeface="Calibri"/>
                                <a:cs typeface="Times New Roman"/>
                              </a:rPr>
                              <m:t>𝑑𝑦</m:t>
                            </m:r>
                          </m:e>
                        </m:box>
                      </m:den>
                    </m:f>
                    <m:r>
                      <a:rPr lang="en-US" sz="2000" i="1">
                        <a:effectLst/>
                        <a:latin typeface="Cambria Math"/>
                        <a:ea typeface="Times New Roman"/>
                        <a:cs typeface="Times New Roman"/>
                      </a:rPr>
                      <m:t>=</m:t>
                    </m:r>
                    <m:r>
                      <a:rPr lang="en-US" sz="2000" i="1">
                        <a:effectLst/>
                        <a:latin typeface="Cambria Math"/>
                        <a:ea typeface="Calibri"/>
                        <a:cs typeface="Times New Roman"/>
                      </a:rPr>
                      <m:t>𝑓</m:t>
                    </m:r>
                    <m:d>
                      <m:dPr>
                        <m:ctrlPr>
                          <a:rPr lang="en-US" sz="2000" i="1">
                            <a:effectLst/>
                            <a:latin typeface="Cambria Math" panose="02040503050406030204" pitchFamily="18" charset="0"/>
                            <a:ea typeface="Calibri"/>
                            <a:cs typeface="Times New Roman"/>
                          </a:rPr>
                        </m:ctrlPr>
                      </m:dPr>
                      <m:e>
                        <m:r>
                          <a:rPr lang="en-US" sz="2000" i="1">
                            <a:effectLst/>
                            <a:latin typeface="Cambria Math"/>
                            <a:ea typeface="Calibri"/>
                            <a:cs typeface="Times New Roman"/>
                          </a:rPr>
                          <m:t>𝑥</m:t>
                        </m:r>
                        <m:r>
                          <a:rPr lang="en-US" sz="2000" i="1">
                            <a:effectLst/>
                            <a:latin typeface="Cambria Math"/>
                            <a:ea typeface="Calibri"/>
                            <a:cs typeface="Times New Roman"/>
                          </a:rPr>
                          <m:t>, </m:t>
                        </m:r>
                        <m:r>
                          <a:rPr lang="en-US" sz="2000" i="1">
                            <a:effectLst/>
                            <a:latin typeface="Cambria Math"/>
                            <a:ea typeface="Calibri"/>
                            <a:cs typeface="Times New Roman"/>
                          </a:rPr>
                          <m:t>𝑦</m:t>
                        </m:r>
                      </m:e>
                    </m:d>
                  </m:oMath>
                </a14:m>
                <a:endParaRPr lang="en-US" sz="2000" dirty="0">
                  <a:effectLst/>
                </a:endParaRPr>
              </a:p>
              <a:p>
                <a:pPr marL="342900" marR="0" lvl="0" indent="-342900" algn="just">
                  <a:lnSpc>
                    <a:spcPct val="150000"/>
                  </a:lnSpc>
                  <a:spcBef>
                    <a:spcPts val="0"/>
                  </a:spcBef>
                  <a:spcAft>
                    <a:spcPts val="0"/>
                  </a:spcAft>
                  <a:buFont typeface="+mj-lt"/>
                  <a:buAutoNum type="romanUcPeriod"/>
                </a:pPr>
                <a14:m>
                  <m:oMath xmlns:m="http://schemas.openxmlformats.org/officeDocument/2006/math">
                    <m:r>
                      <a:rPr lang="en-US" sz="2000" i="1">
                        <a:effectLst/>
                        <a:latin typeface="Cambria Math"/>
                        <a:ea typeface="Calibri"/>
                        <a:cs typeface="Times New Roman"/>
                      </a:rPr>
                      <m:t>𝑃</m:t>
                    </m:r>
                    <m:d>
                      <m:dPr>
                        <m:ctrlPr>
                          <a:rPr lang="en-US" sz="2000" i="1">
                            <a:effectLst/>
                            <a:latin typeface="Cambria Math" panose="02040503050406030204" pitchFamily="18" charset="0"/>
                            <a:ea typeface="Calibri"/>
                            <a:cs typeface="Times New Roman"/>
                          </a:rPr>
                        </m:ctrlPr>
                      </m:dPr>
                      <m:e>
                        <m:r>
                          <a:rPr lang="en-US" sz="2000" i="1">
                            <a:effectLst/>
                            <a:latin typeface="Cambria Math"/>
                            <a:ea typeface="Calibri"/>
                            <a:cs typeface="Times New Roman"/>
                          </a:rPr>
                          <m:t>𝑎</m:t>
                        </m:r>
                        <m:r>
                          <a:rPr lang="en-US" sz="2000" i="1">
                            <a:effectLst/>
                            <a:latin typeface="Cambria Math"/>
                            <a:ea typeface="Calibri"/>
                            <a:cs typeface="Times New Roman"/>
                          </a:rPr>
                          <m:t>≤</m:t>
                        </m:r>
                        <m:r>
                          <a:rPr lang="en-US" sz="2000" i="1">
                            <a:effectLst/>
                            <a:latin typeface="Cambria Math"/>
                            <a:ea typeface="Calibri"/>
                            <a:cs typeface="Times New Roman"/>
                          </a:rPr>
                          <m:t>𝑥</m:t>
                        </m:r>
                        <m:r>
                          <a:rPr lang="en-US" sz="2000" i="1">
                            <a:effectLst/>
                            <a:latin typeface="Cambria Math"/>
                            <a:ea typeface="Calibri"/>
                            <a:cs typeface="Times New Roman"/>
                          </a:rPr>
                          <m:t>≤</m:t>
                        </m:r>
                        <m:r>
                          <a:rPr lang="en-US" sz="2000" i="1">
                            <a:effectLst/>
                            <a:latin typeface="Cambria Math"/>
                            <a:ea typeface="Calibri"/>
                            <a:cs typeface="Times New Roman"/>
                          </a:rPr>
                          <m:t>𝑏</m:t>
                        </m:r>
                        <m:r>
                          <a:rPr lang="en-US" sz="2000" i="1">
                            <a:effectLst/>
                            <a:latin typeface="Cambria Math"/>
                            <a:ea typeface="Calibri"/>
                            <a:cs typeface="Times New Roman"/>
                          </a:rPr>
                          <m:t>, </m:t>
                        </m:r>
                        <m:r>
                          <a:rPr lang="en-US" sz="2000" i="1">
                            <a:effectLst/>
                            <a:latin typeface="Cambria Math"/>
                            <a:ea typeface="Calibri"/>
                            <a:cs typeface="Times New Roman"/>
                          </a:rPr>
                          <m:t>𝑐</m:t>
                        </m:r>
                        <m:r>
                          <a:rPr lang="en-US" sz="2000" i="1">
                            <a:effectLst/>
                            <a:latin typeface="Cambria Math"/>
                            <a:ea typeface="Calibri"/>
                            <a:cs typeface="Times New Roman"/>
                          </a:rPr>
                          <m:t>≤</m:t>
                        </m:r>
                        <m:r>
                          <a:rPr lang="en-US" sz="2000" i="1">
                            <a:effectLst/>
                            <a:latin typeface="Cambria Math"/>
                            <a:ea typeface="Calibri"/>
                            <a:cs typeface="Times New Roman"/>
                          </a:rPr>
                          <m:t>𝑦</m:t>
                        </m:r>
                        <m:r>
                          <a:rPr lang="en-US" sz="2000" i="1">
                            <a:effectLst/>
                            <a:latin typeface="Cambria Math"/>
                            <a:ea typeface="Calibri"/>
                            <a:cs typeface="Times New Roman"/>
                          </a:rPr>
                          <m:t>≤</m:t>
                        </m:r>
                        <m:r>
                          <a:rPr lang="en-US" sz="2000" i="1">
                            <a:effectLst/>
                            <a:latin typeface="Cambria Math"/>
                            <a:ea typeface="Calibri"/>
                            <a:cs typeface="Times New Roman"/>
                          </a:rPr>
                          <m:t>𝑑</m:t>
                        </m:r>
                      </m:e>
                    </m:d>
                    <m:r>
                      <a:rPr lang="en-US" sz="2000" i="1">
                        <a:effectLst/>
                        <a:latin typeface="Cambria Math"/>
                        <a:ea typeface="Calibri"/>
                        <a:cs typeface="Times New Roman"/>
                      </a:rPr>
                      <m:t>=</m:t>
                    </m:r>
                    <m:r>
                      <a:rPr lang="en-US" sz="2000" i="1">
                        <a:effectLst/>
                        <a:latin typeface="Cambria Math"/>
                        <a:ea typeface="Calibri"/>
                        <a:cs typeface="Times New Roman"/>
                      </a:rPr>
                      <m:t>𝐹</m:t>
                    </m:r>
                    <m:d>
                      <m:dPr>
                        <m:ctrlPr>
                          <a:rPr lang="en-US" sz="2000" i="1">
                            <a:effectLst/>
                            <a:latin typeface="Cambria Math" panose="02040503050406030204" pitchFamily="18" charset="0"/>
                            <a:ea typeface="Calibri"/>
                            <a:cs typeface="Times New Roman"/>
                          </a:rPr>
                        </m:ctrlPr>
                      </m:dPr>
                      <m:e>
                        <m:r>
                          <a:rPr lang="en-US" sz="2000" i="1">
                            <a:effectLst/>
                            <a:latin typeface="Cambria Math"/>
                            <a:ea typeface="Calibri"/>
                            <a:cs typeface="Times New Roman"/>
                          </a:rPr>
                          <m:t>𝑏</m:t>
                        </m:r>
                        <m:r>
                          <a:rPr lang="en-US" sz="2000" i="1">
                            <a:effectLst/>
                            <a:latin typeface="Cambria Math"/>
                            <a:ea typeface="Calibri"/>
                            <a:cs typeface="Times New Roman"/>
                          </a:rPr>
                          <m:t>,</m:t>
                        </m:r>
                        <m:r>
                          <a:rPr lang="en-US" sz="2000" i="1">
                            <a:effectLst/>
                            <a:latin typeface="Cambria Math"/>
                            <a:ea typeface="Calibri"/>
                            <a:cs typeface="Times New Roman"/>
                          </a:rPr>
                          <m:t>𝑑</m:t>
                        </m:r>
                      </m:e>
                    </m:d>
                    <m:r>
                      <a:rPr lang="en-US" sz="2000" i="1">
                        <a:effectLst/>
                        <a:latin typeface="Cambria Math"/>
                        <a:ea typeface="Calibri"/>
                        <a:cs typeface="Times New Roman"/>
                      </a:rPr>
                      <m:t>−</m:t>
                    </m:r>
                    <m:r>
                      <a:rPr lang="en-US" sz="2000" i="1">
                        <a:effectLst/>
                        <a:latin typeface="Cambria Math"/>
                        <a:ea typeface="Calibri"/>
                        <a:cs typeface="Times New Roman"/>
                      </a:rPr>
                      <m:t>𝐹</m:t>
                    </m:r>
                    <m:d>
                      <m:dPr>
                        <m:ctrlPr>
                          <a:rPr lang="en-US" sz="2000" i="1">
                            <a:effectLst/>
                            <a:latin typeface="Cambria Math" panose="02040503050406030204" pitchFamily="18" charset="0"/>
                            <a:ea typeface="Calibri"/>
                            <a:cs typeface="Times New Roman"/>
                          </a:rPr>
                        </m:ctrlPr>
                      </m:dPr>
                      <m:e>
                        <m:r>
                          <a:rPr lang="en-US" sz="2000" i="1">
                            <a:effectLst/>
                            <a:latin typeface="Cambria Math"/>
                            <a:ea typeface="Calibri"/>
                            <a:cs typeface="Times New Roman"/>
                          </a:rPr>
                          <m:t>𝑎</m:t>
                        </m:r>
                        <m:r>
                          <a:rPr lang="en-US" sz="2000" i="1">
                            <a:effectLst/>
                            <a:latin typeface="Cambria Math"/>
                            <a:ea typeface="Calibri"/>
                            <a:cs typeface="Times New Roman"/>
                          </a:rPr>
                          <m:t>,</m:t>
                        </m:r>
                        <m:r>
                          <a:rPr lang="en-US" sz="2000" i="1">
                            <a:effectLst/>
                            <a:latin typeface="Cambria Math"/>
                            <a:ea typeface="Calibri"/>
                            <a:cs typeface="Times New Roman"/>
                          </a:rPr>
                          <m:t>𝑑</m:t>
                        </m:r>
                      </m:e>
                    </m:d>
                    <m:r>
                      <a:rPr lang="en-US" sz="2000" i="1">
                        <a:effectLst/>
                        <a:latin typeface="Cambria Math"/>
                        <a:ea typeface="Calibri"/>
                        <a:cs typeface="Times New Roman"/>
                      </a:rPr>
                      <m:t>−</m:t>
                    </m:r>
                    <m:r>
                      <a:rPr lang="en-US" sz="2000" i="1">
                        <a:effectLst/>
                        <a:latin typeface="Cambria Math"/>
                        <a:ea typeface="Calibri"/>
                        <a:cs typeface="Times New Roman"/>
                      </a:rPr>
                      <m:t>𝐹</m:t>
                    </m:r>
                    <m:d>
                      <m:dPr>
                        <m:ctrlPr>
                          <a:rPr lang="en-US" sz="2000" i="1">
                            <a:effectLst/>
                            <a:latin typeface="Cambria Math" panose="02040503050406030204" pitchFamily="18" charset="0"/>
                            <a:ea typeface="Calibri"/>
                            <a:cs typeface="Times New Roman"/>
                          </a:rPr>
                        </m:ctrlPr>
                      </m:dPr>
                      <m:e>
                        <m:r>
                          <a:rPr lang="en-US" sz="2000" i="1">
                            <a:effectLst/>
                            <a:latin typeface="Cambria Math"/>
                            <a:ea typeface="Calibri"/>
                            <a:cs typeface="Times New Roman"/>
                          </a:rPr>
                          <m:t>𝑏</m:t>
                        </m:r>
                        <m:r>
                          <a:rPr lang="en-US" sz="2000" i="1">
                            <a:effectLst/>
                            <a:latin typeface="Cambria Math"/>
                            <a:ea typeface="Calibri"/>
                            <a:cs typeface="Times New Roman"/>
                          </a:rPr>
                          <m:t>,</m:t>
                        </m:r>
                        <m:r>
                          <a:rPr lang="en-US" sz="2000" i="1">
                            <a:effectLst/>
                            <a:latin typeface="Cambria Math"/>
                            <a:ea typeface="Calibri"/>
                            <a:cs typeface="Times New Roman"/>
                          </a:rPr>
                          <m:t>𝑐</m:t>
                        </m:r>
                      </m:e>
                    </m:d>
                    <m:r>
                      <a:rPr lang="en-US" sz="2000" i="1">
                        <a:effectLst/>
                        <a:latin typeface="Cambria Math"/>
                        <a:ea typeface="Calibri"/>
                        <a:cs typeface="Times New Roman"/>
                      </a:rPr>
                      <m:t>+</m:t>
                    </m:r>
                    <m:r>
                      <a:rPr lang="en-US" sz="2000" i="1">
                        <a:effectLst/>
                        <a:latin typeface="Cambria Math"/>
                        <a:ea typeface="Calibri"/>
                        <a:cs typeface="Times New Roman"/>
                      </a:rPr>
                      <m:t>𝐹</m:t>
                    </m:r>
                    <m:r>
                      <a:rPr lang="en-US" sz="2000" i="1">
                        <a:effectLst/>
                        <a:latin typeface="Cambria Math"/>
                        <a:ea typeface="Calibri"/>
                        <a:cs typeface="Times New Roman"/>
                      </a:rPr>
                      <m:t>(</m:t>
                    </m:r>
                    <m:r>
                      <a:rPr lang="en-US" sz="2000" i="1">
                        <a:effectLst/>
                        <a:latin typeface="Cambria Math"/>
                        <a:ea typeface="Calibri"/>
                        <a:cs typeface="Times New Roman"/>
                      </a:rPr>
                      <m:t>𝑎</m:t>
                    </m:r>
                    <m:r>
                      <a:rPr lang="en-US" sz="2000" i="1">
                        <a:effectLst/>
                        <a:latin typeface="Cambria Math"/>
                        <a:ea typeface="Calibri"/>
                        <a:cs typeface="Times New Roman"/>
                      </a:rPr>
                      <m:t>,</m:t>
                    </m:r>
                    <m:r>
                      <a:rPr lang="en-US" sz="2000" i="1">
                        <a:effectLst/>
                        <a:latin typeface="Cambria Math"/>
                        <a:ea typeface="Calibri"/>
                        <a:cs typeface="Times New Roman"/>
                      </a:rPr>
                      <m:t>𝑐</m:t>
                    </m:r>
                    <m:r>
                      <a:rPr lang="en-US" sz="2000" i="1">
                        <a:effectLst/>
                        <a:latin typeface="Cambria Math"/>
                        <a:ea typeface="Calibri"/>
                        <a:cs typeface="Times New Roman"/>
                      </a:rPr>
                      <m:t>)</m:t>
                    </m:r>
                  </m:oMath>
                </a14:m>
                <a:endParaRPr lang="en-US" sz="2000" dirty="0">
                  <a:effectLst/>
                </a:endParaRPr>
              </a:p>
            </p:txBody>
          </p:sp>
        </mc:Choice>
        <mc:Fallback xmlns="">
          <p:sp>
            <p:nvSpPr>
              <p:cNvPr id="2" name="Rectangle 1"/>
              <p:cNvSpPr>
                <a:spLocks noRot="1" noChangeAspect="1" noMove="1" noResize="1" noEditPoints="1" noAdjustHandles="1" noChangeArrowheads="1" noChangeShapeType="1" noTextEdit="1"/>
              </p:cNvSpPr>
              <p:nvPr/>
            </p:nvSpPr>
            <p:spPr>
              <a:xfrm>
                <a:off x="152400" y="255022"/>
                <a:ext cx="8763000" cy="5126596"/>
              </a:xfrm>
              <a:prstGeom prst="rect">
                <a:avLst/>
              </a:prstGeom>
              <a:blipFill rotWithShape="1">
                <a:blip r:embed="rId2"/>
                <a:stretch>
                  <a:fillRect l="-695" r="-1321" b="-1189"/>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601202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52400" y="304800"/>
                <a:ext cx="8763000" cy="3647345"/>
              </a:xfrm>
              <a:prstGeom prst="rect">
                <a:avLst/>
              </a:prstGeom>
            </p:spPr>
            <p:txBody>
              <a:bodyPr wrap="square">
                <a:spAutoFit/>
              </a:bodyPr>
              <a:lstStyle/>
              <a:p>
                <a:pPr algn="just"/>
                <a:r>
                  <a:rPr lang="en-US" sz="2800" b="1" dirty="0">
                    <a:latin typeface="Times New Roman" pitchFamily="18" charset="0"/>
                    <a:ea typeface="Times New Roman"/>
                    <a:cs typeface="Times New Roman" pitchFamily="18" charset="0"/>
                  </a:rPr>
                  <a:t>Example</a:t>
                </a:r>
                <a:r>
                  <a:rPr lang="en-US" sz="2800" dirty="0">
                    <a:effectLst/>
                    <a:latin typeface="Times New Roman" pitchFamily="18" charset="0"/>
                    <a:ea typeface="Times New Roman"/>
                    <a:cs typeface="Times New Roman" pitchFamily="18" charset="0"/>
                  </a:rPr>
                  <a:t>: Suppose that the two-dimensional continuous random variable (X, Y) has joint pdf given by</a:t>
                </a:r>
                <a14:m>
                  <m:oMath xmlns:m="http://schemas.openxmlformats.org/officeDocument/2006/math">
                    <m:r>
                      <a:rPr lang="en-US" sz="2800" i="1">
                        <a:effectLst/>
                        <a:latin typeface="Cambria Math"/>
                        <a:ea typeface="Calibri"/>
                        <a:cs typeface="Times New Roman"/>
                      </a:rPr>
                      <m:t>𝑓</m:t>
                    </m:r>
                    <m:d>
                      <m:dPr>
                        <m:ctrlPr>
                          <a:rPr lang="en-US" sz="2800" i="1">
                            <a:effectLst/>
                            <a:latin typeface="Cambria Math" panose="02040503050406030204" pitchFamily="18" charset="0"/>
                            <a:ea typeface="Calibri"/>
                            <a:cs typeface="Times New Roman"/>
                          </a:rPr>
                        </m:ctrlPr>
                      </m:dPr>
                      <m:e>
                        <m:r>
                          <a:rPr lang="en-US" sz="2800" i="1">
                            <a:effectLst/>
                            <a:latin typeface="Cambria Math"/>
                            <a:ea typeface="Calibri"/>
                            <a:cs typeface="Times New Roman"/>
                          </a:rPr>
                          <m:t>𝑥</m:t>
                        </m:r>
                        <m:r>
                          <a:rPr lang="en-US" sz="2800" i="1">
                            <a:effectLst/>
                            <a:latin typeface="Cambria Math"/>
                            <a:ea typeface="Calibri"/>
                            <a:cs typeface="Times New Roman"/>
                          </a:rPr>
                          <m:t>, </m:t>
                        </m:r>
                        <m:r>
                          <a:rPr lang="en-US" sz="2800" i="1">
                            <a:effectLst/>
                            <a:latin typeface="Cambria Math"/>
                            <a:ea typeface="Calibri"/>
                            <a:cs typeface="Times New Roman"/>
                          </a:rPr>
                          <m:t>𝑦</m:t>
                        </m:r>
                      </m:e>
                    </m:d>
                    <m:r>
                      <a:rPr lang="en-US" sz="2800" i="1">
                        <a:effectLst/>
                        <a:latin typeface="Cambria Math"/>
                        <a:ea typeface="Calibri"/>
                        <a:cs typeface="Times New Roman"/>
                      </a:rPr>
                      <m:t>=</m:t>
                    </m:r>
                    <m:d>
                      <m:dPr>
                        <m:begChr m:val="{"/>
                        <m:endChr m:val=""/>
                        <m:ctrlPr>
                          <a:rPr lang="en-US" sz="2800" i="1">
                            <a:effectLst/>
                            <a:latin typeface="Cambria Math" panose="02040503050406030204" pitchFamily="18" charset="0"/>
                            <a:ea typeface="Times New Roman"/>
                            <a:cs typeface="Times New Roman"/>
                          </a:rPr>
                        </m:ctrlPr>
                      </m:dPr>
                      <m:e>
                        <m:eqArr>
                          <m:eqArrPr>
                            <m:ctrlPr>
                              <a:rPr lang="en-US" sz="2800" i="1">
                                <a:effectLst/>
                                <a:latin typeface="Cambria Math" panose="02040503050406030204" pitchFamily="18" charset="0"/>
                                <a:ea typeface="Times New Roman"/>
                                <a:cs typeface="Times New Roman"/>
                              </a:rPr>
                            </m:ctrlPr>
                          </m:eqArrPr>
                          <m:e>
                            <m:sSup>
                              <m:sSupPr>
                                <m:ctrlPr>
                                  <a:rPr lang="en-US" sz="2800" i="1">
                                    <a:effectLst/>
                                    <a:latin typeface="Cambria Math" panose="02040503050406030204" pitchFamily="18" charset="0"/>
                                    <a:ea typeface="Times New Roman"/>
                                    <a:cs typeface="Times New Roman"/>
                                  </a:rPr>
                                </m:ctrlPr>
                              </m:sSupPr>
                              <m:e>
                                <m:r>
                                  <a:rPr lang="en-US" sz="2800" i="1">
                                    <a:effectLst/>
                                    <a:latin typeface="Cambria Math"/>
                                    <a:ea typeface="Calibri"/>
                                    <a:cs typeface="Times New Roman"/>
                                  </a:rPr>
                                  <m:t>𝑥</m:t>
                                </m:r>
                              </m:e>
                              <m:sup>
                                <m:r>
                                  <a:rPr lang="en-US" sz="2800" i="1">
                                    <a:effectLst/>
                                    <a:latin typeface="Cambria Math"/>
                                    <a:ea typeface="Calibri"/>
                                    <a:cs typeface="Times New Roman"/>
                                  </a:rPr>
                                  <m:t>2</m:t>
                                </m:r>
                              </m:sup>
                            </m:sSup>
                            <m:r>
                              <a:rPr lang="en-US" sz="2800" i="1">
                                <a:effectLst/>
                                <a:latin typeface="Cambria Math"/>
                                <a:ea typeface="Times New Roman"/>
                                <a:cs typeface="Times New Roman"/>
                              </a:rPr>
                              <m:t>+</m:t>
                            </m:r>
                            <m:f>
                              <m:fPr>
                                <m:ctrlPr>
                                  <a:rPr lang="en-US" sz="2800" i="1">
                                    <a:effectLst/>
                                    <a:latin typeface="Cambria Math" panose="02040503050406030204" pitchFamily="18" charset="0"/>
                                    <a:ea typeface="Times New Roman"/>
                                    <a:cs typeface="Times New Roman"/>
                                  </a:rPr>
                                </m:ctrlPr>
                              </m:fPr>
                              <m:num>
                                <m:r>
                                  <a:rPr lang="en-US" sz="2800" i="1">
                                    <a:effectLst/>
                                    <a:latin typeface="Cambria Math"/>
                                    <a:ea typeface="Times New Roman"/>
                                    <a:cs typeface="Times New Roman"/>
                                  </a:rPr>
                                  <m:t>𝑥𝑦</m:t>
                                </m:r>
                              </m:num>
                              <m:den>
                                <m:r>
                                  <a:rPr lang="en-US" sz="2800" i="1">
                                    <a:effectLst/>
                                    <a:latin typeface="Cambria Math"/>
                                    <a:ea typeface="Times New Roman"/>
                                    <a:cs typeface="Times New Roman"/>
                                  </a:rPr>
                                  <m:t>3</m:t>
                                </m:r>
                              </m:den>
                            </m:f>
                            <m:r>
                              <a:rPr lang="en-US" sz="2800" i="1">
                                <a:effectLst/>
                                <a:latin typeface="Cambria Math"/>
                                <a:ea typeface="Calibri"/>
                                <a:cs typeface="Times New Roman"/>
                              </a:rPr>
                              <m:t>,  0≤&amp;</m:t>
                            </m:r>
                            <m:r>
                              <a:rPr lang="en-US" sz="2800" i="1">
                                <a:effectLst/>
                                <a:latin typeface="Cambria Math"/>
                                <a:ea typeface="Calibri"/>
                                <a:cs typeface="Times New Roman"/>
                              </a:rPr>
                              <m:t>𝑥</m:t>
                            </m:r>
                            <m:r>
                              <a:rPr lang="en-US" sz="2800" i="1">
                                <a:effectLst/>
                                <a:latin typeface="Cambria Math"/>
                                <a:ea typeface="Calibri"/>
                                <a:cs typeface="Times New Roman"/>
                              </a:rPr>
                              <m:t>≤1,0≤</m:t>
                            </m:r>
                            <m:r>
                              <a:rPr lang="en-US" sz="2800" i="1">
                                <a:effectLst/>
                                <a:latin typeface="Cambria Math" panose="02040503050406030204" pitchFamily="18" charset="0"/>
                                <a:ea typeface="Calibri"/>
                                <a:cs typeface="Times New Roman"/>
                              </a:rPr>
                              <m:t>𝑦</m:t>
                            </m:r>
                            <m:r>
                              <a:rPr lang="en-US" sz="2800" i="1">
                                <a:effectLst/>
                                <a:latin typeface="Cambria Math"/>
                                <a:ea typeface="Calibri"/>
                                <a:cs typeface="Times New Roman"/>
                              </a:rPr>
                              <m:t>≤2</m:t>
                            </m:r>
                          </m:e>
                          <m:e>
                            <m:r>
                              <a:rPr lang="en-US" sz="2800" i="1">
                                <a:effectLst/>
                                <a:latin typeface="Cambria Math"/>
                                <a:ea typeface="Calibri"/>
                                <a:cs typeface="Times New Roman"/>
                              </a:rPr>
                              <m:t>0,    </m:t>
                            </m:r>
                            <m:r>
                              <a:rPr lang="en-US" sz="2800" i="1">
                                <a:effectLst/>
                                <a:latin typeface="Cambria Math"/>
                                <a:ea typeface="Calibri"/>
                                <a:cs typeface="Times New Roman"/>
                              </a:rPr>
                              <m:t>𝑜𝑡h𝑒𝑟𝑤𝑖𝑠𝑒</m:t>
                            </m:r>
                          </m:e>
                        </m:eqArr>
                      </m:e>
                    </m:d>
                  </m:oMath>
                </a14:m>
                <a:endParaRPr lang="en-US" sz="2800" dirty="0">
                  <a:latin typeface="Times New Roman" pitchFamily="18" charset="0"/>
                  <a:ea typeface="Calibri"/>
                  <a:cs typeface="Times New Roman" pitchFamily="18" charset="0"/>
                </a:endParaRPr>
              </a:p>
              <a:p>
                <a:pPr marL="342900" marR="0" lvl="0" indent="-342900" algn="just">
                  <a:lnSpc>
                    <a:spcPct val="115000"/>
                  </a:lnSpc>
                  <a:spcBef>
                    <a:spcPts val="0"/>
                  </a:spcBef>
                  <a:spcAft>
                    <a:spcPts val="1000"/>
                  </a:spcAft>
                  <a:buFont typeface="+mj-lt"/>
                  <a:buAutoNum type="alphaUcPeriod"/>
                </a:pPr>
                <a:r>
                  <a:rPr lang="en-US" sz="2800" dirty="0">
                    <a:effectLst/>
                    <a:latin typeface="Times New Roman" pitchFamily="18" charset="0"/>
                    <a:ea typeface="Times New Roman"/>
                    <a:cs typeface="Times New Roman" pitchFamily="18" charset="0"/>
                  </a:rPr>
                  <a:t>Determine the joint CDF of (</a:t>
                </a:r>
                <a:r>
                  <a:rPr lang="en-US" sz="2800" dirty="0" err="1">
                    <a:effectLst/>
                    <a:latin typeface="Times New Roman" pitchFamily="18" charset="0"/>
                    <a:ea typeface="Times New Roman"/>
                    <a:cs typeface="Times New Roman" pitchFamily="18" charset="0"/>
                  </a:rPr>
                  <a:t>x,y</a:t>
                </a:r>
                <a:r>
                  <a:rPr lang="en-US" sz="2800" dirty="0">
                    <a:effectLst/>
                    <a:latin typeface="Times New Roman" pitchFamily="18" charset="0"/>
                    <a:ea typeface="Times New Roman"/>
                    <a:cs typeface="Times New Roman" pitchFamily="18" charset="0"/>
                  </a:rPr>
                  <a:t>)</a:t>
                </a:r>
                <a:endParaRPr lang="en-US" sz="2800" dirty="0">
                  <a:effectLst/>
                  <a:latin typeface="Times New Roman" pitchFamily="18" charset="0"/>
                  <a:cs typeface="Times New Roman" pitchFamily="18" charset="0"/>
                </a:endParaRPr>
              </a:p>
              <a:p>
                <a:pPr marL="342900" marR="0" lvl="0" indent="-342900" algn="just">
                  <a:lnSpc>
                    <a:spcPct val="115000"/>
                  </a:lnSpc>
                  <a:spcBef>
                    <a:spcPts val="0"/>
                  </a:spcBef>
                  <a:spcAft>
                    <a:spcPts val="1000"/>
                  </a:spcAft>
                  <a:buFont typeface="+mj-lt"/>
                  <a:buAutoNum type="alphaUcPeriod"/>
                </a:pPr>
                <a:r>
                  <a:rPr lang="en-US" sz="2800" dirty="0">
                    <a:effectLst/>
                    <a:latin typeface="Times New Roman" pitchFamily="18" charset="0"/>
                    <a:ea typeface="Times New Roman"/>
                    <a:cs typeface="Times New Roman" pitchFamily="18" charset="0"/>
                  </a:rPr>
                  <a:t>Obtained F(1,2) and F(1,1.5)</a:t>
                </a:r>
                <a:endParaRPr lang="en-US" sz="2800" dirty="0">
                  <a:effectLst/>
                  <a:latin typeface="Times New Roman" pitchFamily="18" charset="0"/>
                  <a:cs typeface="Times New Roman" pitchFamily="18" charset="0"/>
                </a:endParaRPr>
              </a:p>
              <a:p>
                <a:pPr marL="342900" marR="0" lvl="0" indent="-342900" algn="just">
                  <a:lnSpc>
                    <a:spcPct val="115000"/>
                  </a:lnSpc>
                  <a:spcBef>
                    <a:spcPts val="0"/>
                  </a:spcBef>
                  <a:spcAft>
                    <a:spcPts val="1000"/>
                  </a:spcAft>
                  <a:buFont typeface="+mj-lt"/>
                  <a:buAutoNum type="alphaUcPeriod"/>
                </a:pPr>
                <a:r>
                  <a:rPr lang="en-US" sz="2800" dirty="0">
                    <a:effectLst/>
                    <a:latin typeface="Times New Roman" pitchFamily="18" charset="0"/>
                    <a:ea typeface="Times New Roman"/>
                    <a:cs typeface="Times New Roman" pitchFamily="18" charset="0"/>
                  </a:rPr>
                  <a:t>Obtained </a:t>
                </a:r>
                <a14:m>
                  <m:oMath xmlns:m="http://schemas.openxmlformats.org/officeDocument/2006/math">
                    <m:r>
                      <a:rPr lang="en-US" sz="2800" i="1">
                        <a:effectLst/>
                        <a:latin typeface="Cambria Math"/>
                        <a:ea typeface="Calibri"/>
                        <a:cs typeface="Times New Roman"/>
                      </a:rPr>
                      <m:t>𝑃</m:t>
                    </m:r>
                    <m:d>
                      <m:dPr>
                        <m:ctrlPr>
                          <a:rPr lang="en-US" sz="2800" i="1">
                            <a:effectLst/>
                            <a:latin typeface="Cambria Math" panose="02040503050406030204" pitchFamily="18" charset="0"/>
                            <a:ea typeface="Calibri"/>
                            <a:cs typeface="Times New Roman"/>
                          </a:rPr>
                        </m:ctrlPr>
                      </m:dPr>
                      <m:e>
                        <m:r>
                          <a:rPr lang="en-US" sz="2800" i="1">
                            <a:effectLst/>
                            <a:latin typeface="Cambria Math"/>
                            <a:ea typeface="Calibri"/>
                            <a:cs typeface="Times New Roman"/>
                          </a:rPr>
                          <m:t>𝑥</m:t>
                        </m:r>
                        <m:r>
                          <a:rPr lang="en-US" sz="2800" i="1">
                            <a:effectLst/>
                            <a:latin typeface="Cambria Math"/>
                            <a:ea typeface="Calibri"/>
                            <a:cs typeface="Times New Roman"/>
                          </a:rPr>
                          <m:t>+ </m:t>
                        </m:r>
                        <m:r>
                          <a:rPr lang="en-US" sz="2800" i="1">
                            <a:effectLst/>
                            <a:latin typeface="Cambria Math"/>
                            <a:ea typeface="Calibri"/>
                            <a:cs typeface="Times New Roman"/>
                          </a:rPr>
                          <m:t>𝑦</m:t>
                        </m:r>
                        <m:r>
                          <a:rPr lang="en-US" sz="2800" i="1">
                            <a:effectLst/>
                            <a:latin typeface="Cambria Math"/>
                            <a:ea typeface="Calibri"/>
                            <a:cs typeface="Times New Roman"/>
                          </a:rPr>
                          <m:t>≥1</m:t>
                        </m:r>
                      </m:e>
                    </m:d>
                  </m:oMath>
                </a14:m>
                <a:endParaRPr lang="en-US" sz="2800" dirty="0">
                  <a:effectLst/>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52400" y="304800"/>
                <a:ext cx="8763000" cy="3647345"/>
              </a:xfrm>
              <a:prstGeom prst="rect">
                <a:avLst/>
              </a:prstGeom>
              <a:blipFill rotWithShape="1">
                <a:blip r:embed="rId2"/>
                <a:stretch>
                  <a:fillRect l="-1391" t="-1672" r="-2364" b="-3846"/>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8581519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04800" y="304800"/>
                <a:ext cx="8382000" cy="4586127"/>
              </a:xfrm>
              <a:prstGeom prst="rect">
                <a:avLst/>
              </a:prstGeom>
            </p:spPr>
            <p:txBody>
              <a:bodyPr wrap="square">
                <a:spAutoFit/>
              </a:bodyPr>
              <a:lstStyle/>
              <a:p>
                <a:pPr marL="457200" algn="just"/>
                <a:r>
                  <a:rPr lang="en-US" sz="2800" b="1" u="sng" dirty="0">
                    <a:latin typeface="Times New Roman" pitchFamily="18" charset="0"/>
                    <a:ea typeface="Times New Roman"/>
                    <a:cs typeface="Times New Roman" pitchFamily="18" charset="0"/>
                  </a:rPr>
                  <a:t>Solution</a:t>
                </a:r>
                <a:endParaRPr lang="en-US" sz="2800" dirty="0">
                  <a:effectLst/>
                  <a:latin typeface="Times New Roman" pitchFamily="18" charset="0"/>
                  <a:cs typeface="Times New Roman" pitchFamily="18" charset="0"/>
                </a:endParaRPr>
              </a:p>
              <a:p>
                <a:pPr marL="342900" marR="0" lvl="0" indent="-342900" algn="just">
                  <a:lnSpc>
                    <a:spcPct val="115000"/>
                  </a:lnSpc>
                  <a:spcBef>
                    <a:spcPts val="0"/>
                  </a:spcBef>
                  <a:spcAft>
                    <a:spcPts val="1000"/>
                  </a:spcAft>
                  <a:buFont typeface="+mj-lt"/>
                  <a:buAutoNum type="alphaUcPeriod"/>
                </a:pPr>
                <a14:m>
                  <m:oMath xmlns:m="http://schemas.openxmlformats.org/officeDocument/2006/math">
                    <m:r>
                      <a:rPr lang="en-US" sz="2800" i="1">
                        <a:effectLst/>
                        <a:latin typeface="Cambria Math"/>
                        <a:ea typeface="Calibri"/>
                        <a:cs typeface="Times New Roman"/>
                      </a:rPr>
                      <m:t>𝐹</m:t>
                    </m:r>
                    <m:d>
                      <m:dPr>
                        <m:ctrlPr>
                          <a:rPr lang="en-US" sz="2800" i="1">
                            <a:effectLst/>
                            <a:latin typeface="Cambria Math" panose="02040503050406030204" pitchFamily="18" charset="0"/>
                            <a:ea typeface="Calibri"/>
                            <a:cs typeface="Times New Roman"/>
                          </a:rPr>
                        </m:ctrlPr>
                      </m:dPr>
                      <m:e>
                        <m:r>
                          <a:rPr lang="en-US" sz="2800" i="1">
                            <a:effectLst/>
                            <a:latin typeface="Cambria Math"/>
                            <a:ea typeface="Calibri"/>
                            <a:cs typeface="Times New Roman"/>
                          </a:rPr>
                          <m:t>𝑥</m:t>
                        </m:r>
                        <m:r>
                          <a:rPr lang="en-US" sz="2800" i="1">
                            <a:effectLst/>
                            <a:latin typeface="Cambria Math"/>
                            <a:ea typeface="Calibri"/>
                            <a:cs typeface="Times New Roman"/>
                          </a:rPr>
                          <m:t>, </m:t>
                        </m:r>
                        <m:r>
                          <a:rPr lang="en-US" sz="2800" i="1">
                            <a:effectLst/>
                            <a:latin typeface="Cambria Math"/>
                            <a:ea typeface="Calibri"/>
                            <a:cs typeface="Times New Roman"/>
                          </a:rPr>
                          <m:t>𝑦</m:t>
                        </m:r>
                      </m:e>
                    </m:d>
                    <m:r>
                      <a:rPr lang="en-US" sz="2800" i="1">
                        <a:effectLst/>
                        <a:latin typeface="Cambria Math"/>
                        <a:ea typeface="Calibri"/>
                        <a:cs typeface="Times New Roman"/>
                      </a:rPr>
                      <m:t>=</m:t>
                    </m:r>
                    <m:nary>
                      <m:naryPr>
                        <m:limLoc m:val="subSup"/>
                        <m:ctrlPr>
                          <a:rPr lang="en-US" sz="2800" i="1">
                            <a:effectLst/>
                            <a:latin typeface="Cambria Math" panose="02040503050406030204" pitchFamily="18" charset="0"/>
                            <a:ea typeface="Calibri"/>
                            <a:cs typeface="Times New Roman"/>
                          </a:rPr>
                        </m:ctrlPr>
                      </m:naryPr>
                      <m:sub>
                        <m:r>
                          <a:rPr lang="en-US" sz="2800" i="1">
                            <a:effectLst/>
                            <a:latin typeface="Cambria Math"/>
                            <a:ea typeface="Calibri"/>
                            <a:cs typeface="Times New Roman"/>
                          </a:rPr>
                          <m:t>−∞</m:t>
                        </m:r>
                      </m:sub>
                      <m:sup>
                        <m:r>
                          <a:rPr lang="en-US" sz="2800" i="1">
                            <a:effectLst/>
                            <a:latin typeface="Cambria Math"/>
                            <a:ea typeface="Calibri"/>
                            <a:cs typeface="Times New Roman"/>
                          </a:rPr>
                          <m:t>𝑦</m:t>
                        </m:r>
                      </m:sup>
                      <m:e>
                        <m:nary>
                          <m:naryPr>
                            <m:limLoc m:val="subSup"/>
                            <m:ctrlPr>
                              <a:rPr lang="en-US" sz="2800" i="1">
                                <a:effectLst/>
                                <a:latin typeface="Cambria Math" panose="02040503050406030204" pitchFamily="18" charset="0"/>
                                <a:ea typeface="Calibri"/>
                                <a:cs typeface="Times New Roman"/>
                              </a:rPr>
                            </m:ctrlPr>
                          </m:naryPr>
                          <m:sub>
                            <m:r>
                              <a:rPr lang="en-US" sz="2800" i="1">
                                <a:effectLst/>
                                <a:latin typeface="Cambria Math"/>
                                <a:ea typeface="Calibri"/>
                                <a:cs typeface="Times New Roman"/>
                              </a:rPr>
                              <m:t>−∞</m:t>
                            </m:r>
                          </m:sub>
                          <m:sup>
                            <m:r>
                              <a:rPr lang="en-US" sz="2800" i="1">
                                <a:effectLst/>
                                <a:latin typeface="Cambria Math"/>
                                <a:ea typeface="Calibri"/>
                                <a:cs typeface="Times New Roman"/>
                              </a:rPr>
                              <m:t>𝑥</m:t>
                            </m:r>
                          </m:sup>
                          <m:e>
                            <m:r>
                              <a:rPr lang="en-US" sz="2800" i="1">
                                <a:effectLst/>
                                <a:latin typeface="Cambria Math"/>
                                <a:ea typeface="Calibri"/>
                                <a:cs typeface="Times New Roman"/>
                              </a:rPr>
                              <m:t>𝑓</m:t>
                            </m:r>
                            <m:d>
                              <m:dPr>
                                <m:ctrlPr>
                                  <a:rPr lang="en-US" sz="2800" i="1">
                                    <a:effectLst/>
                                    <a:latin typeface="Cambria Math" panose="02040503050406030204" pitchFamily="18" charset="0"/>
                                    <a:ea typeface="Calibri"/>
                                    <a:cs typeface="Times New Roman"/>
                                  </a:rPr>
                                </m:ctrlPr>
                              </m:dPr>
                              <m:e>
                                <m:r>
                                  <a:rPr lang="en-US" sz="2800" i="1">
                                    <a:effectLst/>
                                    <a:latin typeface="Cambria Math"/>
                                    <a:ea typeface="Calibri"/>
                                    <a:cs typeface="Times New Roman"/>
                                  </a:rPr>
                                  <m:t>𝑥</m:t>
                                </m:r>
                                <m:r>
                                  <a:rPr lang="en-US" sz="2800" i="1">
                                    <a:effectLst/>
                                    <a:latin typeface="Cambria Math"/>
                                    <a:ea typeface="Calibri"/>
                                    <a:cs typeface="Times New Roman"/>
                                  </a:rPr>
                                  <m:t>, </m:t>
                                </m:r>
                                <m:r>
                                  <a:rPr lang="en-US" sz="2800" i="1">
                                    <a:effectLst/>
                                    <a:latin typeface="Cambria Math"/>
                                    <a:ea typeface="Calibri"/>
                                    <a:cs typeface="Times New Roman"/>
                                  </a:rPr>
                                  <m:t>𝑦</m:t>
                                </m:r>
                              </m:e>
                            </m:d>
                          </m:e>
                        </m:nary>
                      </m:e>
                    </m:nary>
                    <m:box>
                      <m:boxPr>
                        <m:diff m:val="on"/>
                        <m:ctrlPr>
                          <a:rPr lang="en-US" sz="2800" i="1">
                            <a:effectLst/>
                            <a:latin typeface="Cambria Math" panose="02040503050406030204" pitchFamily="18" charset="0"/>
                            <a:ea typeface="Calibri"/>
                            <a:cs typeface="Times New Roman"/>
                          </a:rPr>
                        </m:ctrlPr>
                      </m:boxPr>
                      <m:e>
                        <m:r>
                          <a:rPr lang="en-US" sz="2800" i="1">
                            <a:effectLst/>
                            <a:latin typeface="Cambria Math"/>
                            <a:ea typeface="Calibri"/>
                            <a:cs typeface="Times New Roman"/>
                          </a:rPr>
                          <m:t>𝑑𝑥</m:t>
                        </m:r>
                      </m:e>
                    </m:box>
                    <m:box>
                      <m:boxPr>
                        <m:diff m:val="on"/>
                        <m:ctrlPr>
                          <a:rPr lang="en-US" sz="2800" i="1">
                            <a:effectLst/>
                            <a:latin typeface="Cambria Math" panose="02040503050406030204" pitchFamily="18" charset="0"/>
                            <a:ea typeface="Calibri"/>
                            <a:cs typeface="Times New Roman"/>
                          </a:rPr>
                        </m:ctrlPr>
                      </m:boxPr>
                      <m:e>
                        <m:r>
                          <a:rPr lang="en-US" sz="2800" i="1">
                            <a:effectLst/>
                            <a:latin typeface="Cambria Math"/>
                            <a:ea typeface="Calibri"/>
                            <a:cs typeface="Times New Roman"/>
                          </a:rPr>
                          <m:t>𝑑𝑦</m:t>
                        </m:r>
                        <m:r>
                          <a:rPr lang="en-US" sz="2800" i="1">
                            <a:effectLst/>
                            <a:latin typeface="Cambria Math"/>
                            <a:ea typeface="Calibri"/>
                            <a:cs typeface="Times New Roman"/>
                          </a:rPr>
                          <m:t> =</m:t>
                        </m:r>
                        <m:nary>
                          <m:naryPr>
                            <m:limLoc m:val="subSup"/>
                            <m:ctrlPr>
                              <a:rPr lang="en-US" sz="2800" i="1">
                                <a:effectLst/>
                                <a:latin typeface="Cambria Math" panose="02040503050406030204" pitchFamily="18" charset="0"/>
                                <a:ea typeface="Calibri"/>
                                <a:cs typeface="Times New Roman"/>
                              </a:rPr>
                            </m:ctrlPr>
                          </m:naryPr>
                          <m:sub>
                            <m:r>
                              <a:rPr lang="en-US" sz="2800" i="1">
                                <a:effectLst/>
                                <a:latin typeface="Cambria Math"/>
                                <a:ea typeface="Calibri"/>
                                <a:cs typeface="Times New Roman"/>
                              </a:rPr>
                              <m:t>0</m:t>
                            </m:r>
                          </m:sub>
                          <m:sup>
                            <m:r>
                              <a:rPr lang="en-US" sz="2800" i="1">
                                <a:effectLst/>
                                <a:latin typeface="Cambria Math"/>
                                <a:ea typeface="Calibri"/>
                                <a:cs typeface="Times New Roman"/>
                              </a:rPr>
                              <m:t>𝑦</m:t>
                            </m:r>
                          </m:sup>
                          <m:e>
                            <m:nary>
                              <m:naryPr>
                                <m:limLoc m:val="subSup"/>
                                <m:ctrlPr>
                                  <a:rPr lang="en-US" sz="2800" i="1">
                                    <a:effectLst/>
                                    <a:latin typeface="Cambria Math" panose="02040503050406030204" pitchFamily="18" charset="0"/>
                                    <a:ea typeface="Calibri"/>
                                    <a:cs typeface="Times New Roman"/>
                                  </a:rPr>
                                </m:ctrlPr>
                              </m:naryPr>
                              <m:sub>
                                <m:r>
                                  <a:rPr lang="en-US" sz="2800" i="1">
                                    <a:effectLst/>
                                    <a:latin typeface="Cambria Math"/>
                                    <a:ea typeface="Calibri"/>
                                    <a:cs typeface="Times New Roman"/>
                                  </a:rPr>
                                  <m:t>0</m:t>
                                </m:r>
                              </m:sub>
                              <m:sup>
                                <m:r>
                                  <a:rPr lang="en-US" sz="2800" i="1">
                                    <a:effectLst/>
                                    <a:latin typeface="Cambria Math"/>
                                    <a:ea typeface="Calibri"/>
                                    <a:cs typeface="Times New Roman"/>
                                  </a:rPr>
                                  <m:t>𝑥</m:t>
                                </m:r>
                              </m:sup>
                              <m:e>
                                <m:d>
                                  <m:dPr>
                                    <m:ctrlPr>
                                      <a:rPr lang="en-US" sz="2800" i="1">
                                        <a:effectLst/>
                                        <a:latin typeface="Cambria Math" panose="02040503050406030204" pitchFamily="18" charset="0"/>
                                        <a:ea typeface="Calibri"/>
                                        <a:cs typeface="Times New Roman"/>
                                      </a:rPr>
                                    </m:ctrlPr>
                                  </m:dPr>
                                  <m:e>
                                    <m:sSup>
                                      <m:sSupPr>
                                        <m:ctrlPr>
                                          <a:rPr lang="en-US" sz="2800" i="1">
                                            <a:effectLst/>
                                            <a:latin typeface="Cambria Math" panose="02040503050406030204" pitchFamily="18" charset="0"/>
                                            <a:ea typeface="Times New Roman"/>
                                            <a:cs typeface="Times New Roman"/>
                                          </a:rPr>
                                        </m:ctrlPr>
                                      </m:sSupPr>
                                      <m:e>
                                        <m:r>
                                          <a:rPr lang="en-US" sz="2800" i="1">
                                            <a:effectLst/>
                                            <a:latin typeface="Cambria Math"/>
                                            <a:ea typeface="Calibri"/>
                                            <a:cs typeface="Times New Roman"/>
                                          </a:rPr>
                                          <m:t>𝑡</m:t>
                                        </m:r>
                                      </m:e>
                                      <m:sup>
                                        <m:r>
                                          <a:rPr lang="en-US" sz="2800" i="1">
                                            <a:effectLst/>
                                            <a:latin typeface="Cambria Math"/>
                                            <a:ea typeface="Calibri"/>
                                            <a:cs typeface="Times New Roman"/>
                                          </a:rPr>
                                          <m:t>2</m:t>
                                        </m:r>
                                      </m:sup>
                                    </m:sSup>
                                    <m:r>
                                      <a:rPr lang="en-US" sz="2800" i="1">
                                        <a:effectLst/>
                                        <a:latin typeface="Cambria Math"/>
                                        <a:ea typeface="Times New Roman"/>
                                        <a:cs typeface="Times New Roman"/>
                                      </a:rPr>
                                      <m:t>+</m:t>
                                    </m:r>
                                    <m:f>
                                      <m:fPr>
                                        <m:ctrlPr>
                                          <a:rPr lang="en-US" sz="2800" i="1">
                                            <a:effectLst/>
                                            <a:latin typeface="Cambria Math" panose="02040503050406030204" pitchFamily="18" charset="0"/>
                                            <a:ea typeface="Times New Roman"/>
                                            <a:cs typeface="Times New Roman"/>
                                          </a:rPr>
                                        </m:ctrlPr>
                                      </m:fPr>
                                      <m:num>
                                        <m:r>
                                          <a:rPr lang="en-US" sz="2800" i="1">
                                            <a:effectLst/>
                                            <a:latin typeface="Cambria Math"/>
                                            <a:ea typeface="Times New Roman"/>
                                            <a:cs typeface="Times New Roman"/>
                                          </a:rPr>
                                          <m:t>𝑠𝑡</m:t>
                                        </m:r>
                                      </m:num>
                                      <m:den>
                                        <m:r>
                                          <a:rPr lang="en-US" sz="2800" i="1">
                                            <a:effectLst/>
                                            <a:latin typeface="Cambria Math"/>
                                            <a:ea typeface="Times New Roman"/>
                                            <a:cs typeface="Times New Roman"/>
                                          </a:rPr>
                                          <m:t>3</m:t>
                                        </m:r>
                                      </m:den>
                                    </m:f>
                                  </m:e>
                                </m:d>
                              </m:e>
                            </m:nary>
                          </m:e>
                        </m:nary>
                        <m:box>
                          <m:boxPr>
                            <m:diff m:val="on"/>
                            <m:ctrlPr>
                              <a:rPr lang="en-US" sz="2800" i="1">
                                <a:effectLst/>
                                <a:latin typeface="Cambria Math" panose="02040503050406030204" pitchFamily="18" charset="0"/>
                                <a:ea typeface="Calibri"/>
                                <a:cs typeface="Times New Roman"/>
                              </a:rPr>
                            </m:ctrlPr>
                          </m:boxPr>
                          <m:e>
                            <m:r>
                              <a:rPr lang="en-US" sz="2800" i="1">
                                <a:effectLst/>
                                <a:latin typeface="Cambria Math"/>
                                <a:ea typeface="Calibri"/>
                                <a:cs typeface="Times New Roman"/>
                              </a:rPr>
                              <m:t>𝑑𝑡</m:t>
                            </m:r>
                          </m:e>
                        </m:box>
                        <m:box>
                          <m:boxPr>
                            <m:diff m:val="on"/>
                            <m:ctrlPr>
                              <a:rPr lang="en-US" sz="2800" i="1">
                                <a:effectLst/>
                                <a:latin typeface="Cambria Math" panose="02040503050406030204" pitchFamily="18" charset="0"/>
                                <a:ea typeface="Calibri"/>
                                <a:cs typeface="Times New Roman"/>
                              </a:rPr>
                            </m:ctrlPr>
                          </m:boxPr>
                          <m:e>
                            <m:r>
                              <a:rPr lang="en-US" sz="2800" i="1">
                                <a:effectLst/>
                                <a:latin typeface="Cambria Math"/>
                                <a:ea typeface="Calibri"/>
                                <a:cs typeface="Times New Roman"/>
                              </a:rPr>
                              <m:t>𝑑𝑠</m:t>
                            </m:r>
                            <m:r>
                              <a:rPr lang="en-US" sz="2800" i="1">
                                <a:effectLst/>
                                <a:latin typeface="Cambria Math"/>
                                <a:ea typeface="Calibri"/>
                                <a:cs typeface="Times New Roman"/>
                              </a:rPr>
                              <m:t>  </m:t>
                            </m:r>
                          </m:e>
                        </m:box>
                      </m:e>
                    </m:box>
                  </m:oMath>
                </a14:m>
                <a:endParaRPr lang="en-US" sz="2800" dirty="0">
                  <a:effectLst/>
                  <a:latin typeface="Times New Roman" pitchFamily="18" charset="0"/>
                  <a:cs typeface="Times New Roman" pitchFamily="18" charset="0"/>
                </a:endParaRPr>
              </a:p>
              <a:p>
                <a:pPr marL="685800" algn="just"/>
                <a:r>
                  <a:rPr lang="en-US" sz="2800" dirty="0">
                    <a:effectLst/>
                    <a:latin typeface="Times New Roman" pitchFamily="18" charset="0"/>
                    <a:ea typeface="Times New Roman"/>
                    <a:cs typeface="Times New Roman" pitchFamily="18" charset="0"/>
                  </a:rPr>
                  <a:t>             =</a:t>
                </a:r>
                <a14:m>
                  <m:oMath xmlns:m="http://schemas.openxmlformats.org/officeDocument/2006/math">
                    <m:nary>
                      <m:naryPr>
                        <m:limLoc m:val="subSup"/>
                        <m:ctrlPr>
                          <a:rPr lang="en-US" sz="2800" i="1">
                            <a:effectLst/>
                            <a:latin typeface="Cambria Math" panose="02040503050406030204" pitchFamily="18" charset="0"/>
                            <a:ea typeface="Calibri"/>
                            <a:cs typeface="Times New Roman"/>
                          </a:rPr>
                        </m:ctrlPr>
                      </m:naryPr>
                      <m:sub>
                        <m:r>
                          <a:rPr lang="en-US" sz="2800" i="1">
                            <a:effectLst/>
                            <a:latin typeface="Cambria Math"/>
                            <a:ea typeface="Calibri"/>
                            <a:cs typeface="Times New Roman"/>
                          </a:rPr>
                          <m:t>0</m:t>
                        </m:r>
                      </m:sub>
                      <m:sup>
                        <m:r>
                          <a:rPr lang="en-US" sz="2800" i="1">
                            <a:effectLst/>
                            <a:latin typeface="Cambria Math"/>
                            <a:ea typeface="Calibri"/>
                            <a:cs typeface="Times New Roman"/>
                          </a:rPr>
                          <m:t>𝑦</m:t>
                        </m:r>
                      </m:sup>
                      <m:e>
                        <m:d>
                          <m:dPr>
                            <m:ctrlPr>
                              <a:rPr lang="en-US" sz="2800" i="1">
                                <a:effectLst/>
                                <a:latin typeface="Cambria Math" panose="02040503050406030204" pitchFamily="18" charset="0"/>
                                <a:ea typeface="Calibri"/>
                                <a:cs typeface="Times New Roman"/>
                              </a:rPr>
                            </m:ctrlPr>
                          </m:dPr>
                          <m:e>
                            <m:f>
                              <m:fPr>
                                <m:ctrlPr>
                                  <a:rPr lang="en-US" sz="2800" i="1">
                                    <a:effectLst/>
                                    <a:latin typeface="Cambria Math" panose="02040503050406030204" pitchFamily="18" charset="0"/>
                                    <a:ea typeface="Times New Roman"/>
                                    <a:cs typeface="Times New Roman"/>
                                  </a:rPr>
                                </m:ctrlPr>
                              </m:fPr>
                              <m:num>
                                <m:sSup>
                                  <m:sSupPr>
                                    <m:ctrlPr>
                                      <a:rPr lang="en-US" sz="2800" i="1">
                                        <a:effectLst/>
                                        <a:latin typeface="Cambria Math" panose="02040503050406030204" pitchFamily="18" charset="0"/>
                                        <a:ea typeface="Times New Roman"/>
                                        <a:cs typeface="Times New Roman"/>
                                      </a:rPr>
                                    </m:ctrlPr>
                                  </m:sSupPr>
                                  <m:e>
                                    <m:r>
                                      <a:rPr lang="en-US" sz="2800" i="1">
                                        <a:effectLst/>
                                        <a:latin typeface="Cambria Math"/>
                                        <a:ea typeface="Calibri"/>
                                        <a:cs typeface="Times New Roman"/>
                                      </a:rPr>
                                      <m:t>𝑥</m:t>
                                    </m:r>
                                  </m:e>
                                  <m:sup>
                                    <m:r>
                                      <a:rPr lang="en-US" sz="2800" i="1">
                                        <a:effectLst/>
                                        <a:latin typeface="Cambria Math"/>
                                        <a:ea typeface="Calibri"/>
                                        <a:cs typeface="Times New Roman"/>
                                      </a:rPr>
                                      <m:t>3</m:t>
                                    </m:r>
                                  </m:sup>
                                </m:sSup>
                              </m:num>
                              <m:den>
                                <m:r>
                                  <a:rPr lang="en-US" sz="2800" i="1">
                                    <a:effectLst/>
                                    <a:latin typeface="Cambria Math"/>
                                    <a:ea typeface="Times New Roman"/>
                                    <a:cs typeface="Times New Roman"/>
                                  </a:rPr>
                                  <m:t>3</m:t>
                                </m:r>
                              </m:den>
                            </m:f>
                            <m:r>
                              <a:rPr lang="en-US" sz="2800" i="1">
                                <a:effectLst/>
                                <a:latin typeface="Cambria Math"/>
                                <a:ea typeface="Times New Roman"/>
                                <a:cs typeface="Times New Roman"/>
                              </a:rPr>
                              <m:t>+</m:t>
                            </m:r>
                            <m:f>
                              <m:fPr>
                                <m:ctrlPr>
                                  <a:rPr lang="en-US" sz="2800" i="1">
                                    <a:effectLst/>
                                    <a:latin typeface="Cambria Math" panose="02040503050406030204" pitchFamily="18" charset="0"/>
                                    <a:ea typeface="Times New Roman"/>
                                    <a:cs typeface="Times New Roman"/>
                                  </a:rPr>
                                </m:ctrlPr>
                              </m:fPr>
                              <m:num>
                                <m:r>
                                  <a:rPr lang="en-US" sz="2800" i="1">
                                    <a:effectLst/>
                                    <a:latin typeface="Cambria Math"/>
                                    <a:ea typeface="Times New Roman"/>
                                    <a:cs typeface="Times New Roman"/>
                                  </a:rPr>
                                  <m:t>𝑠</m:t>
                                </m:r>
                                <m:sSup>
                                  <m:sSupPr>
                                    <m:ctrlPr>
                                      <a:rPr lang="en-US" sz="2800" i="1">
                                        <a:effectLst/>
                                        <a:latin typeface="Cambria Math" panose="02040503050406030204" pitchFamily="18" charset="0"/>
                                        <a:ea typeface="Times New Roman"/>
                                        <a:cs typeface="Times New Roman"/>
                                      </a:rPr>
                                    </m:ctrlPr>
                                  </m:sSupPr>
                                  <m:e>
                                    <m:r>
                                      <a:rPr lang="en-US" sz="2800" i="1">
                                        <a:effectLst/>
                                        <a:latin typeface="Cambria Math"/>
                                        <a:ea typeface="Calibri"/>
                                        <a:cs typeface="Times New Roman"/>
                                      </a:rPr>
                                      <m:t>𝑥</m:t>
                                    </m:r>
                                  </m:e>
                                  <m:sup>
                                    <m:r>
                                      <a:rPr lang="en-US" sz="2800" i="1">
                                        <a:effectLst/>
                                        <a:latin typeface="Cambria Math"/>
                                        <a:ea typeface="Calibri"/>
                                        <a:cs typeface="Times New Roman"/>
                                      </a:rPr>
                                      <m:t>2</m:t>
                                    </m:r>
                                  </m:sup>
                                </m:sSup>
                              </m:num>
                              <m:den>
                                <m:r>
                                  <a:rPr lang="en-US" sz="2800" i="1">
                                    <a:effectLst/>
                                    <a:latin typeface="Cambria Math"/>
                                    <a:ea typeface="Times New Roman"/>
                                    <a:cs typeface="Times New Roman"/>
                                  </a:rPr>
                                  <m:t>6</m:t>
                                </m:r>
                              </m:den>
                            </m:f>
                          </m:e>
                        </m:d>
                        <m:box>
                          <m:boxPr>
                            <m:diff m:val="on"/>
                            <m:ctrlPr>
                              <a:rPr lang="en-US" sz="2800" i="1">
                                <a:effectLst/>
                                <a:latin typeface="Cambria Math" panose="02040503050406030204" pitchFamily="18" charset="0"/>
                                <a:ea typeface="Calibri"/>
                                <a:cs typeface="Times New Roman"/>
                              </a:rPr>
                            </m:ctrlPr>
                          </m:boxPr>
                          <m:e>
                            <m:r>
                              <a:rPr lang="en-US" sz="2800" i="1">
                                <a:effectLst/>
                                <a:latin typeface="Cambria Math"/>
                                <a:ea typeface="Calibri"/>
                                <a:cs typeface="Times New Roman"/>
                              </a:rPr>
                              <m:t>𝑑𝑠</m:t>
                            </m:r>
                          </m:e>
                        </m:box>
                        <m:r>
                          <a:rPr lang="en-US" sz="2800" i="1">
                            <a:effectLst/>
                            <a:latin typeface="Cambria Math"/>
                            <a:ea typeface="Calibri"/>
                            <a:cs typeface="Times New Roman"/>
                          </a:rPr>
                          <m:t>=</m:t>
                        </m:r>
                      </m:e>
                    </m:nary>
                    <m:f>
                      <m:fPr>
                        <m:ctrlPr>
                          <a:rPr lang="en-US" sz="2800" i="1">
                            <a:effectLst/>
                            <a:latin typeface="Cambria Math" panose="02040503050406030204" pitchFamily="18" charset="0"/>
                            <a:ea typeface="Times New Roman"/>
                            <a:cs typeface="Times New Roman"/>
                          </a:rPr>
                        </m:ctrlPr>
                      </m:fPr>
                      <m:num>
                        <m:sSup>
                          <m:sSupPr>
                            <m:ctrlPr>
                              <a:rPr lang="en-US" sz="2800" i="1">
                                <a:effectLst/>
                                <a:latin typeface="Cambria Math" panose="02040503050406030204" pitchFamily="18" charset="0"/>
                                <a:ea typeface="Times New Roman"/>
                                <a:cs typeface="Times New Roman"/>
                              </a:rPr>
                            </m:ctrlPr>
                          </m:sSupPr>
                          <m:e>
                            <m:r>
                              <a:rPr lang="en-US" sz="2800" i="1">
                                <a:effectLst/>
                                <a:latin typeface="Cambria Math"/>
                                <a:ea typeface="Calibri"/>
                                <a:cs typeface="Times New Roman"/>
                              </a:rPr>
                              <m:t>𝑥</m:t>
                            </m:r>
                          </m:e>
                          <m:sup>
                            <m:r>
                              <a:rPr lang="en-US" sz="2800" i="1">
                                <a:effectLst/>
                                <a:latin typeface="Cambria Math"/>
                                <a:ea typeface="Calibri"/>
                                <a:cs typeface="Times New Roman"/>
                              </a:rPr>
                              <m:t>3</m:t>
                            </m:r>
                          </m:sup>
                        </m:sSup>
                        <m:r>
                          <a:rPr lang="en-US" sz="2800" i="1">
                            <a:effectLst/>
                            <a:latin typeface="Cambria Math"/>
                            <a:ea typeface="Times New Roman"/>
                            <a:cs typeface="Times New Roman"/>
                          </a:rPr>
                          <m:t>𝑦</m:t>
                        </m:r>
                      </m:num>
                      <m:den>
                        <m:r>
                          <a:rPr lang="en-US" sz="2800" i="1">
                            <a:effectLst/>
                            <a:latin typeface="Cambria Math"/>
                            <a:ea typeface="Times New Roman"/>
                            <a:cs typeface="Times New Roman"/>
                          </a:rPr>
                          <m:t>3</m:t>
                        </m:r>
                      </m:den>
                    </m:f>
                    <m:r>
                      <a:rPr lang="en-US" sz="2800" i="1">
                        <a:effectLst/>
                        <a:latin typeface="Cambria Math"/>
                        <a:ea typeface="Times New Roman"/>
                        <a:cs typeface="Times New Roman"/>
                      </a:rPr>
                      <m:t>+</m:t>
                    </m:r>
                    <m:f>
                      <m:fPr>
                        <m:ctrlPr>
                          <a:rPr lang="en-US" sz="2800" i="1">
                            <a:effectLst/>
                            <a:latin typeface="Cambria Math" panose="02040503050406030204" pitchFamily="18" charset="0"/>
                            <a:ea typeface="Times New Roman"/>
                            <a:cs typeface="Times New Roman"/>
                          </a:rPr>
                        </m:ctrlPr>
                      </m:fPr>
                      <m:num>
                        <m:sSup>
                          <m:sSupPr>
                            <m:ctrlPr>
                              <a:rPr lang="en-US" sz="2800" i="1">
                                <a:effectLst/>
                                <a:latin typeface="Cambria Math" panose="02040503050406030204" pitchFamily="18" charset="0"/>
                                <a:ea typeface="Times New Roman"/>
                                <a:cs typeface="Times New Roman"/>
                              </a:rPr>
                            </m:ctrlPr>
                          </m:sSupPr>
                          <m:e>
                            <m:r>
                              <a:rPr lang="en-US" sz="2800" i="1">
                                <a:effectLst/>
                                <a:latin typeface="Cambria Math"/>
                                <a:ea typeface="Calibri"/>
                                <a:cs typeface="Times New Roman"/>
                              </a:rPr>
                              <m:t>𝑥</m:t>
                            </m:r>
                          </m:e>
                          <m:sup>
                            <m:r>
                              <a:rPr lang="en-US" sz="2800" i="1">
                                <a:effectLst/>
                                <a:latin typeface="Cambria Math"/>
                                <a:ea typeface="Calibri"/>
                                <a:cs typeface="Times New Roman"/>
                              </a:rPr>
                              <m:t>2</m:t>
                            </m:r>
                          </m:sup>
                        </m:sSup>
                        <m:sSup>
                          <m:sSupPr>
                            <m:ctrlPr>
                              <a:rPr lang="en-US" sz="2800" i="1">
                                <a:effectLst/>
                                <a:latin typeface="Cambria Math" panose="02040503050406030204" pitchFamily="18" charset="0"/>
                                <a:ea typeface="Times New Roman"/>
                                <a:cs typeface="Times New Roman"/>
                              </a:rPr>
                            </m:ctrlPr>
                          </m:sSupPr>
                          <m:e>
                            <m:r>
                              <a:rPr lang="en-US" sz="2800" i="1">
                                <a:effectLst/>
                                <a:latin typeface="Cambria Math"/>
                                <a:ea typeface="Calibri"/>
                                <a:cs typeface="Times New Roman"/>
                              </a:rPr>
                              <m:t>𝑦</m:t>
                            </m:r>
                          </m:e>
                          <m:sup>
                            <m:r>
                              <a:rPr lang="en-US" sz="2800" i="1">
                                <a:effectLst/>
                                <a:latin typeface="Cambria Math"/>
                                <a:ea typeface="Calibri"/>
                                <a:cs typeface="Times New Roman"/>
                              </a:rPr>
                              <m:t>2</m:t>
                            </m:r>
                          </m:sup>
                        </m:sSup>
                      </m:num>
                      <m:den>
                        <m:r>
                          <a:rPr lang="en-US" sz="2800" i="1">
                            <a:effectLst/>
                            <a:latin typeface="Cambria Math"/>
                            <a:ea typeface="Times New Roman"/>
                            <a:cs typeface="Times New Roman"/>
                          </a:rPr>
                          <m:t>12</m:t>
                        </m:r>
                      </m:den>
                    </m:f>
                  </m:oMath>
                </a14:m>
                <a:endParaRPr lang="en-US" sz="2800" dirty="0">
                  <a:effectLst/>
                  <a:latin typeface="Times New Roman" pitchFamily="18" charset="0"/>
                  <a:cs typeface="Times New Roman" pitchFamily="18" charset="0"/>
                </a:endParaRPr>
              </a:p>
              <a:p>
                <a:pPr marL="685800" algn="just"/>
                <a:r>
                  <a:rPr lang="en-US" sz="2800" dirty="0">
                    <a:effectLst/>
                    <a:latin typeface="Times New Roman" pitchFamily="18" charset="0"/>
                    <a:ea typeface="Times New Roman"/>
                    <a:cs typeface="Times New Roman" pitchFamily="18" charset="0"/>
                  </a:rPr>
                  <a:t>Therefore</a:t>
                </a:r>
                <a14:m>
                  <m:oMath xmlns:m="http://schemas.openxmlformats.org/officeDocument/2006/math">
                    <m:r>
                      <a:rPr lang="en-US" sz="2800" i="1">
                        <a:effectLst/>
                        <a:latin typeface="Cambria Math"/>
                        <a:ea typeface="Calibri"/>
                        <a:cs typeface="Times New Roman"/>
                      </a:rPr>
                      <m:t>𝐹</m:t>
                    </m:r>
                    <m:d>
                      <m:dPr>
                        <m:ctrlPr>
                          <a:rPr lang="en-US" sz="2800" i="1">
                            <a:effectLst/>
                            <a:latin typeface="Cambria Math" panose="02040503050406030204" pitchFamily="18" charset="0"/>
                            <a:ea typeface="Calibri"/>
                            <a:cs typeface="Times New Roman"/>
                          </a:rPr>
                        </m:ctrlPr>
                      </m:dPr>
                      <m:e>
                        <m:r>
                          <a:rPr lang="en-US" sz="2800" i="1">
                            <a:effectLst/>
                            <a:latin typeface="Cambria Math"/>
                            <a:ea typeface="Calibri"/>
                            <a:cs typeface="Times New Roman"/>
                          </a:rPr>
                          <m:t>𝑥</m:t>
                        </m:r>
                        <m:r>
                          <a:rPr lang="en-US" sz="2800" i="1">
                            <a:effectLst/>
                            <a:latin typeface="Cambria Math"/>
                            <a:ea typeface="Calibri"/>
                            <a:cs typeface="Times New Roman"/>
                          </a:rPr>
                          <m:t>, </m:t>
                        </m:r>
                        <m:r>
                          <a:rPr lang="en-US" sz="2800" i="1">
                            <a:effectLst/>
                            <a:latin typeface="Cambria Math"/>
                            <a:ea typeface="Calibri"/>
                            <a:cs typeface="Times New Roman"/>
                          </a:rPr>
                          <m:t>𝑦</m:t>
                        </m:r>
                      </m:e>
                    </m:d>
                    <m:r>
                      <a:rPr lang="en-US" sz="2800" i="1">
                        <a:effectLst/>
                        <a:latin typeface="Cambria Math"/>
                        <a:ea typeface="Calibri"/>
                        <a:cs typeface="Times New Roman"/>
                      </a:rPr>
                      <m:t>=</m:t>
                    </m:r>
                    <m:r>
                      <a:rPr lang="en-US" sz="2800" b="1" i="1">
                        <a:effectLst/>
                        <a:latin typeface="Cambria Math"/>
                        <a:ea typeface="Calibri"/>
                        <a:cs typeface="Times New Roman"/>
                      </a:rPr>
                      <m:t>=</m:t>
                    </m:r>
                    <m:d>
                      <m:dPr>
                        <m:begChr m:val="{"/>
                        <m:endChr m:val=""/>
                        <m:ctrlPr>
                          <a:rPr lang="en-US" sz="2800" b="1" i="1">
                            <a:effectLst/>
                            <a:latin typeface="Cambria Math" panose="02040503050406030204" pitchFamily="18" charset="0"/>
                            <a:ea typeface="Times New Roman"/>
                            <a:cs typeface="Times New Roman"/>
                          </a:rPr>
                        </m:ctrlPr>
                      </m:dPr>
                      <m:e>
                        <m:eqArr>
                          <m:eqArrPr>
                            <m:ctrlPr>
                              <a:rPr lang="en-US" sz="2800" i="1">
                                <a:effectLst/>
                                <a:latin typeface="Cambria Math" panose="02040503050406030204" pitchFamily="18" charset="0"/>
                                <a:ea typeface="Times New Roman"/>
                                <a:cs typeface="Times New Roman"/>
                              </a:rPr>
                            </m:ctrlPr>
                          </m:eqArrPr>
                          <m:e>
                            <m:f>
                              <m:fPr>
                                <m:ctrlPr>
                                  <a:rPr lang="en-US" sz="2800" i="1">
                                    <a:effectLst/>
                                    <a:latin typeface="Cambria Math" panose="02040503050406030204" pitchFamily="18" charset="0"/>
                                    <a:ea typeface="Times New Roman"/>
                                    <a:cs typeface="Times New Roman"/>
                                  </a:rPr>
                                </m:ctrlPr>
                              </m:fPr>
                              <m:num>
                                <m:sSup>
                                  <m:sSupPr>
                                    <m:ctrlPr>
                                      <a:rPr lang="en-US" sz="2800" i="1">
                                        <a:effectLst/>
                                        <a:latin typeface="Cambria Math" panose="02040503050406030204" pitchFamily="18" charset="0"/>
                                        <a:ea typeface="Times New Roman"/>
                                        <a:cs typeface="Times New Roman"/>
                                      </a:rPr>
                                    </m:ctrlPr>
                                  </m:sSupPr>
                                  <m:e>
                                    <m:r>
                                      <m:rPr>
                                        <m:sty m:val="p"/>
                                      </m:rPr>
                                      <a:rPr lang="en-US" sz="2800">
                                        <a:effectLst/>
                                        <a:latin typeface="Cambria Math"/>
                                        <a:ea typeface="Calibri"/>
                                        <a:cs typeface="Times New Roman"/>
                                      </a:rPr>
                                      <m:t>x</m:t>
                                    </m:r>
                                  </m:e>
                                  <m:sup>
                                    <m:r>
                                      <a:rPr lang="en-US" sz="2800">
                                        <a:effectLst/>
                                        <a:latin typeface="Cambria Math"/>
                                        <a:ea typeface="Calibri"/>
                                        <a:cs typeface="Times New Roman"/>
                                      </a:rPr>
                                      <m:t>3</m:t>
                                    </m:r>
                                  </m:sup>
                                </m:sSup>
                                <m:r>
                                  <m:rPr>
                                    <m:sty m:val="p"/>
                                  </m:rPr>
                                  <a:rPr lang="en-US" sz="2800">
                                    <a:effectLst/>
                                    <a:latin typeface="Cambria Math"/>
                                    <a:ea typeface="Times New Roman"/>
                                    <a:cs typeface="Times New Roman"/>
                                  </a:rPr>
                                  <m:t>y</m:t>
                                </m:r>
                              </m:num>
                              <m:den>
                                <m:r>
                                  <a:rPr lang="en-US" sz="2800">
                                    <a:effectLst/>
                                    <a:latin typeface="Cambria Math"/>
                                    <a:ea typeface="Times New Roman"/>
                                    <a:cs typeface="Times New Roman"/>
                                  </a:rPr>
                                  <m:t>3</m:t>
                                </m:r>
                              </m:den>
                            </m:f>
                            <m:r>
                              <a:rPr lang="en-US" sz="2800">
                                <a:effectLst/>
                                <a:latin typeface="Cambria Math"/>
                                <a:ea typeface="Times New Roman"/>
                                <a:cs typeface="Times New Roman"/>
                              </a:rPr>
                              <m:t>+</m:t>
                            </m:r>
                            <m:f>
                              <m:fPr>
                                <m:ctrlPr>
                                  <a:rPr lang="en-US" sz="2800" i="1">
                                    <a:effectLst/>
                                    <a:latin typeface="Cambria Math" panose="02040503050406030204" pitchFamily="18" charset="0"/>
                                    <a:ea typeface="Times New Roman"/>
                                    <a:cs typeface="Times New Roman"/>
                                  </a:rPr>
                                </m:ctrlPr>
                              </m:fPr>
                              <m:num>
                                <m:sSup>
                                  <m:sSupPr>
                                    <m:ctrlPr>
                                      <a:rPr lang="en-US" sz="2800" i="1">
                                        <a:effectLst/>
                                        <a:latin typeface="Cambria Math" panose="02040503050406030204" pitchFamily="18" charset="0"/>
                                        <a:ea typeface="Times New Roman"/>
                                        <a:cs typeface="Times New Roman"/>
                                      </a:rPr>
                                    </m:ctrlPr>
                                  </m:sSupPr>
                                  <m:e>
                                    <m:r>
                                      <m:rPr>
                                        <m:sty m:val="p"/>
                                      </m:rPr>
                                      <a:rPr lang="en-US" sz="2800">
                                        <a:effectLst/>
                                        <a:latin typeface="Cambria Math"/>
                                        <a:ea typeface="Calibri"/>
                                        <a:cs typeface="Times New Roman"/>
                                      </a:rPr>
                                      <m:t>x</m:t>
                                    </m:r>
                                  </m:e>
                                  <m:sup>
                                    <m:r>
                                      <a:rPr lang="en-US" sz="2800">
                                        <a:effectLst/>
                                        <a:latin typeface="Cambria Math"/>
                                        <a:ea typeface="Calibri"/>
                                        <a:cs typeface="Times New Roman"/>
                                      </a:rPr>
                                      <m:t>2</m:t>
                                    </m:r>
                                  </m:sup>
                                </m:sSup>
                                <m:sSup>
                                  <m:sSupPr>
                                    <m:ctrlPr>
                                      <a:rPr lang="en-US" sz="2800" i="1">
                                        <a:effectLst/>
                                        <a:latin typeface="Cambria Math" panose="02040503050406030204" pitchFamily="18" charset="0"/>
                                        <a:ea typeface="Times New Roman"/>
                                        <a:cs typeface="Times New Roman"/>
                                      </a:rPr>
                                    </m:ctrlPr>
                                  </m:sSupPr>
                                  <m:e>
                                    <m:r>
                                      <m:rPr>
                                        <m:sty m:val="p"/>
                                      </m:rPr>
                                      <a:rPr lang="en-US" sz="2800">
                                        <a:effectLst/>
                                        <a:latin typeface="Cambria Math"/>
                                        <a:ea typeface="Calibri"/>
                                        <a:cs typeface="Times New Roman"/>
                                      </a:rPr>
                                      <m:t>y</m:t>
                                    </m:r>
                                  </m:e>
                                  <m:sup>
                                    <m:r>
                                      <a:rPr lang="en-US" sz="2800">
                                        <a:effectLst/>
                                        <a:latin typeface="Cambria Math"/>
                                        <a:ea typeface="Calibri"/>
                                        <a:cs typeface="Times New Roman"/>
                                      </a:rPr>
                                      <m:t>2</m:t>
                                    </m:r>
                                  </m:sup>
                                </m:sSup>
                              </m:num>
                              <m:den>
                                <m:r>
                                  <a:rPr lang="en-US" sz="2800">
                                    <a:effectLst/>
                                    <a:latin typeface="Cambria Math"/>
                                    <a:ea typeface="Times New Roman"/>
                                    <a:cs typeface="Times New Roman"/>
                                  </a:rPr>
                                  <m:t>12</m:t>
                                </m:r>
                              </m:den>
                            </m:f>
                            <m:r>
                              <a:rPr lang="en-US" sz="2800">
                                <a:effectLst/>
                                <a:latin typeface="Cambria Math"/>
                                <a:ea typeface="Calibri"/>
                                <a:cs typeface="Times New Roman"/>
                              </a:rPr>
                              <m:t>,  </m:t>
                            </m:r>
                            <m:r>
                              <a:rPr lang="en-US" sz="2800" i="1">
                                <a:effectLst/>
                                <a:latin typeface="Cambria Math"/>
                                <a:ea typeface="Calibri"/>
                                <a:cs typeface="Times New Roman"/>
                              </a:rPr>
                              <m:t>&amp;0≤</m:t>
                            </m:r>
                            <m:r>
                              <a:rPr lang="en-US" sz="2800" i="1">
                                <a:effectLst/>
                                <a:latin typeface="Cambria Math"/>
                                <a:ea typeface="Calibri"/>
                                <a:cs typeface="Times New Roman"/>
                              </a:rPr>
                              <m:t>𝑥</m:t>
                            </m:r>
                            <m:r>
                              <a:rPr lang="en-US" sz="2800" i="1">
                                <a:effectLst/>
                                <a:latin typeface="Cambria Math"/>
                                <a:ea typeface="Calibri"/>
                                <a:cs typeface="Times New Roman"/>
                              </a:rPr>
                              <m:t>≤1, 0≤</m:t>
                            </m:r>
                            <m:r>
                              <a:rPr lang="en-US" sz="2800" i="1">
                                <a:effectLst/>
                                <a:latin typeface="Cambria Math"/>
                                <a:ea typeface="Calibri"/>
                                <a:cs typeface="Times New Roman"/>
                              </a:rPr>
                              <m:t>𝑦</m:t>
                            </m:r>
                            <m:r>
                              <a:rPr lang="en-US" sz="2800" i="1">
                                <a:effectLst/>
                                <a:latin typeface="Cambria Math"/>
                                <a:ea typeface="Calibri"/>
                                <a:cs typeface="Times New Roman"/>
                              </a:rPr>
                              <m:t>≤2</m:t>
                            </m:r>
                          </m:e>
                          <m:e>
                            <m:r>
                              <a:rPr lang="en-US" sz="2800">
                                <a:effectLst/>
                                <a:latin typeface="Cambria Math"/>
                                <a:ea typeface="Calibri"/>
                                <a:cs typeface="Times New Roman"/>
                              </a:rPr>
                              <m:t>1,  </m:t>
                            </m:r>
                            <m:r>
                              <a:rPr lang="en-US" sz="2800" i="1">
                                <a:effectLst/>
                                <a:latin typeface="Cambria Math"/>
                                <a:ea typeface="Calibri"/>
                                <a:cs typeface="Times New Roman"/>
                              </a:rPr>
                              <m:t>&amp; </m:t>
                            </m:r>
                            <m:r>
                              <a:rPr lang="en-US" sz="2800" i="1">
                                <a:effectLst/>
                                <a:latin typeface="Cambria Math"/>
                                <a:ea typeface="Calibri"/>
                                <a:cs typeface="Times New Roman"/>
                              </a:rPr>
                              <m:t>𝑥</m:t>
                            </m:r>
                            <m:r>
                              <a:rPr lang="en-US" sz="2800" i="1">
                                <a:effectLst/>
                                <a:latin typeface="Cambria Math"/>
                                <a:ea typeface="Calibri"/>
                                <a:cs typeface="Times New Roman"/>
                              </a:rPr>
                              <m:t>&gt;1 </m:t>
                            </m:r>
                            <m:r>
                              <a:rPr lang="en-US" sz="2800" i="1">
                                <a:effectLst/>
                                <a:latin typeface="Cambria Math"/>
                                <a:ea typeface="Calibri"/>
                                <a:cs typeface="Times New Roman"/>
                              </a:rPr>
                              <m:t>𝑎𝑛𝑑</m:t>
                            </m:r>
                            <m:r>
                              <a:rPr lang="en-US" sz="2800" i="1">
                                <a:effectLst/>
                                <a:latin typeface="Cambria Math"/>
                                <a:ea typeface="Calibri"/>
                                <a:cs typeface="Times New Roman"/>
                              </a:rPr>
                              <m:t> </m:t>
                            </m:r>
                            <m:r>
                              <a:rPr lang="en-US" sz="2800" i="1">
                                <a:effectLst/>
                                <a:latin typeface="Cambria Math"/>
                                <a:ea typeface="Calibri"/>
                                <a:cs typeface="Times New Roman"/>
                              </a:rPr>
                              <m:t>𝑦</m:t>
                            </m:r>
                            <m:r>
                              <a:rPr lang="en-US" sz="2800" i="1">
                                <a:effectLst/>
                                <a:latin typeface="Cambria Math"/>
                                <a:ea typeface="Calibri"/>
                                <a:cs typeface="Times New Roman"/>
                              </a:rPr>
                              <m:t>&gt;2</m:t>
                            </m:r>
                          </m:e>
                          <m:e>
                            <m:r>
                              <a:rPr lang="en-US" sz="2800">
                                <a:effectLst/>
                                <a:latin typeface="Cambria Math"/>
                                <a:ea typeface="Cambria Math"/>
                                <a:cs typeface="Cambria Math"/>
                              </a:rPr>
                              <m:t>0,  </m:t>
                            </m:r>
                            <m:r>
                              <m:rPr>
                                <m:sty m:val="p"/>
                              </m:rPr>
                              <a:rPr lang="en-US" sz="2800">
                                <a:effectLst/>
                                <a:latin typeface="Cambria Math"/>
                                <a:ea typeface="Cambria Math"/>
                                <a:cs typeface="Cambria Math"/>
                              </a:rPr>
                              <m:t>otherwise</m:t>
                            </m:r>
                          </m:e>
                        </m:eqArr>
                      </m:e>
                    </m:d>
                  </m:oMath>
                </a14:m>
                <a:endParaRPr lang="en-US" sz="2800" dirty="0">
                  <a:effectLst/>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304800" y="304800"/>
                <a:ext cx="8382000" cy="4586127"/>
              </a:xfrm>
              <a:prstGeom prst="rect">
                <a:avLst/>
              </a:prstGeom>
              <a:blipFill rotWithShape="1">
                <a:blip r:embed="rId2"/>
                <a:stretch>
                  <a:fillRect l="-1382" t="-1330"/>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769920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04800" y="533400"/>
                <a:ext cx="8229600" cy="3216522"/>
              </a:xfrm>
              <a:prstGeom prst="rect">
                <a:avLst/>
              </a:prstGeom>
            </p:spPr>
            <p:txBody>
              <a:bodyPr wrap="square">
                <a:spAutoFit/>
              </a:bodyPr>
              <a:lstStyle/>
              <a:p>
                <a:pPr marR="0" lvl="0" algn="just">
                  <a:lnSpc>
                    <a:spcPct val="115000"/>
                  </a:lnSpc>
                  <a:spcBef>
                    <a:spcPts val="0"/>
                  </a:spcBef>
                  <a:spcAft>
                    <a:spcPts val="1000"/>
                  </a:spcAft>
                </a:pPr>
                <a:r>
                  <a:rPr lang="en-US" dirty="0">
                    <a:ea typeface="Calibri"/>
                    <a:cs typeface="Times New Roman"/>
                  </a:rPr>
                  <a:t>b</a:t>
                </a:r>
                <a:r>
                  <a:rPr lang="en-US" sz="2400" dirty="0" smtClean="0">
                    <a:latin typeface="Times New Roman" pitchFamily="18" charset="0"/>
                    <a:ea typeface="Calibri"/>
                    <a:cs typeface="Times New Roman" pitchFamily="18" charset="0"/>
                  </a:rPr>
                  <a:t>. </a:t>
                </a:r>
                <a14:m>
                  <m:oMath xmlns:m="http://schemas.openxmlformats.org/officeDocument/2006/math">
                    <m:d>
                      <m:dPr>
                        <m:ctrlPr>
                          <a:rPr lang="en-US" sz="2400" i="1">
                            <a:latin typeface="Cambria Math" panose="02040503050406030204" pitchFamily="18" charset="0"/>
                            <a:ea typeface="Calibri"/>
                            <a:cs typeface="Times New Roman"/>
                          </a:rPr>
                        </m:ctrlPr>
                      </m:dPr>
                      <m:e>
                        <m:r>
                          <a:rPr lang="en-US" sz="2400" i="1">
                            <a:effectLst/>
                            <a:latin typeface="Cambria Math"/>
                            <a:ea typeface="Calibri"/>
                            <a:cs typeface="Times New Roman"/>
                          </a:rPr>
                          <m:t>1,2</m:t>
                        </m:r>
                      </m:e>
                    </m:d>
                    <m:r>
                      <a:rPr lang="en-US" sz="2400" i="1">
                        <a:effectLst/>
                        <a:latin typeface="Cambria Math"/>
                        <a:ea typeface="Calibri"/>
                        <a:cs typeface="Times New Roman"/>
                      </a:rPr>
                      <m:t>=1 </m:t>
                    </m:r>
                    <m:r>
                      <a:rPr lang="en-US" sz="2400" i="1">
                        <a:effectLst/>
                        <a:latin typeface="Cambria Math"/>
                        <a:ea typeface="Calibri"/>
                        <a:cs typeface="Times New Roman"/>
                      </a:rPr>
                      <m:t>𝑎𝑛𝑑</m:t>
                    </m:r>
                    <m:r>
                      <a:rPr lang="en-US" sz="2400" i="1">
                        <a:effectLst/>
                        <a:latin typeface="Cambria Math"/>
                        <a:ea typeface="Calibri"/>
                        <a:cs typeface="Times New Roman"/>
                      </a:rPr>
                      <m:t>  </m:t>
                    </m:r>
                    <m:r>
                      <a:rPr lang="en-US" sz="2400" i="1">
                        <a:effectLst/>
                        <a:latin typeface="Cambria Math"/>
                        <a:ea typeface="Calibri"/>
                        <a:cs typeface="Times New Roman"/>
                      </a:rPr>
                      <m:t>𝐹</m:t>
                    </m:r>
                    <m:d>
                      <m:dPr>
                        <m:ctrlPr>
                          <a:rPr lang="en-US" sz="2400" i="1">
                            <a:effectLst/>
                            <a:latin typeface="Cambria Math" panose="02040503050406030204" pitchFamily="18" charset="0"/>
                            <a:ea typeface="Calibri"/>
                            <a:cs typeface="Times New Roman"/>
                          </a:rPr>
                        </m:ctrlPr>
                      </m:dPr>
                      <m:e>
                        <m:r>
                          <a:rPr lang="en-US" sz="2400" i="1">
                            <a:effectLst/>
                            <a:latin typeface="Cambria Math"/>
                            <a:ea typeface="Calibri"/>
                            <a:cs typeface="Times New Roman"/>
                          </a:rPr>
                          <m:t>1, 1.5</m:t>
                        </m:r>
                      </m:e>
                    </m:d>
                    <m:r>
                      <a:rPr lang="en-US" sz="2400" i="1">
                        <a:effectLst/>
                        <a:latin typeface="Cambria Math"/>
                        <a:ea typeface="Calibri"/>
                        <a:cs typeface="Times New Roman"/>
                      </a:rPr>
                      <m:t>=</m:t>
                    </m:r>
                    <m:f>
                      <m:fPr>
                        <m:ctrlPr>
                          <a:rPr lang="en-US" sz="2400" i="1">
                            <a:effectLst/>
                            <a:latin typeface="Cambria Math" panose="02040503050406030204" pitchFamily="18" charset="0"/>
                            <a:ea typeface="Calibri"/>
                            <a:cs typeface="Times New Roman"/>
                          </a:rPr>
                        </m:ctrlPr>
                      </m:fPr>
                      <m:num>
                        <m:r>
                          <a:rPr lang="en-US" sz="2400" i="1">
                            <a:effectLst/>
                            <a:latin typeface="Cambria Math"/>
                            <a:ea typeface="Calibri"/>
                            <a:cs typeface="Times New Roman"/>
                          </a:rPr>
                          <m:t>17</m:t>
                        </m:r>
                      </m:num>
                      <m:den>
                        <m:r>
                          <a:rPr lang="en-US" sz="2400" i="1">
                            <a:effectLst/>
                            <a:latin typeface="Cambria Math"/>
                            <a:ea typeface="Calibri"/>
                            <a:cs typeface="Times New Roman"/>
                          </a:rPr>
                          <m:t>24</m:t>
                        </m:r>
                      </m:den>
                    </m:f>
                  </m:oMath>
                </a14:m>
                <a:endParaRPr lang="en-US" sz="2400" dirty="0" smtClean="0">
                  <a:effectLst/>
                  <a:latin typeface="Times New Roman" pitchFamily="18" charset="0"/>
                  <a:cs typeface="Times New Roman" pitchFamily="18" charset="0"/>
                </a:endParaRPr>
              </a:p>
              <a:p>
                <a:pPr marR="0" lvl="0" algn="just">
                  <a:lnSpc>
                    <a:spcPct val="115000"/>
                  </a:lnSpc>
                  <a:spcBef>
                    <a:spcPts val="0"/>
                  </a:spcBef>
                  <a:spcAft>
                    <a:spcPts val="1000"/>
                  </a:spcAft>
                </a:pPr>
                <a:r>
                  <a:rPr lang="en-US" sz="2400" dirty="0" smtClean="0">
                    <a:effectLst/>
                    <a:latin typeface="Times New Roman" pitchFamily="18" charset="0"/>
                    <a:ea typeface="Calibri"/>
                    <a:cs typeface="Times New Roman" pitchFamily="18" charset="0"/>
                  </a:rPr>
                  <a:t>c. </a:t>
                </a:r>
                <a14:m>
                  <m:oMath xmlns:m="http://schemas.openxmlformats.org/officeDocument/2006/math">
                    <m:r>
                      <a:rPr lang="en-US" sz="2400" i="1">
                        <a:effectLst/>
                        <a:latin typeface="Cambria Math"/>
                        <a:ea typeface="Calibri"/>
                        <a:cs typeface="Times New Roman"/>
                      </a:rPr>
                      <m:t>𝑃</m:t>
                    </m:r>
                    <m:d>
                      <m:dPr>
                        <m:ctrlPr>
                          <a:rPr lang="en-US" sz="2400" i="1">
                            <a:effectLst/>
                            <a:latin typeface="Cambria Math" panose="02040503050406030204" pitchFamily="18" charset="0"/>
                            <a:ea typeface="Calibri"/>
                            <a:cs typeface="Times New Roman"/>
                          </a:rPr>
                        </m:ctrlPr>
                      </m:dPr>
                      <m:e>
                        <m:r>
                          <a:rPr lang="en-US" sz="2400" i="1">
                            <a:effectLst/>
                            <a:latin typeface="Cambria Math"/>
                            <a:ea typeface="Calibri"/>
                            <a:cs typeface="Times New Roman"/>
                          </a:rPr>
                          <m:t>𝑥</m:t>
                        </m:r>
                        <m:r>
                          <a:rPr lang="en-US" sz="2400" i="1">
                            <a:effectLst/>
                            <a:latin typeface="Cambria Math"/>
                            <a:ea typeface="Calibri"/>
                            <a:cs typeface="Times New Roman"/>
                          </a:rPr>
                          <m:t>+ </m:t>
                        </m:r>
                        <m:r>
                          <a:rPr lang="en-US" sz="2400" i="1">
                            <a:effectLst/>
                            <a:latin typeface="Cambria Math"/>
                            <a:ea typeface="Calibri"/>
                            <a:cs typeface="Times New Roman"/>
                          </a:rPr>
                          <m:t>𝑦</m:t>
                        </m:r>
                        <m:r>
                          <a:rPr lang="en-US" sz="2400" i="1">
                            <a:effectLst/>
                            <a:latin typeface="Cambria Math"/>
                            <a:ea typeface="Calibri"/>
                            <a:cs typeface="Times New Roman"/>
                          </a:rPr>
                          <m:t>≥1</m:t>
                        </m:r>
                      </m:e>
                    </m:d>
                    <m:r>
                      <a:rPr lang="en-US" sz="2400" i="1">
                        <a:effectLst/>
                        <a:latin typeface="Cambria Math"/>
                        <a:ea typeface="Calibri"/>
                        <a:cs typeface="Times New Roman"/>
                      </a:rPr>
                      <m:t>=1−</m:t>
                    </m:r>
                    <m:r>
                      <a:rPr lang="en-US" sz="2400" i="1">
                        <a:effectLst/>
                        <a:latin typeface="Cambria Math"/>
                        <a:ea typeface="Calibri"/>
                        <a:cs typeface="Times New Roman"/>
                      </a:rPr>
                      <m:t>𝑃</m:t>
                    </m:r>
                    <m:d>
                      <m:dPr>
                        <m:ctrlPr>
                          <a:rPr lang="en-US" sz="2400" i="1">
                            <a:effectLst/>
                            <a:latin typeface="Cambria Math" panose="02040503050406030204" pitchFamily="18" charset="0"/>
                            <a:ea typeface="Calibri"/>
                            <a:cs typeface="Times New Roman"/>
                          </a:rPr>
                        </m:ctrlPr>
                      </m:dPr>
                      <m:e>
                        <m:r>
                          <a:rPr lang="en-US" sz="2400" i="1">
                            <a:effectLst/>
                            <a:latin typeface="Cambria Math"/>
                            <a:ea typeface="Calibri"/>
                            <a:cs typeface="Times New Roman"/>
                          </a:rPr>
                          <m:t>𝑥</m:t>
                        </m:r>
                        <m:r>
                          <a:rPr lang="en-US" sz="2400" i="1">
                            <a:effectLst/>
                            <a:latin typeface="Cambria Math"/>
                            <a:ea typeface="Calibri"/>
                            <a:cs typeface="Times New Roman"/>
                          </a:rPr>
                          <m:t>+ </m:t>
                        </m:r>
                        <m:r>
                          <a:rPr lang="en-US" sz="2400" i="1">
                            <a:effectLst/>
                            <a:latin typeface="Cambria Math"/>
                            <a:ea typeface="Calibri"/>
                            <a:cs typeface="Times New Roman"/>
                          </a:rPr>
                          <m:t>𝑦</m:t>
                        </m:r>
                        <m:r>
                          <a:rPr lang="en-US" sz="2400" i="1">
                            <a:effectLst/>
                            <a:latin typeface="Cambria Math"/>
                            <a:ea typeface="Calibri"/>
                            <a:cs typeface="Times New Roman"/>
                          </a:rPr>
                          <m:t>&lt;1</m:t>
                        </m:r>
                      </m:e>
                    </m:d>
                  </m:oMath>
                </a14:m>
                <a:endParaRPr lang="en-US" sz="2400" dirty="0">
                  <a:effectLst/>
                  <a:latin typeface="Times New Roman" pitchFamily="18" charset="0"/>
                  <a:cs typeface="Times New Roman" pitchFamily="18" charset="0"/>
                </a:endParaRPr>
              </a:p>
              <a:p>
                <a:pPr marL="685800" algn="just"/>
                <a:r>
                  <a:rPr lang="en-US" sz="2400" dirty="0">
                    <a:effectLst/>
                    <a:latin typeface="Times New Roman" pitchFamily="18" charset="0"/>
                    <a:ea typeface="Times New Roman"/>
                    <a:cs typeface="Times New Roman" pitchFamily="18" charset="0"/>
                  </a:rPr>
                  <a:t>                           =</a:t>
                </a:r>
                <a14:m>
                  <m:oMath xmlns:m="http://schemas.openxmlformats.org/officeDocument/2006/math">
                    <m:r>
                      <a:rPr lang="en-US" sz="2400" i="1">
                        <a:effectLst/>
                        <a:latin typeface="Cambria Math"/>
                        <a:ea typeface="Calibri"/>
                        <a:cs typeface="Times New Roman"/>
                      </a:rPr>
                      <m:t>1−</m:t>
                    </m:r>
                    <m:r>
                      <a:rPr lang="en-US" sz="2400" i="1">
                        <a:effectLst/>
                        <a:latin typeface="Cambria Math"/>
                        <a:ea typeface="Calibri"/>
                        <a:cs typeface="Times New Roman"/>
                      </a:rPr>
                      <m:t>𝑃</m:t>
                    </m:r>
                    <m:d>
                      <m:dPr>
                        <m:ctrlPr>
                          <a:rPr lang="en-US" sz="2400" i="1">
                            <a:effectLst/>
                            <a:latin typeface="Cambria Math" panose="02040503050406030204" pitchFamily="18" charset="0"/>
                            <a:ea typeface="Calibri"/>
                            <a:cs typeface="Times New Roman"/>
                          </a:rPr>
                        </m:ctrlPr>
                      </m:dPr>
                      <m:e>
                        <m:r>
                          <a:rPr lang="en-US" sz="2400" i="1">
                            <a:effectLst/>
                            <a:latin typeface="Cambria Math"/>
                            <a:ea typeface="Calibri"/>
                            <a:cs typeface="Times New Roman"/>
                          </a:rPr>
                          <m:t>𝑦</m:t>
                        </m:r>
                        <m:r>
                          <a:rPr lang="en-US" sz="2400" i="1">
                            <a:effectLst/>
                            <a:latin typeface="Cambria Math"/>
                            <a:ea typeface="Calibri"/>
                            <a:cs typeface="Times New Roman"/>
                          </a:rPr>
                          <m:t>&lt;1−</m:t>
                        </m:r>
                        <m:r>
                          <a:rPr lang="en-US" sz="2400" i="1">
                            <a:effectLst/>
                            <a:latin typeface="Cambria Math"/>
                            <a:ea typeface="Calibri"/>
                            <a:cs typeface="Times New Roman"/>
                          </a:rPr>
                          <m:t>𝑥</m:t>
                        </m:r>
                      </m:e>
                    </m:d>
                  </m:oMath>
                </a14:m>
                <a:endParaRPr lang="en-US" sz="2400" dirty="0">
                  <a:effectLst/>
                  <a:latin typeface="Times New Roman" pitchFamily="18" charset="0"/>
                  <a:cs typeface="Times New Roman" pitchFamily="18" charset="0"/>
                </a:endParaRPr>
              </a:p>
              <a:p>
                <a:pPr marL="685800" algn="just"/>
                <a:r>
                  <a:rPr lang="en-US" sz="2400" dirty="0">
                    <a:effectLst/>
                    <a:latin typeface="Times New Roman" pitchFamily="18" charset="0"/>
                    <a:ea typeface="Times New Roman"/>
                    <a:cs typeface="Times New Roman" pitchFamily="18" charset="0"/>
                  </a:rPr>
                  <a:t>              </a:t>
                </a:r>
                <a:r>
                  <a:rPr lang="en-US" sz="2400" dirty="0" smtClean="0">
                    <a:effectLst/>
                    <a:latin typeface="Times New Roman" pitchFamily="18" charset="0"/>
                    <a:ea typeface="Times New Roman"/>
                    <a:cs typeface="Times New Roman" pitchFamily="18" charset="0"/>
                  </a:rPr>
                  <a:t>   =</a:t>
                </a:r>
                <a14:m>
                  <m:oMath xmlns:m="http://schemas.openxmlformats.org/officeDocument/2006/math">
                    <m:r>
                      <a:rPr lang="en-US" sz="2400" i="1">
                        <a:effectLst/>
                        <a:latin typeface="Cambria Math"/>
                        <a:ea typeface="Times New Roman"/>
                        <a:cs typeface="Times New Roman"/>
                      </a:rPr>
                      <m:t>1−</m:t>
                    </m:r>
                    <m:nary>
                      <m:naryPr>
                        <m:limLoc m:val="subSup"/>
                        <m:ctrlPr>
                          <a:rPr lang="en-US" sz="2400" i="1">
                            <a:effectLst/>
                            <a:latin typeface="Cambria Math" panose="02040503050406030204" pitchFamily="18" charset="0"/>
                            <a:ea typeface="Calibri"/>
                            <a:cs typeface="Times New Roman"/>
                          </a:rPr>
                        </m:ctrlPr>
                      </m:naryPr>
                      <m:sub>
                        <m:r>
                          <a:rPr lang="en-US" sz="2400" i="1">
                            <a:effectLst/>
                            <a:latin typeface="Cambria Math"/>
                            <a:ea typeface="Calibri"/>
                            <a:cs typeface="Times New Roman"/>
                          </a:rPr>
                          <m:t>0</m:t>
                        </m:r>
                      </m:sub>
                      <m:sup>
                        <m:r>
                          <a:rPr lang="en-US" sz="2400" i="1">
                            <a:effectLst/>
                            <a:latin typeface="Cambria Math"/>
                            <a:ea typeface="Calibri"/>
                            <a:cs typeface="Times New Roman"/>
                          </a:rPr>
                          <m:t>1</m:t>
                        </m:r>
                      </m:sup>
                      <m:e>
                        <m:nary>
                          <m:naryPr>
                            <m:limLoc m:val="subSup"/>
                            <m:ctrlPr>
                              <a:rPr lang="en-US" sz="2400" i="1">
                                <a:effectLst/>
                                <a:latin typeface="Cambria Math" panose="02040503050406030204" pitchFamily="18" charset="0"/>
                                <a:ea typeface="Calibri"/>
                                <a:cs typeface="Times New Roman"/>
                              </a:rPr>
                            </m:ctrlPr>
                          </m:naryPr>
                          <m:sub>
                            <m:r>
                              <a:rPr lang="en-US" sz="2400" i="1">
                                <a:effectLst/>
                                <a:latin typeface="Cambria Math"/>
                                <a:ea typeface="Calibri"/>
                                <a:cs typeface="Times New Roman"/>
                              </a:rPr>
                              <m:t>0</m:t>
                            </m:r>
                          </m:sub>
                          <m:sup>
                            <m:r>
                              <a:rPr lang="en-US" sz="2400" i="1">
                                <a:effectLst/>
                                <a:latin typeface="Cambria Math"/>
                                <a:ea typeface="Calibri"/>
                                <a:cs typeface="Times New Roman"/>
                              </a:rPr>
                              <m:t>1−</m:t>
                            </m:r>
                            <m:r>
                              <a:rPr lang="en-US" sz="2400" i="1">
                                <a:effectLst/>
                                <a:latin typeface="Cambria Math"/>
                                <a:ea typeface="Calibri"/>
                                <a:cs typeface="Times New Roman"/>
                              </a:rPr>
                              <m:t>𝑥</m:t>
                            </m:r>
                          </m:sup>
                          <m:e>
                            <m:sSup>
                              <m:sSupPr>
                                <m:ctrlPr>
                                  <a:rPr lang="en-US" sz="2400" i="1">
                                    <a:effectLst/>
                                    <a:latin typeface="Cambria Math" panose="02040503050406030204" pitchFamily="18" charset="0"/>
                                    <a:ea typeface="Times New Roman"/>
                                    <a:cs typeface="Times New Roman"/>
                                  </a:rPr>
                                </m:ctrlPr>
                              </m:sSupPr>
                              <m:e>
                                <m:r>
                                  <a:rPr lang="en-US" sz="2400" i="1">
                                    <a:effectLst/>
                                    <a:latin typeface="Cambria Math"/>
                                    <a:ea typeface="Calibri"/>
                                    <a:cs typeface="Times New Roman"/>
                                  </a:rPr>
                                  <m:t>[</m:t>
                                </m:r>
                                <m:r>
                                  <a:rPr lang="en-US" sz="2400" i="1">
                                    <a:effectLst/>
                                    <a:latin typeface="Cambria Math"/>
                                    <a:ea typeface="Calibri"/>
                                    <a:cs typeface="Times New Roman"/>
                                  </a:rPr>
                                  <m:t>𝑥</m:t>
                                </m:r>
                              </m:e>
                              <m:sup>
                                <m:r>
                                  <a:rPr lang="en-US" sz="2400" i="1">
                                    <a:effectLst/>
                                    <a:latin typeface="Cambria Math"/>
                                    <a:ea typeface="Calibri"/>
                                    <a:cs typeface="Times New Roman"/>
                                  </a:rPr>
                                  <m:t>2</m:t>
                                </m:r>
                              </m:sup>
                            </m:sSup>
                            <m:r>
                              <a:rPr lang="en-US" sz="2400" i="1">
                                <a:effectLst/>
                                <a:latin typeface="Cambria Math"/>
                                <a:ea typeface="Times New Roman"/>
                                <a:cs typeface="Times New Roman"/>
                              </a:rPr>
                              <m:t>+</m:t>
                            </m:r>
                            <m:f>
                              <m:fPr>
                                <m:ctrlPr>
                                  <a:rPr lang="en-US" sz="2400" i="1">
                                    <a:effectLst/>
                                    <a:latin typeface="Cambria Math" panose="02040503050406030204" pitchFamily="18" charset="0"/>
                                    <a:ea typeface="Times New Roman"/>
                                    <a:cs typeface="Times New Roman"/>
                                  </a:rPr>
                                </m:ctrlPr>
                              </m:fPr>
                              <m:num>
                                <m:r>
                                  <a:rPr lang="en-US" sz="2400" i="1">
                                    <a:effectLst/>
                                    <a:latin typeface="Cambria Math"/>
                                    <a:ea typeface="Times New Roman"/>
                                    <a:cs typeface="Times New Roman"/>
                                  </a:rPr>
                                  <m:t>𝑥𝑦</m:t>
                                </m:r>
                              </m:num>
                              <m:den>
                                <m:r>
                                  <a:rPr lang="en-US" sz="2400" i="1">
                                    <a:effectLst/>
                                    <a:latin typeface="Cambria Math"/>
                                    <a:ea typeface="Times New Roman"/>
                                    <a:cs typeface="Times New Roman"/>
                                  </a:rPr>
                                  <m:t>3</m:t>
                                </m:r>
                              </m:den>
                            </m:f>
                            <m:r>
                              <a:rPr lang="en-US" sz="2400" i="1">
                                <a:effectLst/>
                                <a:latin typeface="Cambria Math"/>
                                <a:ea typeface="Times New Roman"/>
                                <a:cs typeface="Times New Roman"/>
                              </a:rPr>
                              <m:t>]</m:t>
                            </m:r>
                          </m:e>
                        </m:nary>
                      </m:e>
                    </m:nary>
                    <m:box>
                      <m:boxPr>
                        <m:diff m:val="on"/>
                        <m:ctrlPr>
                          <a:rPr lang="en-US" sz="2400" i="1">
                            <a:effectLst/>
                            <a:latin typeface="Cambria Math" panose="02040503050406030204" pitchFamily="18" charset="0"/>
                            <a:ea typeface="Calibri"/>
                            <a:cs typeface="Times New Roman"/>
                          </a:rPr>
                        </m:ctrlPr>
                      </m:boxPr>
                      <m:e>
                        <m:r>
                          <a:rPr lang="en-US" sz="2400" i="1">
                            <a:effectLst/>
                            <a:latin typeface="Cambria Math"/>
                            <a:ea typeface="Calibri"/>
                            <a:cs typeface="Times New Roman"/>
                          </a:rPr>
                          <m:t>𝑑𝑦</m:t>
                        </m:r>
                      </m:e>
                    </m:box>
                    <m:box>
                      <m:boxPr>
                        <m:diff m:val="on"/>
                        <m:ctrlPr>
                          <a:rPr lang="en-US" sz="2400" i="1">
                            <a:effectLst/>
                            <a:latin typeface="Cambria Math" panose="02040503050406030204" pitchFamily="18" charset="0"/>
                            <a:ea typeface="Calibri"/>
                            <a:cs typeface="Times New Roman"/>
                          </a:rPr>
                        </m:ctrlPr>
                      </m:boxPr>
                      <m:e>
                        <m:r>
                          <a:rPr lang="en-US" sz="2400" i="1">
                            <a:effectLst/>
                            <a:latin typeface="Cambria Math"/>
                            <a:ea typeface="Calibri"/>
                            <a:cs typeface="Times New Roman"/>
                          </a:rPr>
                          <m:t>𝑑𝑥</m:t>
                        </m:r>
                        <m:r>
                          <a:rPr lang="en-US" sz="2400" i="1">
                            <a:effectLst/>
                            <a:latin typeface="Cambria Math"/>
                            <a:ea typeface="Calibri"/>
                            <a:cs typeface="Times New Roman"/>
                          </a:rPr>
                          <m:t> =</m:t>
                        </m:r>
                        <m:nary>
                          <m:naryPr>
                            <m:limLoc m:val="subSup"/>
                            <m:ctrlPr>
                              <a:rPr lang="en-US" sz="2400" i="1">
                                <a:effectLst/>
                                <a:latin typeface="Cambria Math" panose="02040503050406030204" pitchFamily="18" charset="0"/>
                                <a:ea typeface="Calibri"/>
                                <a:cs typeface="Times New Roman"/>
                              </a:rPr>
                            </m:ctrlPr>
                          </m:naryPr>
                          <m:sub>
                            <m:r>
                              <a:rPr lang="en-US" sz="2400" i="1">
                                <a:effectLst/>
                                <a:latin typeface="Cambria Math"/>
                                <a:ea typeface="Calibri"/>
                                <a:cs typeface="Times New Roman"/>
                              </a:rPr>
                              <m:t>0</m:t>
                            </m:r>
                          </m:sub>
                          <m:sup>
                            <m:r>
                              <a:rPr lang="en-US" sz="2400" i="1">
                                <a:effectLst/>
                                <a:latin typeface="Cambria Math"/>
                                <a:ea typeface="Calibri"/>
                                <a:cs typeface="Times New Roman"/>
                              </a:rPr>
                              <m:t>1</m:t>
                            </m:r>
                          </m:sup>
                          <m:e>
                            <m:sSup>
                              <m:sSupPr>
                                <m:ctrlPr>
                                  <a:rPr lang="en-US" sz="2400" i="1">
                                    <a:effectLst/>
                                    <a:latin typeface="Cambria Math" panose="02040503050406030204" pitchFamily="18" charset="0"/>
                                    <a:ea typeface="Calibri"/>
                                    <a:cs typeface="Times New Roman"/>
                                  </a:rPr>
                                </m:ctrlPr>
                              </m:sSupPr>
                              <m:e>
                                <m:r>
                                  <a:rPr lang="en-US" sz="2400" i="1">
                                    <a:effectLst/>
                                    <a:latin typeface="Cambria Math"/>
                                    <a:ea typeface="Calibri"/>
                                    <a:cs typeface="Times New Roman"/>
                                  </a:rPr>
                                  <m:t>𝑥</m:t>
                                </m:r>
                              </m:e>
                              <m:sup>
                                <m:r>
                                  <a:rPr lang="en-US" sz="2400" i="1">
                                    <a:effectLst/>
                                    <a:latin typeface="Cambria Math"/>
                                    <a:ea typeface="Calibri"/>
                                    <a:cs typeface="Times New Roman"/>
                                  </a:rPr>
                                  <m:t>2</m:t>
                                </m:r>
                              </m:sup>
                            </m:sSup>
                            <m:r>
                              <a:rPr lang="en-US" sz="2400" i="1">
                                <a:effectLst/>
                                <a:latin typeface="Cambria Math"/>
                                <a:ea typeface="Calibri"/>
                                <a:cs typeface="Times New Roman"/>
                              </a:rPr>
                              <m:t>(1−</m:t>
                            </m:r>
                            <m:r>
                              <a:rPr lang="en-US" sz="2400" i="1">
                                <a:effectLst/>
                                <a:latin typeface="Cambria Math"/>
                                <a:ea typeface="Calibri"/>
                                <a:cs typeface="Times New Roman"/>
                              </a:rPr>
                              <m:t>𝑥</m:t>
                            </m:r>
                            <m:r>
                              <a:rPr lang="en-US" sz="2400" i="1">
                                <a:effectLst/>
                                <a:latin typeface="Cambria Math"/>
                                <a:ea typeface="Calibri"/>
                                <a:cs typeface="Times New Roman"/>
                              </a:rPr>
                              <m:t>)+</m:t>
                            </m:r>
                            <m:f>
                              <m:fPr>
                                <m:ctrlPr>
                                  <a:rPr lang="en-US" sz="2400" i="1">
                                    <a:effectLst/>
                                    <a:latin typeface="Cambria Math" panose="02040503050406030204" pitchFamily="18" charset="0"/>
                                    <a:ea typeface="Calibri"/>
                                    <a:cs typeface="Times New Roman"/>
                                  </a:rPr>
                                </m:ctrlPr>
                              </m:fPr>
                              <m:num>
                                <m:sSup>
                                  <m:sSupPr>
                                    <m:ctrlPr>
                                      <a:rPr lang="en-US" sz="2400" i="1">
                                        <a:effectLst/>
                                        <a:latin typeface="Cambria Math" panose="02040503050406030204" pitchFamily="18" charset="0"/>
                                        <a:ea typeface="Calibri"/>
                                        <a:cs typeface="Times New Roman"/>
                                      </a:rPr>
                                    </m:ctrlPr>
                                  </m:sSupPr>
                                  <m:e>
                                    <m:r>
                                      <a:rPr lang="en-US" sz="2400" i="1">
                                        <a:effectLst/>
                                        <a:latin typeface="Cambria Math"/>
                                        <a:ea typeface="Calibri"/>
                                        <a:cs typeface="Times New Roman"/>
                                      </a:rPr>
                                      <m:t>𝑥</m:t>
                                    </m:r>
                                    <m:r>
                                      <a:rPr lang="en-US" sz="2400" i="1">
                                        <a:effectLst/>
                                        <a:latin typeface="Cambria Math"/>
                                        <a:ea typeface="Calibri"/>
                                        <a:cs typeface="Times New Roman"/>
                                      </a:rPr>
                                      <m:t>(1−</m:t>
                                    </m:r>
                                    <m:r>
                                      <a:rPr lang="en-US" sz="2400" i="1">
                                        <a:effectLst/>
                                        <a:latin typeface="Cambria Math"/>
                                        <a:ea typeface="Calibri"/>
                                        <a:cs typeface="Times New Roman"/>
                                      </a:rPr>
                                      <m:t>𝑥</m:t>
                                    </m:r>
                                    <m:r>
                                      <a:rPr lang="en-US" sz="2400" i="1">
                                        <a:effectLst/>
                                        <a:latin typeface="Cambria Math"/>
                                        <a:ea typeface="Calibri"/>
                                        <a:cs typeface="Times New Roman"/>
                                      </a:rPr>
                                      <m:t>)</m:t>
                                    </m:r>
                                  </m:e>
                                  <m:sup>
                                    <m:r>
                                      <a:rPr lang="en-US" sz="2400" i="1">
                                        <a:effectLst/>
                                        <a:latin typeface="Cambria Math"/>
                                        <a:ea typeface="Calibri"/>
                                        <a:cs typeface="Times New Roman"/>
                                      </a:rPr>
                                      <m:t>2</m:t>
                                    </m:r>
                                  </m:sup>
                                </m:sSup>
                              </m:num>
                              <m:den>
                                <m:r>
                                  <a:rPr lang="en-US" sz="2400" i="1">
                                    <a:effectLst/>
                                    <a:latin typeface="Cambria Math"/>
                                    <a:ea typeface="Calibri"/>
                                    <a:cs typeface="Times New Roman"/>
                                  </a:rPr>
                                  <m:t>6</m:t>
                                </m:r>
                              </m:den>
                            </m:f>
                          </m:e>
                        </m:nary>
                        <m:box>
                          <m:boxPr>
                            <m:diff m:val="on"/>
                            <m:ctrlPr>
                              <a:rPr lang="en-US" sz="2400" i="1">
                                <a:effectLst/>
                                <a:latin typeface="Cambria Math" panose="02040503050406030204" pitchFamily="18" charset="0"/>
                                <a:ea typeface="Calibri"/>
                                <a:cs typeface="Times New Roman"/>
                              </a:rPr>
                            </m:ctrlPr>
                          </m:boxPr>
                          <m:e>
                            <m:r>
                              <a:rPr lang="en-US" sz="2400" i="1">
                                <a:effectLst/>
                                <a:latin typeface="Cambria Math"/>
                                <a:ea typeface="Calibri"/>
                                <a:cs typeface="Times New Roman"/>
                              </a:rPr>
                              <m:t>𝑑𝑥</m:t>
                            </m:r>
                            <m:r>
                              <a:rPr lang="en-US" sz="2400" i="1">
                                <a:effectLst/>
                                <a:latin typeface="Cambria Math"/>
                                <a:ea typeface="Calibri"/>
                                <a:cs typeface="Times New Roman"/>
                              </a:rPr>
                              <m:t> </m:t>
                            </m:r>
                          </m:e>
                        </m:box>
                      </m:e>
                    </m:box>
                  </m:oMath>
                </a14:m>
                <a:endParaRPr lang="en-US" sz="2400" dirty="0">
                  <a:effectLst/>
                  <a:latin typeface="Times New Roman" pitchFamily="18" charset="0"/>
                  <a:cs typeface="Times New Roman" pitchFamily="18" charset="0"/>
                </a:endParaRPr>
              </a:p>
              <a:p>
                <a:pPr marL="685800" algn="just"/>
                <a:r>
                  <a:rPr lang="en-US" sz="2400" dirty="0">
                    <a:effectLst/>
                    <a:latin typeface="Times New Roman" pitchFamily="18" charset="0"/>
                    <a:ea typeface="Times New Roman"/>
                    <a:cs typeface="Times New Roman" pitchFamily="18" charset="0"/>
                  </a:rPr>
                  <a:t>                =</a:t>
                </a:r>
                <a14:m>
                  <m:oMath xmlns:m="http://schemas.openxmlformats.org/officeDocument/2006/math">
                    <m:r>
                      <a:rPr lang="en-US" sz="2400" i="1">
                        <a:effectLst/>
                        <a:latin typeface="Cambria Math"/>
                        <a:ea typeface="Times New Roman"/>
                        <a:cs typeface="Times New Roman"/>
                      </a:rPr>
                      <m:t>1−</m:t>
                    </m:r>
                    <m:f>
                      <m:fPr>
                        <m:ctrlPr>
                          <a:rPr lang="en-US" sz="2400" i="1">
                            <a:effectLst/>
                            <a:latin typeface="Cambria Math" panose="02040503050406030204" pitchFamily="18" charset="0"/>
                            <a:ea typeface="Times New Roman"/>
                            <a:cs typeface="Times New Roman"/>
                          </a:rPr>
                        </m:ctrlPr>
                      </m:fPr>
                      <m:num>
                        <m:r>
                          <a:rPr lang="en-US" sz="2400" i="1">
                            <a:effectLst/>
                            <a:latin typeface="Cambria Math"/>
                            <a:ea typeface="Times New Roman"/>
                            <a:cs typeface="Times New Roman"/>
                          </a:rPr>
                          <m:t>7</m:t>
                        </m:r>
                      </m:num>
                      <m:den>
                        <m:r>
                          <a:rPr lang="en-US" sz="2400" i="1">
                            <a:effectLst/>
                            <a:latin typeface="Cambria Math"/>
                            <a:ea typeface="Times New Roman"/>
                            <a:cs typeface="Times New Roman"/>
                          </a:rPr>
                          <m:t>72</m:t>
                        </m:r>
                      </m:den>
                    </m:f>
                    <m:r>
                      <a:rPr lang="en-US" sz="2400" i="1">
                        <a:effectLst/>
                        <a:latin typeface="Cambria Math"/>
                        <a:ea typeface="Times New Roman"/>
                        <a:cs typeface="Times New Roman"/>
                      </a:rPr>
                      <m:t>=</m:t>
                    </m:r>
                    <m:f>
                      <m:fPr>
                        <m:ctrlPr>
                          <a:rPr lang="en-US" sz="2400" i="1">
                            <a:effectLst/>
                            <a:latin typeface="Cambria Math" panose="02040503050406030204" pitchFamily="18" charset="0"/>
                            <a:ea typeface="Times New Roman"/>
                            <a:cs typeface="Times New Roman"/>
                          </a:rPr>
                        </m:ctrlPr>
                      </m:fPr>
                      <m:num>
                        <m:r>
                          <a:rPr lang="en-US" sz="2400" i="1">
                            <a:effectLst/>
                            <a:latin typeface="Cambria Math"/>
                            <a:ea typeface="Times New Roman"/>
                            <a:cs typeface="Times New Roman"/>
                          </a:rPr>
                          <m:t>65</m:t>
                        </m:r>
                      </m:num>
                      <m:den>
                        <m:r>
                          <a:rPr lang="en-US" sz="2400" i="1">
                            <a:effectLst/>
                            <a:latin typeface="Cambria Math"/>
                            <a:ea typeface="Times New Roman"/>
                            <a:cs typeface="Times New Roman"/>
                          </a:rPr>
                          <m:t>72</m:t>
                        </m:r>
                      </m:den>
                    </m:f>
                  </m:oMath>
                </a14:m>
                <a:endParaRPr lang="en-US" sz="2400" dirty="0">
                  <a:effectLst/>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304800" y="533400"/>
                <a:ext cx="8229600" cy="3216522"/>
              </a:xfrm>
              <a:prstGeom prst="rect">
                <a:avLst/>
              </a:prstGeom>
              <a:blipFill rotWithShape="1">
                <a:blip r:embed="rId2"/>
                <a:stretch>
                  <a:fillRect l="-1111" r="-1926" b="-7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304800" y="3723771"/>
                <a:ext cx="8686800" cy="2722990"/>
              </a:xfrm>
              <a:prstGeom prst="rect">
                <a:avLst/>
              </a:prstGeom>
            </p:spPr>
            <p:txBody>
              <a:bodyPr wrap="square">
                <a:spAutoFit/>
              </a:bodyPr>
              <a:lstStyle/>
              <a:p>
                <a:pPr algn="just">
                  <a:lnSpc>
                    <a:spcPct val="150000"/>
                  </a:lnSpc>
                </a:pPr>
                <a:r>
                  <a:rPr lang="en-US" sz="2400" b="1" i="1" u="sng" dirty="0">
                    <a:latin typeface="Times New Roman"/>
                    <a:ea typeface="Times New Roman"/>
                    <a:cs typeface="Times New Roman"/>
                  </a:rPr>
                  <a:t>Example</a:t>
                </a:r>
                <a:r>
                  <a:rPr lang="en-US" sz="2400" b="1" i="1" u="sng" dirty="0">
                    <a:effectLst/>
                    <a:latin typeface="Book Antiqua"/>
                    <a:ea typeface="Times New Roman"/>
                    <a:cs typeface="Times New Roman"/>
                  </a:rPr>
                  <a:t>:</a:t>
                </a:r>
                <a:r>
                  <a:rPr lang="en-US" sz="2400" dirty="0">
                    <a:effectLst/>
                    <a:latin typeface="Book Antiqua"/>
                    <a:ea typeface="Times New Roman"/>
                    <a:cs typeface="Times New Roman"/>
                  </a:rPr>
                  <a:t>  If the joint probability density of </a:t>
                </a:r>
                <a14:m>
                  <m:oMath xmlns:m="http://schemas.openxmlformats.org/officeDocument/2006/math">
                    <m:r>
                      <a:rPr lang="en-US" sz="2400" i="1">
                        <a:effectLst/>
                        <a:latin typeface="Cambria Math"/>
                        <a:ea typeface="Times New Roman"/>
                        <a:cs typeface="Times New Roman"/>
                      </a:rPr>
                      <m:t>𝑋</m:t>
                    </m:r>
                  </m:oMath>
                </a14:m>
                <a:r>
                  <a:rPr lang="en-US" sz="2400" dirty="0">
                    <a:effectLst/>
                    <a:latin typeface="Book Antiqua"/>
                    <a:ea typeface="Times New Roman"/>
                    <a:cs typeface="Times New Roman"/>
                  </a:rPr>
                  <a:t> and </a:t>
                </a:r>
                <a14:m>
                  <m:oMath xmlns:m="http://schemas.openxmlformats.org/officeDocument/2006/math">
                    <m:r>
                      <a:rPr lang="en-US" sz="2400" i="1">
                        <a:effectLst/>
                        <a:latin typeface="Cambria Math"/>
                        <a:ea typeface="Times New Roman"/>
                        <a:cs typeface="Times New Roman"/>
                      </a:rPr>
                      <m:t>𝑌</m:t>
                    </m:r>
                  </m:oMath>
                </a14:m>
                <a:r>
                  <a:rPr lang="en-US" sz="2400" dirty="0">
                    <a:effectLst/>
                    <a:latin typeface="Book Antiqua"/>
                    <a:ea typeface="Times New Roman"/>
                    <a:cs typeface="Times New Roman"/>
                  </a:rPr>
                  <a:t> is given by,</a:t>
                </a:r>
                <a:endParaRPr lang="en-US" sz="2400" dirty="0">
                  <a:ea typeface="Calibri"/>
                  <a:cs typeface="Times New Roman"/>
                </a:endParaRPr>
              </a:p>
              <a:p>
                <a:pPr algn="just">
                  <a:lnSpc>
                    <a:spcPct val="150000"/>
                  </a:lnSpc>
                </a:pPr>
                <a14:m>
                  <m:oMathPara xmlns:m="http://schemas.openxmlformats.org/officeDocument/2006/math">
                    <m:oMathParaPr>
                      <m:jc m:val="centerGroup"/>
                    </m:oMathParaPr>
                    <m:oMath xmlns:m="http://schemas.openxmlformats.org/officeDocument/2006/math">
                      <m:r>
                        <a:rPr lang="en-US" sz="2400" i="1">
                          <a:effectLst/>
                          <a:latin typeface="Cambria Math"/>
                          <a:ea typeface="Times New Roman"/>
                          <a:cs typeface="Times New Roman"/>
                        </a:rPr>
                        <m:t>𝑓</m:t>
                      </m:r>
                      <m:d>
                        <m:dPr>
                          <m:ctrlPr>
                            <a:rPr lang="en-US" sz="2400" i="1">
                              <a:effectLst/>
                              <a:latin typeface="Cambria Math" panose="02040503050406030204" pitchFamily="18" charset="0"/>
                              <a:ea typeface="Times New Roman"/>
                              <a:cs typeface="Times New Roman"/>
                            </a:rPr>
                          </m:ctrlPr>
                        </m:dPr>
                        <m:e>
                          <m:r>
                            <a:rPr lang="en-US" sz="2400" i="1">
                              <a:effectLst/>
                              <a:latin typeface="Cambria Math"/>
                              <a:ea typeface="Times New Roman"/>
                              <a:cs typeface="Times New Roman"/>
                            </a:rPr>
                            <m:t>𝑥</m:t>
                          </m:r>
                          <m:r>
                            <a:rPr lang="en-US" sz="2400" i="1">
                              <a:effectLst/>
                              <a:latin typeface="Cambria Math"/>
                              <a:ea typeface="Times New Roman"/>
                              <a:cs typeface="Times New Roman"/>
                            </a:rPr>
                            <m:t>,</m:t>
                          </m:r>
                          <m:r>
                            <a:rPr lang="en-US" sz="2400" i="1">
                              <a:effectLst/>
                              <a:latin typeface="Cambria Math"/>
                              <a:ea typeface="Times New Roman"/>
                              <a:cs typeface="Times New Roman"/>
                            </a:rPr>
                            <m:t>𝑦</m:t>
                          </m:r>
                        </m:e>
                      </m:d>
                      <m:r>
                        <a:rPr lang="en-US" sz="2400" i="1">
                          <a:effectLst/>
                          <a:latin typeface="Cambria Math"/>
                          <a:ea typeface="Times New Roman"/>
                          <a:cs typeface="Times New Roman"/>
                        </a:rPr>
                        <m:t>=</m:t>
                      </m:r>
                      <m:d>
                        <m:dPr>
                          <m:begChr m:val="{"/>
                          <m:endChr m:val=""/>
                          <m:ctrlPr>
                            <a:rPr lang="en-US" sz="2400" i="1">
                              <a:effectLst/>
                              <a:latin typeface="Cambria Math" panose="02040503050406030204" pitchFamily="18" charset="0"/>
                              <a:ea typeface="Times New Roman"/>
                              <a:cs typeface="Times New Roman"/>
                            </a:rPr>
                          </m:ctrlPr>
                        </m:dPr>
                        <m:e>
                          <m:eqArr>
                            <m:eqArrPr>
                              <m:ctrlPr>
                                <a:rPr lang="en-US" sz="2400" i="1">
                                  <a:effectLst/>
                                  <a:latin typeface="Cambria Math" panose="02040503050406030204" pitchFamily="18" charset="0"/>
                                  <a:ea typeface="Times New Roman"/>
                                  <a:cs typeface="Times New Roman"/>
                                </a:rPr>
                              </m:ctrlPr>
                            </m:eqArrPr>
                            <m:e>
                              <m:r>
                                <a:rPr lang="en-US" sz="2400" i="1">
                                  <a:effectLst/>
                                  <a:latin typeface="Cambria Math"/>
                                  <a:ea typeface="Times New Roman"/>
                                  <a:cs typeface="Times New Roman"/>
                                </a:rPr>
                                <m:t>𝑥</m:t>
                              </m:r>
                              <m:r>
                                <a:rPr lang="en-US" sz="2400" i="1">
                                  <a:effectLst/>
                                  <a:latin typeface="Cambria Math"/>
                                  <a:ea typeface="Times New Roman"/>
                                  <a:cs typeface="Times New Roman"/>
                                </a:rPr>
                                <m:t>+</m:t>
                              </m:r>
                              <m:r>
                                <a:rPr lang="en-US" sz="2400" i="1">
                                  <a:effectLst/>
                                  <a:latin typeface="Cambria Math"/>
                                  <a:ea typeface="Times New Roman"/>
                                  <a:cs typeface="Times New Roman"/>
                                </a:rPr>
                                <m:t>𝑦</m:t>
                              </m:r>
                              <m:r>
                                <a:rPr lang="en-US" sz="2400" i="1">
                                  <a:effectLst/>
                                  <a:latin typeface="Cambria Math"/>
                                  <a:ea typeface="Times New Roman"/>
                                  <a:cs typeface="Times New Roman"/>
                                </a:rPr>
                                <m:t>,  </m:t>
                              </m:r>
                              <m:r>
                                <a:rPr lang="en-US" sz="2400" i="1">
                                  <a:effectLst/>
                                  <a:latin typeface="Cambria Math"/>
                                  <a:ea typeface="Times New Roman"/>
                                  <a:cs typeface="Times New Roman"/>
                                </a:rPr>
                                <m:t>𝑓𝑜𝑟</m:t>
                              </m:r>
                              <m:r>
                                <a:rPr lang="en-US" sz="2400" i="1">
                                  <a:effectLst/>
                                  <a:latin typeface="Cambria Math"/>
                                  <a:ea typeface="Times New Roman"/>
                                  <a:cs typeface="Times New Roman"/>
                                </a:rPr>
                                <m:t> 0&lt;</m:t>
                              </m:r>
                              <m:r>
                                <a:rPr lang="en-US" sz="2400" i="1">
                                  <a:effectLst/>
                                  <a:latin typeface="Cambria Math"/>
                                  <a:ea typeface="Times New Roman"/>
                                  <a:cs typeface="Times New Roman"/>
                                </a:rPr>
                                <m:t>𝑥</m:t>
                              </m:r>
                              <m:r>
                                <a:rPr lang="en-US" sz="2400" i="1">
                                  <a:effectLst/>
                                  <a:latin typeface="Cambria Math"/>
                                  <a:ea typeface="Times New Roman"/>
                                  <a:cs typeface="Times New Roman"/>
                                </a:rPr>
                                <m:t>&lt;1, 0&lt;</m:t>
                              </m:r>
                              <m:r>
                                <a:rPr lang="en-US" sz="2400" i="1">
                                  <a:effectLst/>
                                  <a:latin typeface="Cambria Math"/>
                                  <a:ea typeface="Times New Roman"/>
                                  <a:cs typeface="Times New Roman"/>
                                </a:rPr>
                                <m:t>𝑦</m:t>
                              </m:r>
                              <m:r>
                                <a:rPr lang="en-US" sz="2400" i="1">
                                  <a:effectLst/>
                                  <a:latin typeface="Cambria Math"/>
                                  <a:ea typeface="Times New Roman"/>
                                  <a:cs typeface="Times New Roman"/>
                                </a:rPr>
                                <m:t>&lt;1</m:t>
                              </m:r>
                            </m:e>
                            <m:e>
                              <m:r>
                                <a:rPr lang="en-US" sz="2400" i="1">
                                  <a:effectLst/>
                                  <a:latin typeface="Cambria Math"/>
                                  <a:ea typeface="Times New Roman"/>
                                  <a:cs typeface="Times New Roman"/>
                                </a:rPr>
                                <m:t>       0    ,         </m:t>
                              </m:r>
                              <m:r>
                                <a:rPr lang="en-US" sz="2400" i="1">
                                  <a:effectLst/>
                                  <a:latin typeface="Cambria Math"/>
                                  <a:ea typeface="Times New Roman"/>
                                  <a:cs typeface="Times New Roman"/>
                                </a:rPr>
                                <m:t>𝑒𝑙𝑠𝑒𝑤h𝑒𝑟𝑒</m:t>
                              </m:r>
                              <m:r>
                                <a:rPr lang="en-US" sz="2400" i="1">
                                  <a:effectLst/>
                                  <a:latin typeface="Cambria Math"/>
                                  <a:ea typeface="Times New Roman"/>
                                  <a:cs typeface="Times New Roman"/>
                                </a:rPr>
                                <m:t>                              </m:t>
                              </m:r>
                            </m:e>
                          </m:eqArr>
                        </m:e>
                      </m:d>
                    </m:oMath>
                  </m:oMathPara>
                </a14:m>
                <a:endParaRPr lang="en-US" sz="2400" dirty="0">
                  <a:ea typeface="Calibri"/>
                  <a:cs typeface="Times New Roman"/>
                </a:endParaRPr>
              </a:p>
              <a:p>
                <a:pPr algn="just">
                  <a:lnSpc>
                    <a:spcPct val="150000"/>
                  </a:lnSpc>
                </a:pPr>
                <a:r>
                  <a:rPr lang="en-US" sz="2400" dirty="0">
                    <a:effectLst/>
                    <a:latin typeface="Book Antiqua"/>
                    <a:ea typeface="Times New Roman"/>
                    <a:cs typeface="Times New Roman"/>
                  </a:rPr>
                  <a:t>Find the joint cumulative distribution function of these two random variables.</a:t>
                </a:r>
                <a:endParaRPr lang="en-US" sz="2400" dirty="0">
                  <a:ea typeface="Calibri"/>
                  <a:cs typeface="Times New Roman"/>
                </a:endParaRPr>
              </a:p>
            </p:txBody>
          </p:sp>
        </mc:Choice>
        <mc:Fallback xmlns="">
          <p:sp>
            <p:nvSpPr>
              <p:cNvPr id="3" name="Rectangle 2"/>
              <p:cNvSpPr>
                <a:spLocks noRot="1" noChangeAspect="1" noMove="1" noResize="1" noEditPoints="1" noAdjustHandles="1" noChangeArrowheads="1" noChangeShapeType="1" noTextEdit="1"/>
              </p:cNvSpPr>
              <p:nvPr/>
            </p:nvSpPr>
            <p:spPr>
              <a:xfrm>
                <a:off x="304800" y="3723771"/>
                <a:ext cx="8686800" cy="2722990"/>
              </a:xfrm>
              <a:prstGeom prst="rect">
                <a:avLst/>
              </a:prstGeom>
              <a:blipFill rotWithShape="1">
                <a:blip r:embed="rId3"/>
                <a:stretch>
                  <a:fillRect l="-1053" r="-1965" b="-425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985389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228600" y="1040045"/>
                <a:ext cx="8763000" cy="5178084"/>
              </a:xfrm>
              <a:prstGeom prst="rect">
                <a:avLst/>
              </a:prstGeom>
            </p:spPr>
            <p:txBody>
              <a:bodyPr wrap="square">
                <a:spAutoFit/>
              </a:bodyPr>
              <a:lstStyle/>
              <a:p>
                <a:pPr algn="just">
                  <a:lnSpc>
                    <a:spcPct val="150000"/>
                  </a:lnSpc>
                </a:pPr>
                <a:r>
                  <a:rPr lang="en-US" sz="2400" b="1" i="1" u="sng" dirty="0">
                    <a:latin typeface="Times New Roman" pitchFamily="18" charset="0"/>
                    <a:ea typeface="Times New Roman"/>
                    <a:cs typeface="Times New Roman" pitchFamily="18" charset="0"/>
                  </a:rPr>
                  <a:t>Solution</a:t>
                </a:r>
                <a:r>
                  <a:rPr lang="en-US" sz="2400" b="1" i="1" dirty="0">
                    <a:effectLst/>
                    <a:latin typeface="Times New Roman" pitchFamily="18" charset="0"/>
                    <a:ea typeface="Times New Roman"/>
                    <a:cs typeface="Times New Roman" pitchFamily="18" charset="0"/>
                  </a:rPr>
                  <a:t>:</a:t>
                </a:r>
                <a14:m>
                  <m:oMath xmlns:m="http://schemas.openxmlformats.org/officeDocument/2006/math">
                    <m:r>
                      <a:rPr lang="en-US" sz="2400" i="1">
                        <a:effectLst/>
                        <a:latin typeface="Cambria Math"/>
                        <a:ea typeface="Calibri"/>
                        <a:cs typeface="Times New Roman"/>
                      </a:rPr>
                      <m:t>𝐹</m:t>
                    </m:r>
                    <m:d>
                      <m:dPr>
                        <m:ctrlPr>
                          <a:rPr lang="en-US" sz="2400" i="1">
                            <a:effectLst/>
                            <a:latin typeface="Cambria Math" panose="02040503050406030204" pitchFamily="18" charset="0"/>
                            <a:ea typeface="Times New Roman"/>
                            <a:cs typeface="Times New Roman"/>
                          </a:rPr>
                        </m:ctrlPr>
                      </m:dPr>
                      <m:e>
                        <m:r>
                          <a:rPr lang="en-US" sz="2400" i="1">
                            <a:effectLst/>
                            <a:latin typeface="Cambria Math"/>
                            <a:ea typeface="Times New Roman"/>
                            <a:cs typeface="Times New Roman"/>
                          </a:rPr>
                          <m:t>𝑥</m:t>
                        </m:r>
                        <m:r>
                          <a:rPr lang="en-US" sz="2400" i="1">
                            <a:effectLst/>
                            <a:latin typeface="Cambria Math"/>
                            <a:ea typeface="Times New Roman"/>
                            <a:cs typeface="Times New Roman"/>
                          </a:rPr>
                          <m:t>,</m:t>
                        </m:r>
                        <m:r>
                          <a:rPr lang="en-US" sz="2400" i="1">
                            <a:effectLst/>
                            <a:latin typeface="Cambria Math"/>
                            <a:ea typeface="Times New Roman"/>
                            <a:cs typeface="Times New Roman"/>
                          </a:rPr>
                          <m:t>𝑦</m:t>
                        </m:r>
                      </m:e>
                    </m:d>
                    <m:r>
                      <a:rPr lang="en-US" sz="2400" i="1">
                        <a:effectLst/>
                        <a:latin typeface="Cambria Math"/>
                        <a:ea typeface="Times New Roman"/>
                        <a:cs typeface="Times New Roman"/>
                      </a:rPr>
                      <m:t>=</m:t>
                    </m:r>
                    <m:nary>
                      <m:naryPr>
                        <m:limLoc m:val="subSup"/>
                        <m:ctrlPr>
                          <a:rPr lang="en-US" sz="2400" i="1">
                            <a:effectLst/>
                            <a:latin typeface="Cambria Math" panose="02040503050406030204" pitchFamily="18" charset="0"/>
                            <a:ea typeface="Times New Roman"/>
                            <a:cs typeface="Times New Roman"/>
                          </a:rPr>
                        </m:ctrlPr>
                      </m:naryPr>
                      <m:sub>
                        <m:r>
                          <a:rPr lang="en-US" sz="2400" i="1">
                            <a:effectLst/>
                            <a:latin typeface="Cambria Math"/>
                            <a:ea typeface="Times New Roman"/>
                            <a:cs typeface="Times New Roman"/>
                          </a:rPr>
                          <m:t>0</m:t>
                        </m:r>
                      </m:sub>
                      <m:sup>
                        <m:r>
                          <a:rPr lang="en-US" sz="2400" i="1">
                            <a:effectLst/>
                            <a:latin typeface="Cambria Math"/>
                            <a:ea typeface="Times New Roman"/>
                            <a:cs typeface="Times New Roman"/>
                          </a:rPr>
                          <m:t>𝑦</m:t>
                        </m:r>
                      </m:sup>
                      <m:e>
                        <m:nary>
                          <m:naryPr>
                            <m:limLoc m:val="subSup"/>
                            <m:ctrlPr>
                              <a:rPr lang="en-US" sz="2400" i="1">
                                <a:effectLst/>
                                <a:latin typeface="Cambria Math" panose="02040503050406030204" pitchFamily="18" charset="0"/>
                                <a:ea typeface="Times New Roman"/>
                                <a:cs typeface="Times New Roman"/>
                              </a:rPr>
                            </m:ctrlPr>
                          </m:naryPr>
                          <m:sub>
                            <m:r>
                              <a:rPr lang="en-US" sz="2400" i="1">
                                <a:effectLst/>
                                <a:latin typeface="Cambria Math"/>
                                <a:ea typeface="Times New Roman"/>
                                <a:cs typeface="Times New Roman"/>
                              </a:rPr>
                              <m:t>0</m:t>
                            </m:r>
                          </m:sub>
                          <m:sup>
                            <m:r>
                              <a:rPr lang="en-US" sz="2400" i="1">
                                <a:effectLst/>
                                <a:latin typeface="Cambria Math"/>
                                <a:ea typeface="Times New Roman"/>
                                <a:cs typeface="Times New Roman"/>
                              </a:rPr>
                              <m:t>𝑥</m:t>
                            </m:r>
                          </m:sup>
                          <m:e>
                            <m:d>
                              <m:dPr>
                                <m:ctrlPr>
                                  <a:rPr lang="en-US" sz="2400" i="1">
                                    <a:effectLst/>
                                    <a:latin typeface="Cambria Math" panose="02040503050406030204" pitchFamily="18" charset="0"/>
                                    <a:ea typeface="Times New Roman"/>
                                    <a:cs typeface="Times New Roman"/>
                                  </a:rPr>
                                </m:ctrlPr>
                              </m:dPr>
                              <m:e>
                                <m:r>
                                  <a:rPr lang="en-US" sz="2400" i="1">
                                    <a:effectLst/>
                                    <a:latin typeface="Cambria Math"/>
                                    <a:ea typeface="Times New Roman"/>
                                    <a:cs typeface="Times New Roman"/>
                                  </a:rPr>
                                  <m:t>𝑠</m:t>
                                </m:r>
                                <m:r>
                                  <a:rPr lang="en-US" sz="2400" i="1">
                                    <a:effectLst/>
                                    <a:latin typeface="Cambria Math"/>
                                    <a:ea typeface="Times New Roman"/>
                                    <a:cs typeface="Times New Roman"/>
                                  </a:rPr>
                                  <m:t>+</m:t>
                                </m:r>
                                <m:r>
                                  <a:rPr lang="en-US" sz="2400" i="1">
                                    <a:effectLst/>
                                    <a:latin typeface="Cambria Math"/>
                                    <a:ea typeface="Times New Roman"/>
                                    <a:cs typeface="Times New Roman"/>
                                  </a:rPr>
                                  <m:t>𝑡</m:t>
                                </m:r>
                              </m:e>
                            </m:d>
                            <m:r>
                              <a:rPr lang="en-US" sz="2400" i="1">
                                <a:effectLst/>
                                <a:latin typeface="Cambria Math"/>
                                <a:ea typeface="Times New Roman"/>
                                <a:cs typeface="Times New Roman"/>
                              </a:rPr>
                              <m:t>𝑑𝑠𝑑𝑡</m:t>
                            </m:r>
                            <m:r>
                              <a:rPr lang="en-US" sz="2400" i="1">
                                <a:effectLst/>
                                <a:latin typeface="Cambria Math"/>
                                <a:ea typeface="Times New Roman"/>
                                <a:cs typeface="Times New Roman"/>
                              </a:rPr>
                              <m:t>=</m:t>
                            </m:r>
                            <m:f>
                              <m:fPr>
                                <m:ctrlPr>
                                  <a:rPr lang="en-US" sz="2400" i="1">
                                    <a:effectLst/>
                                    <a:latin typeface="Cambria Math" panose="02040503050406030204" pitchFamily="18" charset="0"/>
                                    <a:ea typeface="Times New Roman"/>
                                    <a:cs typeface="Times New Roman"/>
                                  </a:rPr>
                                </m:ctrlPr>
                              </m:fPr>
                              <m:num>
                                <m:r>
                                  <a:rPr lang="en-US" sz="2400" i="1">
                                    <a:effectLst/>
                                    <a:latin typeface="Cambria Math"/>
                                    <a:ea typeface="Times New Roman"/>
                                    <a:cs typeface="Times New Roman"/>
                                  </a:rPr>
                                  <m:t>1</m:t>
                                </m:r>
                              </m:num>
                              <m:den>
                                <m:r>
                                  <a:rPr lang="en-US" sz="2400" i="1">
                                    <a:effectLst/>
                                    <a:latin typeface="Cambria Math"/>
                                    <a:ea typeface="Times New Roman"/>
                                    <a:cs typeface="Times New Roman"/>
                                  </a:rPr>
                                  <m:t>2</m:t>
                                </m:r>
                              </m:den>
                            </m:f>
                            <m:r>
                              <a:rPr lang="en-US" sz="2400" i="1">
                                <a:effectLst/>
                                <a:latin typeface="Cambria Math"/>
                                <a:ea typeface="Times New Roman"/>
                                <a:cs typeface="Times New Roman"/>
                              </a:rPr>
                              <m:t>𝑥𝑦</m:t>
                            </m:r>
                            <m:d>
                              <m:dPr>
                                <m:ctrlPr>
                                  <a:rPr lang="en-US" sz="2400" i="1">
                                    <a:effectLst/>
                                    <a:latin typeface="Cambria Math" panose="02040503050406030204" pitchFamily="18" charset="0"/>
                                    <a:ea typeface="Times New Roman"/>
                                    <a:cs typeface="Times New Roman"/>
                                  </a:rPr>
                                </m:ctrlPr>
                              </m:dPr>
                              <m:e>
                                <m:r>
                                  <a:rPr lang="en-US" sz="2400" i="1">
                                    <a:effectLst/>
                                    <a:latin typeface="Cambria Math"/>
                                    <a:ea typeface="Times New Roman"/>
                                    <a:cs typeface="Times New Roman"/>
                                  </a:rPr>
                                  <m:t>𝑥</m:t>
                                </m:r>
                                <m:r>
                                  <a:rPr lang="en-US" sz="2400" i="1">
                                    <a:effectLst/>
                                    <a:latin typeface="Cambria Math"/>
                                    <a:ea typeface="Times New Roman"/>
                                    <a:cs typeface="Times New Roman"/>
                                  </a:rPr>
                                  <m:t>+</m:t>
                                </m:r>
                                <m:r>
                                  <a:rPr lang="en-US" sz="2400" i="1">
                                    <a:effectLst/>
                                    <a:latin typeface="Cambria Math"/>
                                    <a:ea typeface="Times New Roman"/>
                                    <a:cs typeface="Times New Roman"/>
                                  </a:rPr>
                                  <m:t>𝑦</m:t>
                                </m:r>
                              </m:e>
                            </m:d>
                            <m:r>
                              <a:rPr lang="en-US" sz="2400" i="1">
                                <a:effectLst/>
                                <a:latin typeface="Cambria Math"/>
                                <a:ea typeface="Times New Roman"/>
                                <a:cs typeface="Times New Roman"/>
                              </a:rPr>
                              <m:t> ;      0&lt;</m:t>
                            </m:r>
                            <m:r>
                              <a:rPr lang="en-US" sz="2400" i="1">
                                <a:effectLst/>
                                <a:latin typeface="Cambria Math"/>
                                <a:ea typeface="Times New Roman"/>
                                <a:cs typeface="Times New Roman"/>
                              </a:rPr>
                              <m:t>𝑥</m:t>
                            </m:r>
                            <m:r>
                              <a:rPr lang="en-US" sz="2400" i="1">
                                <a:effectLst/>
                                <a:latin typeface="Cambria Math"/>
                                <a:ea typeface="Times New Roman"/>
                                <a:cs typeface="Times New Roman"/>
                              </a:rPr>
                              <m:t>&lt;1 ,   0&lt;</m:t>
                            </m:r>
                            <m:r>
                              <a:rPr lang="en-US" sz="2400" i="1">
                                <a:effectLst/>
                                <a:latin typeface="Cambria Math"/>
                                <a:ea typeface="Times New Roman"/>
                                <a:cs typeface="Times New Roman"/>
                              </a:rPr>
                              <m:t>𝑦</m:t>
                            </m:r>
                            <m:r>
                              <a:rPr lang="en-US" sz="2400" i="1">
                                <a:effectLst/>
                                <a:latin typeface="Cambria Math"/>
                                <a:ea typeface="Times New Roman"/>
                                <a:cs typeface="Times New Roman"/>
                              </a:rPr>
                              <m:t>&lt;1</m:t>
                            </m:r>
                          </m:e>
                        </m:nary>
                      </m:e>
                    </m:nary>
                  </m:oMath>
                </a14:m>
                <a:endParaRPr lang="en-US" sz="2400" dirty="0">
                  <a:latin typeface="Times New Roman" pitchFamily="18" charset="0"/>
                  <a:ea typeface="Calibri"/>
                  <a:cs typeface="Times New Roman" pitchFamily="18" charset="0"/>
                </a:endParaRPr>
              </a:p>
              <a:p>
                <a:pPr algn="just">
                  <a:lnSpc>
                    <a:spcPct val="150000"/>
                  </a:lnSpc>
                </a:pPr>
                <a:r>
                  <a:rPr lang="en-US" sz="2400" b="1" i="1" u="sng" dirty="0">
                    <a:effectLst/>
                    <a:latin typeface="Times New Roman" pitchFamily="18" charset="0"/>
                    <a:ea typeface="Times New Roman"/>
                    <a:cs typeface="Times New Roman" pitchFamily="18" charset="0"/>
                  </a:rPr>
                  <a:t>Example:</a:t>
                </a:r>
                <a:r>
                  <a:rPr lang="en-US" sz="2400" dirty="0">
                    <a:effectLst/>
                    <a:latin typeface="Times New Roman" pitchFamily="18" charset="0"/>
                    <a:ea typeface="Times New Roman"/>
                    <a:cs typeface="Times New Roman" pitchFamily="18" charset="0"/>
                  </a:rPr>
                  <a:t> Find the joint probability density function of the two random variables </a:t>
                </a:r>
                <a14:m>
                  <m:oMath xmlns:m="http://schemas.openxmlformats.org/officeDocument/2006/math">
                    <m:r>
                      <a:rPr lang="en-US" sz="2400" i="1">
                        <a:effectLst/>
                        <a:latin typeface="Cambria Math"/>
                        <a:ea typeface="Times New Roman"/>
                        <a:cs typeface="Times New Roman"/>
                      </a:rPr>
                      <m:t>𝑋</m:t>
                    </m:r>
                  </m:oMath>
                </a14:m>
                <a:r>
                  <a:rPr lang="en-US" sz="2400" dirty="0">
                    <a:effectLst/>
                    <a:latin typeface="Times New Roman" pitchFamily="18" charset="0"/>
                    <a:ea typeface="Times New Roman"/>
                    <a:cs typeface="Times New Roman" pitchFamily="18" charset="0"/>
                  </a:rPr>
                  <a:t> and </a:t>
                </a:r>
                <a14:m>
                  <m:oMath xmlns:m="http://schemas.openxmlformats.org/officeDocument/2006/math">
                    <m:r>
                      <a:rPr lang="en-US" sz="2400" i="1">
                        <a:effectLst/>
                        <a:latin typeface="Cambria Math"/>
                        <a:ea typeface="Times New Roman"/>
                        <a:cs typeface="Times New Roman"/>
                      </a:rPr>
                      <m:t>𝑌</m:t>
                    </m:r>
                  </m:oMath>
                </a14:m>
                <a:r>
                  <a:rPr lang="en-US" sz="2400" dirty="0">
                    <a:effectLst/>
                    <a:latin typeface="Times New Roman" pitchFamily="18" charset="0"/>
                    <a:ea typeface="Times New Roman"/>
                    <a:cs typeface="Times New Roman" pitchFamily="18" charset="0"/>
                  </a:rPr>
                  <a:t> whose joint distribution function is given by,</a:t>
                </a:r>
                <a:endParaRPr lang="en-US" sz="2400" dirty="0">
                  <a:latin typeface="Times New Roman" pitchFamily="18" charset="0"/>
                  <a:ea typeface="Calibri"/>
                  <a:cs typeface="Times New Roman" pitchFamily="18" charset="0"/>
                </a:endParaRPr>
              </a:p>
              <a:p>
                <a:pPr algn="just">
                  <a:lnSpc>
                    <a:spcPct val="150000"/>
                  </a:lnSpc>
                </a:pPr>
                <a14:m>
                  <m:oMathPara xmlns:m="http://schemas.openxmlformats.org/officeDocument/2006/math">
                    <m:oMathParaPr>
                      <m:jc m:val="centerGroup"/>
                    </m:oMathParaPr>
                    <m:oMath xmlns:m="http://schemas.openxmlformats.org/officeDocument/2006/math">
                      <m:r>
                        <a:rPr lang="en-US" sz="2400" i="1">
                          <a:effectLst/>
                          <a:latin typeface="Cambria Math"/>
                          <a:ea typeface="Times New Roman"/>
                          <a:cs typeface="Times New Roman"/>
                        </a:rPr>
                        <m:t>𝐹</m:t>
                      </m:r>
                      <m:d>
                        <m:dPr>
                          <m:ctrlPr>
                            <a:rPr lang="en-US" sz="2400" i="1">
                              <a:effectLst/>
                              <a:latin typeface="Cambria Math" panose="02040503050406030204" pitchFamily="18" charset="0"/>
                              <a:ea typeface="Times New Roman"/>
                              <a:cs typeface="Times New Roman"/>
                            </a:rPr>
                          </m:ctrlPr>
                        </m:dPr>
                        <m:e>
                          <m:r>
                            <a:rPr lang="en-US" sz="2400" i="1">
                              <a:effectLst/>
                              <a:latin typeface="Cambria Math"/>
                              <a:ea typeface="Times New Roman"/>
                              <a:cs typeface="Times New Roman"/>
                            </a:rPr>
                            <m:t>𝑥</m:t>
                          </m:r>
                          <m:r>
                            <a:rPr lang="en-US" sz="2400" i="1">
                              <a:effectLst/>
                              <a:latin typeface="Cambria Math"/>
                              <a:ea typeface="Times New Roman"/>
                              <a:cs typeface="Times New Roman"/>
                            </a:rPr>
                            <m:t>,</m:t>
                          </m:r>
                          <m:r>
                            <a:rPr lang="en-US" sz="2400" i="1">
                              <a:effectLst/>
                              <a:latin typeface="Cambria Math"/>
                              <a:ea typeface="Times New Roman"/>
                              <a:cs typeface="Times New Roman"/>
                            </a:rPr>
                            <m:t>𝑦</m:t>
                          </m:r>
                        </m:e>
                      </m:d>
                      <m:r>
                        <a:rPr lang="en-US" sz="2400" i="1">
                          <a:effectLst/>
                          <a:latin typeface="Cambria Math"/>
                          <a:ea typeface="Times New Roman"/>
                          <a:cs typeface="Times New Roman"/>
                        </a:rPr>
                        <m:t>=</m:t>
                      </m:r>
                      <m:d>
                        <m:dPr>
                          <m:begChr m:val="{"/>
                          <m:endChr m:val=""/>
                          <m:ctrlPr>
                            <a:rPr lang="en-US" sz="2400" i="1">
                              <a:effectLst/>
                              <a:latin typeface="Cambria Math" panose="02040503050406030204" pitchFamily="18" charset="0"/>
                              <a:ea typeface="Times New Roman"/>
                              <a:cs typeface="Times New Roman"/>
                            </a:rPr>
                          </m:ctrlPr>
                        </m:dPr>
                        <m:e>
                          <m:eqArr>
                            <m:eqArrPr>
                              <m:ctrlPr>
                                <a:rPr lang="en-US" sz="2400" i="1">
                                  <a:effectLst/>
                                  <a:latin typeface="Cambria Math" panose="02040503050406030204" pitchFamily="18" charset="0"/>
                                  <a:ea typeface="Times New Roman"/>
                                  <a:cs typeface="Times New Roman"/>
                                </a:rPr>
                              </m:ctrlPr>
                            </m:eqArrPr>
                            <m:e>
                              <m:d>
                                <m:dPr>
                                  <m:ctrlPr>
                                    <a:rPr lang="en-US" sz="2400" i="1">
                                      <a:effectLst/>
                                      <a:latin typeface="Cambria Math" panose="02040503050406030204" pitchFamily="18" charset="0"/>
                                      <a:ea typeface="Times New Roman"/>
                                      <a:cs typeface="Times New Roman"/>
                                    </a:rPr>
                                  </m:ctrlPr>
                                </m:dPr>
                                <m:e>
                                  <m:r>
                                    <a:rPr lang="en-US" sz="2400" i="1">
                                      <a:effectLst/>
                                      <a:latin typeface="Cambria Math"/>
                                      <a:ea typeface="Times New Roman"/>
                                      <a:cs typeface="Times New Roman"/>
                                    </a:rPr>
                                    <m:t>1−</m:t>
                                  </m:r>
                                  <m:sSup>
                                    <m:sSupPr>
                                      <m:ctrlPr>
                                        <a:rPr lang="en-US" sz="2400" i="1">
                                          <a:effectLst/>
                                          <a:latin typeface="Cambria Math" panose="02040503050406030204" pitchFamily="18" charset="0"/>
                                          <a:ea typeface="Times New Roman"/>
                                          <a:cs typeface="Times New Roman"/>
                                        </a:rPr>
                                      </m:ctrlPr>
                                    </m:sSupPr>
                                    <m:e>
                                      <m:r>
                                        <a:rPr lang="en-US" sz="2400" i="1">
                                          <a:effectLst/>
                                          <a:latin typeface="Cambria Math"/>
                                          <a:ea typeface="Times New Roman"/>
                                          <a:cs typeface="Times New Roman"/>
                                        </a:rPr>
                                        <m:t>𝑒</m:t>
                                      </m:r>
                                    </m:e>
                                    <m:sup>
                                      <m:r>
                                        <a:rPr lang="en-US" sz="2400" i="1">
                                          <a:effectLst/>
                                          <a:latin typeface="Cambria Math"/>
                                          <a:ea typeface="Times New Roman"/>
                                          <a:cs typeface="Times New Roman"/>
                                        </a:rPr>
                                        <m:t>−</m:t>
                                      </m:r>
                                      <m:r>
                                        <a:rPr lang="en-US" sz="2400" i="1">
                                          <a:effectLst/>
                                          <a:latin typeface="Cambria Math"/>
                                          <a:ea typeface="Times New Roman"/>
                                          <a:cs typeface="Times New Roman"/>
                                        </a:rPr>
                                        <m:t>𝑥</m:t>
                                      </m:r>
                                    </m:sup>
                                  </m:sSup>
                                </m:e>
                              </m:d>
                              <m:d>
                                <m:dPr>
                                  <m:ctrlPr>
                                    <a:rPr lang="en-US" sz="2400" i="1">
                                      <a:effectLst/>
                                      <a:latin typeface="Cambria Math" panose="02040503050406030204" pitchFamily="18" charset="0"/>
                                      <a:ea typeface="Times New Roman"/>
                                      <a:cs typeface="Times New Roman"/>
                                    </a:rPr>
                                  </m:ctrlPr>
                                </m:dPr>
                                <m:e>
                                  <m:r>
                                    <a:rPr lang="en-US" sz="2400" i="1">
                                      <a:effectLst/>
                                      <a:latin typeface="Cambria Math"/>
                                      <a:ea typeface="Times New Roman"/>
                                      <a:cs typeface="Times New Roman"/>
                                    </a:rPr>
                                    <m:t>1−</m:t>
                                  </m:r>
                                  <m:sSup>
                                    <m:sSupPr>
                                      <m:ctrlPr>
                                        <a:rPr lang="en-US" sz="2400" i="1">
                                          <a:effectLst/>
                                          <a:latin typeface="Cambria Math" panose="02040503050406030204" pitchFamily="18" charset="0"/>
                                          <a:ea typeface="Times New Roman"/>
                                          <a:cs typeface="Times New Roman"/>
                                        </a:rPr>
                                      </m:ctrlPr>
                                    </m:sSupPr>
                                    <m:e>
                                      <m:r>
                                        <a:rPr lang="en-US" sz="2400" i="1">
                                          <a:effectLst/>
                                          <a:latin typeface="Cambria Math"/>
                                          <a:ea typeface="Times New Roman"/>
                                          <a:cs typeface="Times New Roman"/>
                                        </a:rPr>
                                        <m:t>𝑒</m:t>
                                      </m:r>
                                    </m:e>
                                    <m:sup>
                                      <m:r>
                                        <a:rPr lang="en-US" sz="2400" i="1">
                                          <a:effectLst/>
                                          <a:latin typeface="Cambria Math"/>
                                          <a:ea typeface="Times New Roman"/>
                                          <a:cs typeface="Times New Roman"/>
                                        </a:rPr>
                                        <m:t>−</m:t>
                                      </m:r>
                                      <m:r>
                                        <a:rPr lang="en-US" sz="2400" i="1">
                                          <a:effectLst/>
                                          <a:latin typeface="Cambria Math"/>
                                          <a:ea typeface="Times New Roman"/>
                                          <a:cs typeface="Times New Roman"/>
                                        </a:rPr>
                                        <m:t>𝑦</m:t>
                                      </m:r>
                                    </m:sup>
                                  </m:sSup>
                                </m:e>
                              </m:d>
                              <m:r>
                                <a:rPr lang="en-US" sz="2400" i="1">
                                  <a:effectLst/>
                                  <a:latin typeface="Cambria Math"/>
                                  <a:ea typeface="Times New Roman"/>
                                  <a:cs typeface="Times New Roman"/>
                                </a:rPr>
                                <m:t>  ,  </m:t>
                              </m:r>
                              <m:r>
                                <a:rPr lang="en-US" sz="2400" i="1">
                                  <a:effectLst/>
                                  <a:latin typeface="Cambria Math"/>
                                  <a:ea typeface="Times New Roman"/>
                                  <a:cs typeface="Times New Roman"/>
                                </a:rPr>
                                <m:t>𝑓𝑜𝑟</m:t>
                              </m:r>
                              <m:r>
                                <a:rPr lang="en-US" sz="2400" i="1">
                                  <a:effectLst/>
                                  <a:latin typeface="Cambria Math"/>
                                  <a:ea typeface="Times New Roman"/>
                                  <a:cs typeface="Times New Roman"/>
                                </a:rPr>
                                <m:t> 0&lt;</m:t>
                              </m:r>
                              <m:r>
                                <a:rPr lang="en-US" sz="2400" i="1">
                                  <a:effectLst/>
                                  <a:latin typeface="Cambria Math"/>
                                  <a:ea typeface="Times New Roman"/>
                                  <a:cs typeface="Times New Roman"/>
                                </a:rPr>
                                <m:t>𝑥</m:t>
                              </m:r>
                              <m:r>
                                <a:rPr lang="en-US" sz="2400" i="1">
                                  <a:effectLst/>
                                  <a:latin typeface="Cambria Math"/>
                                  <a:ea typeface="Times New Roman"/>
                                  <a:cs typeface="Times New Roman"/>
                                </a:rPr>
                                <m:t>,   0&lt;</m:t>
                              </m:r>
                              <m:r>
                                <a:rPr lang="en-US" sz="2400" i="1">
                                  <a:effectLst/>
                                  <a:latin typeface="Cambria Math"/>
                                  <a:ea typeface="Times New Roman"/>
                                  <a:cs typeface="Times New Roman"/>
                                </a:rPr>
                                <m:t>𝑦</m:t>
                              </m:r>
                            </m:e>
                            <m:e>
                              <m:r>
                                <a:rPr lang="en-US" sz="2400" i="1">
                                  <a:effectLst/>
                                  <a:latin typeface="Cambria Math"/>
                                  <a:ea typeface="Times New Roman"/>
                                  <a:cs typeface="Times New Roman"/>
                                </a:rPr>
                                <m:t>        0                   ,           </m:t>
                              </m:r>
                              <m:r>
                                <a:rPr lang="en-US" sz="2400" i="1">
                                  <a:effectLst/>
                                  <a:latin typeface="Cambria Math"/>
                                  <a:ea typeface="Times New Roman"/>
                                  <a:cs typeface="Times New Roman"/>
                                </a:rPr>
                                <m:t>𝑒𝑙𝑠𝑒𝑤h𝑒𝑟𝑒</m:t>
                              </m:r>
                              <m:r>
                                <a:rPr lang="en-US" sz="2400" i="1">
                                  <a:effectLst/>
                                  <a:latin typeface="Cambria Math"/>
                                  <a:ea typeface="Times New Roman"/>
                                  <a:cs typeface="Times New Roman"/>
                                </a:rPr>
                                <m:t> </m:t>
                              </m:r>
                            </m:e>
                          </m:eqArr>
                        </m:e>
                      </m:d>
                    </m:oMath>
                  </m:oMathPara>
                </a14:m>
                <a:endParaRPr lang="en-US" sz="2400" dirty="0">
                  <a:latin typeface="Times New Roman" pitchFamily="18" charset="0"/>
                  <a:ea typeface="Calibri"/>
                  <a:cs typeface="Times New Roman" pitchFamily="18" charset="0"/>
                </a:endParaRPr>
              </a:p>
              <a:p>
                <a:pPr algn="just">
                  <a:lnSpc>
                    <a:spcPct val="150000"/>
                  </a:lnSpc>
                </a:pPr>
                <a:r>
                  <a:rPr lang="en-US" sz="2400" dirty="0">
                    <a:effectLst/>
                    <a:latin typeface="Times New Roman" pitchFamily="18" charset="0"/>
                    <a:ea typeface="Times New Roman"/>
                    <a:cs typeface="Times New Roman" pitchFamily="18" charset="0"/>
                  </a:rPr>
                  <a:t>Also use the joint probability density to determine </a:t>
                </a:r>
                <a14:m>
                  <m:oMath xmlns:m="http://schemas.openxmlformats.org/officeDocument/2006/math">
                    <m:r>
                      <a:rPr lang="en-US" sz="2400" i="1">
                        <a:effectLst/>
                        <a:latin typeface="Cambria Math"/>
                        <a:ea typeface="Times New Roman"/>
                        <a:cs typeface="Times New Roman"/>
                      </a:rPr>
                      <m:t>𝑃</m:t>
                    </m:r>
                    <m:d>
                      <m:dPr>
                        <m:ctrlPr>
                          <a:rPr lang="en-US" sz="2400" i="1">
                            <a:effectLst/>
                            <a:latin typeface="Cambria Math" panose="02040503050406030204" pitchFamily="18" charset="0"/>
                            <a:ea typeface="Times New Roman"/>
                            <a:cs typeface="Times New Roman"/>
                          </a:rPr>
                        </m:ctrlPr>
                      </m:dPr>
                      <m:e>
                        <m:r>
                          <a:rPr lang="en-US" sz="2400" i="1">
                            <a:effectLst/>
                            <a:latin typeface="Cambria Math"/>
                            <a:ea typeface="Times New Roman"/>
                            <a:cs typeface="Times New Roman"/>
                          </a:rPr>
                          <m:t>1&lt;</m:t>
                        </m:r>
                        <m:r>
                          <a:rPr lang="en-US" sz="2400" i="1">
                            <a:effectLst/>
                            <a:latin typeface="Cambria Math"/>
                            <a:ea typeface="Times New Roman"/>
                            <a:cs typeface="Times New Roman"/>
                          </a:rPr>
                          <m:t>𝑋</m:t>
                        </m:r>
                        <m:r>
                          <a:rPr lang="en-US" sz="2400" i="1">
                            <a:effectLst/>
                            <a:latin typeface="Cambria Math"/>
                            <a:ea typeface="Times New Roman"/>
                            <a:cs typeface="Times New Roman"/>
                          </a:rPr>
                          <m:t>&lt;3, 1&lt;</m:t>
                        </m:r>
                        <m:r>
                          <a:rPr lang="en-US" sz="2400" i="1">
                            <a:effectLst/>
                            <a:latin typeface="Cambria Math"/>
                            <a:ea typeface="Times New Roman"/>
                            <a:cs typeface="Times New Roman"/>
                          </a:rPr>
                          <m:t>𝑌</m:t>
                        </m:r>
                        <m:r>
                          <a:rPr lang="en-US" sz="2400" i="1">
                            <a:effectLst/>
                            <a:latin typeface="Cambria Math"/>
                            <a:ea typeface="Times New Roman"/>
                            <a:cs typeface="Times New Roman"/>
                          </a:rPr>
                          <m:t>&lt;2</m:t>
                        </m:r>
                      </m:e>
                    </m:d>
                    <m:r>
                      <a:rPr lang="en-US" sz="2400" i="1">
                        <a:effectLst/>
                        <a:latin typeface="Cambria Math"/>
                        <a:ea typeface="Times New Roman"/>
                        <a:cs typeface="Times New Roman"/>
                      </a:rPr>
                      <m:t>.</m:t>
                    </m:r>
                  </m:oMath>
                </a14:m>
                <a:endParaRPr lang="en-US" sz="2400" dirty="0">
                  <a:latin typeface="Times New Roman" pitchFamily="18" charset="0"/>
                  <a:ea typeface="Calibri"/>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228600" y="1040045"/>
                <a:ext cx="8763000" cy="5178084"/>
              </a:xfrm>
              <a:prstGeom prst="rect">
                <a:avLst/>
              </a:prstGeom>
              <a:blipFill rotWithShape="1">
                <a:blip r:embed="rId2"/>
                <a:stretch>
                  <a:fillRect l="-1113" r="-2018" b="-1767"/>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509412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2232" y="0"/>
            <a:ext cx="8915400" cy="6771084"/>
          </a:xfrm>
          <a:prstGeom prst="rect">
            <a:avLst/>
          </a:prstGeom>
        </p:spPr>
        <p:txBody>
          <a:bodyPr wrap="square">
            <a:spAutoFit/>
          </a:bodyPr>
          <a:lstStyle/>
          <a:p>
            <a:pPr marL="342900" marR="0" lvl="0" indent="-342900" algn="just">
              <a:lnSpc>
                <a:spcPct val="150000"/>
              </a:lnSpc>
              <a:spcBef>
                <a:spcPts val="0"/>
              </a:spcBef>
              <a:spcAft>
                <a:spcPts val="0"/>
              </a:spcAft>
              <a:buFont typeface="+mj-lt"/>
              <a:buAutoNum type="arabicPeriod"/>
            </a:pPr>
            <a:r>
              <a:rPr lang="en-US" sz="2800" b="1" u="sng" dirty="0" smtClean="0">
                <a:solidFill>
                  <a:srgbClr val="FF0000"/>
                </a:solidFill>
                <a:effectLst/>
                <a:latin typeface="Times New Roman" pitchFamily="18" charset="0"/>
                <a:ea typeface="Calibri"/>
                <a:cs typeface="Times New Roman" pitchFamily="18" charset="0"/>
              </a:rPr>
              <a:t>Discrete random variable</a:t>
            </a:r>
            <a:r>
              <a:rPr lang="en-US" sz="2800" b="1" u="sng" dirty="0" smtClean="0">
                <a:effectLst/>
                <a:latin typeface="Times New Roman" pitchFamily="18" charset="0"/>
                <a:ea typeface="Calibri"/>
                <a:cs typeface="Times New Roman" pitchFamily="18" charset="0"/>
              </a:rPr>
              <a:t>: </a:t>
            </a:r>
            <a:endParaRPr lang="en-US" sz="2800" dirty="0">
              <a:latin typeface="Times New Roman" pitchFamily="18" charset="0"/>
              <a:ea typeface="Calibri"/>
              <a:cs typeface="Times New Roman" pitchFamily="18" charset="0"/>
            </a:endParaRPr>
          </a:p>
          <a:p>
            <a:r>
              <a:rPr lang="en-US" sz="2800" dirty="0" smtClean="0">
                <a:effectLst/>
                <a:latin typeface="Times New Roman" pitchFamily="18" charset="0"/>
                <a:ea typeface="Calibri"/>
                <a:cs typeface="Times New Roman" pitchFamily="18" charset="0"/>
              </a:rPr>
              <a:t>Possible values of isolated points along the number line. Random variables have their own sample space, or set of possible values. If this set is finite or countable, the random variable is said to be discrete.</a:t>
            </a:r>
          </a:p>
          <a:p>
            <a:pPr marL="342900" marR="0" lvl="0" indent="-342900" algn="just">
              <a:lnSpc>
                <a:spcPct val="150000"/>
              </a:lnSpc>
              <a:spcBef>
                <a:spcPts val="0"/>
              </a:spcBef>
              <a:spcAft>
                <a:spcPts val="0"/>
              </a:spcAft>
              <a:buFont typeface="Wingdings"/>
              <a:buChar char=""/>
            </a:pPr>
            <a:r>
              <a:rPr lang="en-US" sz="2800" dirty="0" smtClean="0">
                <a:effectLst/>
                <a:latin typeface="Times New Roman" pitchFamily="18" charset="0"/>
                <a:ea typeface="Calibri"/>
                <a:cs typeface="Times New Roman" pitchFamily="18" charset="0"/>
              </a:rPr>
              <a:t>If X is a discrete random variable taking a values X</a:t>
            </a:r>
            <a:r>
              <a:rPr lang="en-US" sz="2800" baseline="-25000" dirty="0" smtClean="0">
                <a:effectLst/>
                <a:latin typeface="Times New Roman" pitchFamily="18" charset="0"/>
                <a:ea typeface="Calibri"/>
                <a:cs typeface="Times New Roman" pitchFamily="18" charset="0"/>
              </a:rPr>
              <a:t>1</a:t>
            </a:r>
            <a:r>
              <a:rPr lang="en-US" sz="2800" dirty="0" smtClean="0">
                <a:effectLst/>
                <a:latin typeface="Times New Roman" pitchFamily="18" charset="0"/>
                <a:ea typeface="Calibri"/>
                <a:cs typeface="Times New Roman" pitchFamily="18" charset="0"/>
              </a:rPr>
              <a:t>,X</a:t>
            </a:r>
            <a:r>
              <a:rPr lang="en-US" sz="2800" baseline="-25000" dirty="0" smtClean="0">
                <a:effectLst/>
                <a:latin typeface="Times New Roman" pitchFamily="18" charset="0"/>
                <a:ea typeface="Calibri"/>
                <a:cs typeface="Times New Roman" pitchFamily="18" charset="0"/>
              </a:rPr>
              <a:t>2</a:t>
            </a:r>
            <a:r>
              <a:rPr lang="en-US" sz="2800" dirty="0" smtClean="0">
                <a:effectLst/>
                <a:latin typeface="Times New Roman" pitchFamily="18" charset="0"/>
                <a:ea typeface="Calibri"/>
                <a:cs typeface="Times New Roman" pitchFamily="18" charset="0"/>
              </a:rPr>
              <a:t>,</a:t>
            </a:r>
            <a:r>
              <a:rPr lang="en-US" sz="2800" b="1" dirty="0" smtClean="0">
                <a:effectLst/>
                <a:latin typeface="Times New Roman" pitchFamily="18" charset="0"/>
                <a:ea typeface="Calibri"/>
                <a:cs typeface="Times New Roman" pitchFamily="18" charset="0"/>
              </a:rPr>
              <a:t>….</a:t>
            </a:r>
            <a:r>
              <a:rPr lang="en-US" sz="2800" dirty="0" smtClean="0">
                <a:effectLst/>
                <a:latin typeface="Times New Roman" pitchFamily="18" charset="0"/>
                <a:ea typeface="Calibri"/>
                <a:cs typeface="Times New Roman" pitchFamily="18" charset="0"/>
              </a:rPr>
              <a:t>,Xn then P(x</a:t>
            </a:r>
            <a:r>
              <a:rPr lang="en-US" sz="2800" baseline="-25000" dirty="0" smtClean="0">
                <a:effectLst/>
                <a:latin typeface="Times New Roman" pitchFamily="18" charset="0"/>
                <a:ea typeface="Calibri"/>
                <a:cs typeface="Times New Roman" pitchFamily="18" charset="0"/>
              </a:rPr>
              <a:t>i</a:t>
            </a:r>
            <a:r>
              <a:rPr lang="en-US" sz="2800" dirty="0" smtClean="0">
                <a:effectLst/>
                <a:latin typeface="Times New Roman" pitchFamily="18" charset="0"/>
                <a:ea typeface="Calibri"/>
                <a:cs typeface="Times New Roman" pitchFamily="18" charset="0"/>
              </a:rPr>
              <a:t>)=P(X=x</a:t>
            </a:r>
            <a:r>
              <a:rPr lang="en-US" sz="2800" baseline="-25000" dirty="0" smtClean="0">
                <a:effectLst/>
                <a:latin typeface="Times New Roman" pitchFamily="18" charset="0"/>
                <a:ea typeface="Calibri"/>
                <a:cs typeface="Times New Roman" pitchFamily="18" charset="0"/>
              </a:rPr>
              <a:t>i</a:t>
            </a:r>
            <a:r>
              <a:rPr lang="en-US" sz="2800" dirty="0" smtClean="0">
                <a:effectLst/>
                <a:latin typeface="Times New Roman" pitchFamily="18" charset="0"/>
                <a:ea typeface="Calibri"/>
                <a:cs typeface="Times New Roman" pitchFamily="18" charset="0"/>
              </a:rPr>
              <a:t>),where i=1,2,3</a:t>
            </a:r>
            <a:r>
              <a:rPr lang="en-US" sz="2800" b="1" dirty="0" smtClean="0">
                <a:effectLst/>
                <a:latin typeface="Times New Roman" pitchFamily="18" charset="0"/>
                <a:ea typeface="Calibri"/>
                <a:cs typeface="Times New Roman" pitchFamily="18" charset="0"/>
              </a:rPr>
              <a:t>,….,</a:t>
            </a:r>
            <a:r>
              <a:rPr lang="en-US" sz="2800" dirty="0" smtClean="0">
                <a:effectLst/>
                <a:latin typeface="Times New Roman" pitchFamily="18" charset="0"/>
                <a:ea typeface="Calibri"/>
                <a:cs typeface="Times New Roman" pitchFamily="18" charset="0"/>
              </a:rPr>
              <a:t>n is called probability mass function(pmf) of random variable X</a:t>
            </a:r>
            <a:endParaRPr lang="en-US" sz="2800" dirty="0">
              <a:latin typeface="Times New Roman" pitchFamily="18" charset="0"/>
              <a:ea typeface="Calibri"/>
              <a:cs typeface="Times New Roman" pitchFamily="18" charset="0"/>
            </a:endParaRPr>
          </a:p>
          <a:p>
            <a:pPr marL="342900" marR="0" lvl="0" indent="-342900" algn="just">
              <a:lnSpc>
                <a:spcPct val="150000"/>
              </a:lnSpc>
              <a:spcBef>
                <a:spcPts val="0"/>
              </a:spcBef>
              <a:spcAft>
                <a:spcPts val="0"/>
              </a:spcAft>
              <a:buFont typeface="Wingdings"/>
              <a:buChar char=""/>
            </a:pPr>
            <a:r>
              <a:rPr lang="en-US" sz="2800" dirty="0" smtClean="0">
                <a:effectLst/>
                <a:latin typeface="Times New Roman" pitchFamily="18" charset="0"/>
                <a:ea typeface="Calibri"/>
                <a:cs typeface="Times New Roman" pitchFamily="18" charset="0"/>
              </a:rPr>
              <a:t>The set of order pairs [x</a:t>
            </a:r>
            <a:r>
              <a:rPr lang="en-US" sz="2800" baseline="-25000" dirty="0" smtClean="0">
                <a:effectLst/>
                <a:latin typeface="Times New Roman" pitchFamily="18" charset="0"/>
                <a:ea typeface="Calibri"/>
                <a:cs typeface="Times New Roman" pitchFamily="18" charset="0"/>
              </a:rPr>
              <a:t>i</a:t>
            </a:r>
            <a:r>
              <a:rPr lang="en-US" sz="2800" dirty="0" smtClean="0">
                <a:effectLst/>
                <a:latin typeface="Times New Roman" pitchFamily="18" charset="0"/>
                <a:ea typeface="Calibri"/>
                <a:cs typeface="Times New Roman" pitchFamily="18" charset="0"/>
              </a:rPr>
              <a:t> = P(x</a:t>
            </a:r>
            <a:r>
              <a:rPr lang="en-US" sz="2800" baseline="-25000" dirty="0" smtClean="0">
                <a:effectLst/>
                <a:latin typeface="Times New Roman" pitchFamily="18" charset="0"/>
                <a:ea typeface="Calibri"/>
                <a:cs typeface="Times New Roman" pitchFamily="18" charset="0"/>
              </a:rPr>
              <a:t>i</a:t>
            </a:r>
            <a:r>
              <a:rPr lang="en-US" sz="2800" dirty="0" smtClean="0">
                <a:effectLst/>
                <a:latin typeface="Times New Roman" pitchFamily="18" charset="0"/>
                <a:ea typeface="Calibri"/>
                <a:cs typeface="Times New Roman" pitchFamily="18" charset="0"/>
              </a:rPr>
              <a:t>)], i=1,2,3</a:t>
            </a:r>
            <a:r>
              <a:rPr lang="en-US" sz="2800" b="1" dirty="0" smtClean="0">
                <a:effectLst/>
                <a:latin typeface="Times New Roman" pitchFamily="18" charset="0"/>
                <a:ea typeface="Calibri"/>
                <a:cs typeface="Times New Roman" pitchFamily="18" charset="0"/>
              </a:rPr>
              <a:t>,….,</a:t>
            </a:r>
            <a:r>
              <a:rPr lang="en-US" sz="2800" dirty="0" smtClean="0">
                <a:effectLst/>
                <a:latin typeface="Times New Roman" pitchFamily="18" charset="0"/>
                <a:ea typeface="Calibri"/>
                <a:cs typeface="Times New Roman" pitchFamily="18" charset="0"/>
              </a:rPr>
              <a:t>n gives the probability distribution of random variable X</a:t>
            </a:r>
            <a:endParaRPr lang="en-US" sz="2800" dirty="0">
              <a:latin typeface="Times New Roman" pitchFamily="18" charset="0"/>
              <a:ea typeface="Calibri"/>
              <a:cs typeface="Times New Roman" pitchFamily="18" charset="0"/>
            </a:endParaRPr>
          </a:p>
          <a:p>
            <a:endParaRPr lang="en-US" sz="2800" dirty="0">
              <a:latin typeface="Times New Roman" pitchFamily="18" charset="0"/>
              <a:cs typeface="Times New Roman" pitchFamily="18" charset="0"/>
            </a:endParaRPr>
          </a:p>
        </p:txBody>
      </p:sp>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4071288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228600" y="502302"/>
                <a:ext cx="8763000" cy="4657750"/>
              </a:xfrm>
              <a:prstGeom prst="rect">
                <a:avLst/>
              </a:prstGeom>
            </p:spPr>
            <p:txBody>
              <a:bodyPr wrap="square">
                <a:spAutoFit/>
              </a:bodyPr>
              <a:lstStyle/>
              <a:p>
                <a:pPr algn="just">
                  <a:lnSpc>
                    <a:spcPct val="150000"/>
                  </a:lnSpc>
                </a:pPr>
                <a:r>
                  <a:rPr lang="en-US" sz="2000" b="1" u="sng" dirty="0">
                    <a:latin typeface="Book Antiqua"/>
                    <a:ea typeface="Times New Roman"/>
                    <a:cs typeface="Times New Roman"/>
                  </a:rPr>
                  <a:t>Solution</a:t>
                </a:r>
                <a:r>
                  <a:rPr lang="en-US" sz="2000" b="1" i="1" dirty="0">
                    <a:effectLst/>
                    <a:latin typeface="Book Antiqua"/>
                    <a:ea typeface="Times New Roman"/>
                    <a:cs typeface="Times New Roman"/>
                  </a:rPr>
                  <a:t>: </a:t>
                </a:r>
                <a:r>
                  <a:rPr lang="en-US" sz="2000" dirty="0">
                    <a:effectLst/>
                    <a:latin typeface="Book Antiqua"/>
                    <a:ea typeface="Times New Roman"/>
                    <a:cs typeface="Times New Roman"/>
                  </a:rPr>
                  <a:t>Since partial differentiation yields,</a:t>
                </a:r>
                <a14:m>
                  <m:oMath xmlns:m="http://schemas.openxmlformats.org/officeDocument/2006/math">
                    <m:r>
                      <a:rPr lang="en-US" sz="2000" i="1">
                        <a:effectLst/>
                        <a:latin typeface="Cambria Math"/>
                        <a:ea typeface="Calibri"/>
                        <a:cs typeface="Times New Roman"/>
                      </a:rPr>
                      <m:t>𝑓</m:t>
                    </m:r>
                    <m:d>
                      <m:dPr>
                        <m:ctrlPr>
                          <a:rPr lang="en-US" sz="2000" i="1">
                            <a:effectLst/>
                            <a:latin typeface="Cambria Math" panose="02040503050406030204" pitchFamily="18" charset="0"/>
                            <a:ea typeface="Calibri"/>
                            <a:cs typeface="Times New Roman"/>
                          </a:rPr>
                        </m:ctrlPr>
                      </m:dPr>
                      <m:e>
                        <m:r>
                          <a:rPr lang="en-US" sz="2000" i="1">
                            <a:effectLst/>
                            <a:latin typeface="Cambria Math"/>
                            <a:ea typeface="Calibri"/>
                            <a:cs typeface="Times New Roman"/>
                          </a:rPr>
                          <m:t>𝑥</m:t>
                        </m:r>
                        <m:r>
                          <a:rPr lang="en-US" sz="2000" i="1">
                            <a:effectLst/>
                            <a:latin typeface="Cambria Math"/>
                            <a:ea typeface="Calibri"/>
                            <a:cs typeface="Times New Roman"/>
                          </a:rPr>
                          <m:t>,</m:t>
                        </m:r>
                        <m:r>
                          <a:rPr lang="en-US" sz="2000" i="1">
                            <a:effectLst/>
                            <a:latin typeface="Cambria Math"/>
                            <a:ea typeface="Calibri"/>
                            <a:cs typeface="Times New Roman"/>
                          </a:rPr>
                          <m:t>𝑦</m:t>
                        </m:r>
                      </m:e>
                    </m:d>
                    <m:r>
                      <a:rPr lang="en-US" sz="2000" i="1">
                        <a:effectLst/>
                        <a:latin typeface="Cambria Math"/>
                        <a:ea typeface="Calibri"/>
                        <a:cs typeface="Times New Roman"/>
                      </a:rPr>
                      <m:t>=</m:t>
                    </m:r>
                    <m:f>
                      <m:fPr>
                        <m:ctrlPr>
                          <a:rPr lang="en-US" sz="2000" i="1">
                            <a:effectLst/>
                            <a:latin typeface="Cambria Math" panose="02040503050406030204" pitchFamily="18" charset="0"/>
                            <a:ea typeface="Calibri"/>
                            <a:cs typeface="Times New Roman"/>
                          </a:rPr>
                        </m:ctrlPr>
                      </m:fPr>
                      <m:num>
                        <m:sSup>
                          <m:sSupPr>
                            <m:ctrlPr>
                              <a:rPr lang="en-US" sz="2000" i="1">
                                <a:effectLst/>
                                <a:latin typeface="Cambria Math" panose="02040503050406030204" pitchFamily="18" charset="0"/>
                                <a:ea typeface="Calibri"/>
                                <a:cs typeface="Times New Roman"/>
                              </a:rPr>
                            </m:ctrlPr>
                          </m:sSupPr>
                          <m:e>
                            <m:r>
                              <a:rPr lang="en-US" sz="2000" i="1">
                                <a:effectLst/>
                                <a:latin typeface="Cambria Math"/>
                                <a:ea typeface="Calibri"/>
                                <a:cs typeface="Times New Roman"/>
                              </a:rPr>
                              <m:t>𝜕</m:t>
                            </m:r>
                          </m:e>
                          <m:sup>
                            <m:r>
                              <a:rPr lang="en-US" sz="2000" i="1">
                                <a:effectLst/>
                                <a:latin typeface="Cambria Math"/>
                                <a:ea typeface="Calibri"/>
                                <a:cs typeface="Times New Roman"/>
                              </a:rPr>
                              <m:t>2</m:t>
                            </m:r>
                          </m:sup>
                        </m:sSup>
                        <m:r>
                          <a:rPr lang="en-US" sz="2000" i="1">
                            <a:effectLst/>
                            <a:latin typeface="Cambria Math"/>
                            <a:ea typeface="Calibri"/>
                            <a:cs typeface="Times New Roman"/>
                          </a:rPr>
                          <m:t>𝐹</m:t>
                        </m:r>
                        <m:r>
                          <a:rPr lang="en-US" sz="2000" i="1">
                            <a:effectLst/>
                            <a:latin typeface="Cambria Math"/>
                            <a:ea typeface="Calibri"/>
                            <a:cs typeface="Times New Roman"/>
                          </a:rPr>
                          <m:t>(</m:t>
                        </m:r>
                        <m:r>
                          <a:rPr lang="en-US" sz="2000" i="1">
                            <a:effectLst/>
                            <a:latin typeface="Cambria Math"/>
                            <a:ea typeface="Calibri"/>
                            <a:cs typeface="Times New Roman"/>
                          </a:rPr>
                          <m:t>𝑥</m:t>
                        </m:r>
                        <m:r>
                          <a:rPr lang="en-US" sz="2000" i="1">
                            <a:effectLst/>
                            <a:latin typeface="Cambria Math"/>
                            <a:ea typeface="Calibri"/>
                            <a:cs typeface="Times New Roman"/>
                          </a:rPr>
                          <m:t>,</m:t>
                        </m:r>
                        <m:r>
                          <a:rPr lang="en-US" sz="2000" i="1">
                            <a:effectLst/>
                            <a:latin typeface="Cambria Math"/>
                            <a:ea typeface="Calibri"/>
                            <a:cs typeface="Times New Roman"/>
                          </a:rPr>
                          <m:t>𝑦</m:t>
                        </m:r>
                        <m:r>
                          <a:rPr lang="en-US" sz="2000" i="1">
                            <a:effectLst/>
                            <a:latin typeface="Cambria Math"/>
                            <a:ea typeface="Calibri"/>
                            <a:cs typeface="Times New Roman"/>
                          </a:rPr>
                          <m:t>)</m:t>
                        </m:r>
                      </m:num>
                      <m:den>
                        <m:r>
                          <a:rPr lang="en-US" sz="2000" i="1">
                            <a:effectLst/>
                            <a:latin typeface="Cambria Math"/>
                            <a:ea typeface="Calibri"/>
                            <a:cs typeface="Times New Roman"/>
                          </a:rPr>
                          <m:t>𝜕</m:t>
                        </m:r>
                        <m:r>
                          <a:rPr lang="en-US" sz="2000" i="1">
                            <a:effectLst/>
                            <a:latin typeface="Cambria Math"/>
                            <a:ea typeface="Calibri"/>
                            <a:cs typeface="Times New Roman"/>
                          </a:rPr>
                          <m:t>𝑥</m:t>
                        </m:r>
                        <m:r>
                          <a:rPr lang="en-US" sz="2000" i="1">
                            <a:effectLst/>
                            <a:latin typeface="Cambria Math"/>
                            <a:ea typeface="Calibri"/>
                            <a:cs typeface="Times New Roman"/>
                          </a:rPr>
                          <m:t>𝜕</m:t>
                        </m:r>
                        <m:r>
                          <a:rPr lang="en-US" sz="2000" i="1">
                            <a:effectLst/>
                            <a:latin typeface="Cambria Math"/>
                            <a:ea typeface="Calibri"/>
                            <a:cs typeface="Times New Roman"/>
                          </a:rPr>
                          <m:t>𝑦</m:t>
                        </m:r>
                      </m:den>
                    </m:f>
                    <m:r>
                      <a:rPr lang="en-US" sz="2000" i="1">
                        <a:effectLst/>
                        <a:latin typeface="Cambria Math"/>
                        <a:ea typeface="Calibri"/>
                        <a:cs typeface="Times New Roman"/>
                      </a:rPr>
                      <m:t>=</m:t>
                    </m:r>
                    <m:sSup>
                      <m:sSupPr>
                        <m:ctrlPr>
                          <a:rPr lang="en-US" sz="2000" i="1">
                            <a:effectLst/>
                            <a:latin typeface="Cambria Math" panose="02040503050406030204" pitchFamily="18" charset="0"/>
                            <a:ea typeface="Calibri"/>
                            <a:cs typeface="Times New Roman"/>
                          </a:rPr>
                        </m:ctrlPr>
                      </m:sSupPr>
                      <m:e>
                        <m:r>
                          <a:rPr lang="en-US" sz="2000" i="1">
                            <a:effectLst/>
                            <a:latin typeface="Cambria Math"/>
                            <a:ea typeface="Calibri"/>
                            <a:cs typeface="Times New Roman"/>
                          </a:rPr>
                          <m:t>𝑒</m:t>
                        </m:r>
                      </m:e>
                      <m:sup>
                        <m:r>
                          <a:rPr lang="en-US" sz="2000" i="1">
                            <a:effectLst/>
                            <a:latin typeface="Cambria Math"/>
                            <a:ea typeface="Calibri"/>
                            <a:cs typeface="Times New Roman"/>
                          </a:rPr>
                          <m:t>−</m:t>
                        </m:r>
                        <m:d>
                          <m:dPr>
                            <m:ctrlPr>
                              <a:rPr lang="en-US" sz="2000" i="1">
                                <a:effectLst/>
                                <a:latin typeface="Cambria Math" panose="02040503050406030204" pitchFamily="18" charset="0"/>
                                <a:ea typeface="Calibri"/>
                                <a:cs typeface="Times New Roman"/>
                              </a:rPr>
                            </m:ctrlPr>
                          </m:dPr>
                          <m:e>
                            <m:r>
                              <a:rPr lang="en-US" sz="2000" i="1">
                                <a:effectLst/>
                                <a:latin typeface="Cambria Math"/>
                                <a:ea typeface="Calibri"/>
                                <a:cs typeface="Times New Roman"/>
                              </a:rPr>
                              <m:t>𝑥</m:t>
                            </m:r>
                            <m:r>
                              <a:rPr lang="en-US" sz="2000" i="1">
                                <a:effectLst/>
                                <a:latin typeface="Cambria Math"/>
                                <a:ea typeface="Calibri"/>
                                <a:cs typeface="Times New Roman"/>
                              </a:rPr>
                              <m:t>+</m:t>
                            </m:r>
                            <m:r>
                              <a:rPr lang="en-US" sz="2000" i="1">
                                <a:effectLst/>
                                <a:latin typeface="Cambria Math"/>
                                <a:ea typeface="Calibri"/>
                                <a:cs typeface="Times New Roman"/>
                              </a:rPr>
                              <m:t>𝑦</m:t>
                            </m:r>
                          </m:e>
                        </m:d>
                      </m:sup>
                    </m:sSup>
                  </m:oMath>
                </a14:m>
                <a:r>
                  <a:rPr lang="en-US" sz="2000" dirty="0">
                    <a:effectLst/>
                    <a:latin typeface="Book Antiqua"/>
                    <a:ea typeface="Times New Roman"/>
                    <a:cs typeface="Times New Roman"/>
                  </a:rPr>
                  <a:t>for</a:t>
                </a:r>
                <a14:m>
                  <m:oMath xmlns:m="http://schemas.openxmlformats.org/officeDocument/2006/math">
                    <m:r>
                      <a:rPr lang="en-US" sz="2000" i="1">
                        <a:effectLst/>
                        <a:latin typeface="Cambria Math"/>
                        <a:ea typeface="Times New Roman"/>
                        <a:cs typeface="Times New Roman"/>
                      </a:rPr>
                      <m:t> </m:t>
                    </m:r>
                    <m:r>
                      <a:rPr lang="en-US" sz="2000" i="1">
                        <a:effectLst/>
                        <a:latin typeface="Cambria Math"/>
                        <a:ea typeface="Times New Roman"/>
                        <a:cs typeface="Times New Roman"/>
                      </a:rPr>
                      <m:t>𝑥</m:t>
                    </m:r>
                    <m:r>
                      <a:rPr lang="en-US" sz="2000" i="1">
                        <a:effectLst/>
                        <a:latin typeface="Cambria Math"/>
                        <a:ea typeface="Times New Roman"/>
                        <a:cs typeface="Times New Roman"/>
                      </a:rPr>
                      <m:t>&gt;0 </m:t>
                    </m:r>
                    <m:r>
                      <a:rPr lang="en-US" sz="2000" i="1">
                        <a:effectLst/>
                        <a:latin typeface="Cambria Math"/>
                        <a:ea typeface="Times New Roman"/>
                        <a:cs typeface="Times New Roman"/>
                      </a:rPr>
                      <m:t>𝑎𝑛𝑑</m:t>
                    </m:r>
                    <m:r>
                      <a:rPr lang="en-US" sz="2000" i="1">
                        <a:effectLst/>
                        <a:latin typeface="Cambria Math"/>
                        <a:ea typeface="Times New Roman"/>
                        <a:cs typeface="Times New Roman"/>
                      </a:rPr>
                      <m:t> </m:t>
                    </m:r>
                    <m:r>
                      <a:rPr lang="en-US" sz="2000" i="1">
                        <a:effectLst/>
                        <a:latin typeface="Cambria Math"/>
                        <a:ea typeface="Times New Roman"/>
                        <a:cs typeface="Times New Roman"/>
                      </a:rPr>
                      <m:t>𝑦</m:t>
                    </m:r>
                    <m:r>
                      <a:rPr lang="en-US" sz="2000" i="1">
                        <a:effectLst/>
                        <a:latin typeface="Cambria Math"/>
                        <a:ea typeface="Times New Roman"/>
                        <a:cs typeface="Times New Roman"/>
                      </a:rPr>
                      <m:t>&gt;0</m:t>
                    </m:r>
                  </m:oMath>
                </a14:m>
                <a:r>
                  <a:rPr lang="en-US" sz="2000" dirty="0">
                    <a:effectLst/>
                    <a:latin typeface="Book Antiqua"/>
                    <a:ea typeface="Times New Roman"/>
                    <a:cs typeface="Times New Roman"/>
                  </a:rPr>
                  <a:t> and 0 elsewhere, we find that the joint probability density </a:t>
                </a:r>
                <a14:m>
                  <m:oMath xmlns:m="http://schemas.openxmlformats.org/officeDocument/2006/math">
                    <m:r>
                      <a:rPr lang="en-US" sz="2000" i="1">
                        <a:effectLst/>
                        <a:latin typeface="Cambria Math"/>
                        <a:ea typeface="Times New Roman"/>
                        <a:cs typeface="Times New Roman"/>
                      </a:rPr>
                      <m:t>𝑋</m:t>
                    </m:r>
                  </m:oMath>
                </a14:m>
                <a:r>
                  <a:rPr lang="en-US" sz="2000" dirty="0">
                    <a:effectLst/>
                    <a:latin typeface="Book Antiqua"/>
                    <a:ea typeface="Times New Roman"/>
                    <a:cs typeface="Times New Roman"/>
                  </a:rPr>
                  <a:t> and </a:t>
                </a:r>
                <a14:m>
                  <m:oMath xmlns:m="http://schemas.openxmlformats.org/officeDocument/2006/math">
                    <m:r>
                      <a:rPr lang="en-US" sz="2000" i="1">
                        <a:effectLst/>
                        <a:latin typeface="Cambria Math"/>
                        <a:ea typeface="Times New Roman"/>
                        <a:cs typeface="Times New Roman"/>
                      </a:rPr>
                      <m:t>𝑌</m:t>
                    </m:r>
                  </m:oMath>
                </a14:m>
                <a:r>
                  <a:rPr lang="en-US" sz="2000" dirty="0">
                    <a:effectLst/>
                    <a:latin typeface="Book Antiqua"/>
                    <a:ea typeface="Times New Roman"/>
                    <a:cs typeface="Times New Roman"/>
                  </a:rPr>
                  <a:t> is given by,       </a:t>
                </a:r>
                <a:endParaRPr lang="en-US" sz="2000" dirty="0">
                  <a:ea typeface="Calibri"/>
                  <a:cs typeface="Times New Roman"/>
                </a:endParaRPr>
              </a:p>
              <a:p>
                <a:pPr algn="just">
                  <a:lnSpc>
                    <a:spcPct val="150000"/>
                  </a:lnSpc>
                </a:pPr>
                <a14:m>
                  <m:oMathPara xmlns:m="http://schemas.openxmlformats.org/officeDocument/2006/math">
                    <m:oMathParaPr>
                      <m:jc m:val="centerGroup"/>
                    </m:oMathParaPr>
                    <m:oMath xmlns:m="http://schemas.openxmlformats.org/officeDocument/2006/math">
                      <m:r>
                        <a:rPr lang="en-US" sz="2000" i="1">
                          <a:effectLst/>
                          <a:latin typeface="Cambria Math"/>
                          <a:ea typeface="Times New Roman"/>
                          <a:cs typeface="Times New Roman"/>
                        </a:rPr>
                        <m:t>𝑓</m:t>
                      </m:r>
                      <m:d>
                        <m:dPr>
                          <m:ctrlPr>
                            <a:rPr lang="en-US" sz="2000" i="1">
                              <a:effectLst/>
                              <a:latin typeface="Cambria Math" panose="02040503050406030204" pitchFamily="18" charset="0"/>
                              <a:ea typeface="Times New Roman"/>
                              <a:cs typeface="Times New Roman"/>
                            </a:rPr>
                          </m:ctrlPr>
                        </m:dPr>
                        <m:e>
                          <m:r>
                            <a:rPr lang="en-US" sz="2000" i="1">
                              <a:effectLst/>
                              <a:latin typeface="Cambria Math"/>
                              <a:ea typeface="Times New Roman"/>
                              <a:cs typeface="Times New Roman"/>
                            </a:rPr>
                            <m:t>𝑥</m:t>
                          </m:r>
                          <m:r>
                            <a:rPr lang="en-US" sz="2000" i="1">
                              <a:effectLst/>
                              <a:latin typeface="Cambria Math"/>
                              <a:ea typeface="Times New Roman"/>
                              <a:cs typeface="Times New Roman"/>
                            </a:rPr>
                            <m:t>,</m:t>
                          </m:r>
                          <m:r>
                            <a:rPr lang="en-US" sz="2000" i="1">
                              <a:effectLst/>
                              <a:latin typeface="Cambria Math"/>
                              <a:ea typeface="Times New Roman"/>
                              <a:cs typeface="Times New Roman"/>
                            </a:rPr>
                            <m:t>𝑦</m:t>
                          </m:r>
                        </m:e>
                      </m:d>
                      <m:r>
                        <a:rPr lang="en-US" sz="2000" i="1">
                          <a:effectLst/>
                          <a:latin typeface="Cambria Math"/>
                          <a:ea typeface="Times New Roman"/>
                          <a:cs typeface="Times New Roman"/>
                        </a:rPr>
                        <m:t>=</m:t>
                      </m:r>
                      <m:d>
                        <m:dPr>
                          <m:begChr m:val="{"/>
                          <m:endChr m:val=""/>
                          <m:ctrlPr>
                            <a:rPr lang="en-US" sz="2000" i="1">
                              <a:effectLst/>
                              <a:latin typeface="Cambria Math" panose="02040503050406030204" pitchFamily="18" charset="0"/>
                              <a:ea typeface="Times New Roman"/>
                              <a:cs typeface="Times New Roman"/>
                            </a:rPr>
                          </m:ctrlPr>
                        </m:dPr>
                        <m:e>
                          <m:eqArr>
                            <m:eqArrPr>
                              <m:ctrlPr>
                                <a:rPr lang="en-US" sz="2000" i="1">
                                  <a:effectLst/>
                                  <a:latin typeface="Cambria Math" panose="02040503050406030204" pitchFamily="18" charset="0"/>
                                  <a:ea typeface="Times New Roman"/>
                                  <a:cs typeface="Times New Roman"/>
                                </a:rPr>
                              </m:ctrlPr>
                            </m:eqArrPr>
                            <m:e>
                              <m:sSup>
                                <m:sSupPr>
                                  <m:ctrlPr>
                                    <a:rPr lang="en-US" sz="2000" i="1">
                                      <a:effectLst/>
                                      <a:latin typeface="Cambria Math" panose="02040503050406030204" pitchFamily="18" charset="0"/>
                                      <a:ea typeface="Times New Roman"/>
                                      <a:cs typeface="Times New Roman"/>
                                    </a:rPr>
                                  </m:ctrlPr>
                                </m:sSupPr>
                                <m:e>
                                  <m:r>
                                    <a:rPr lang="en-US" sz="2000" i="1">
                                      <a:effectLst/>
                                      <a:latin typeface="Cambria Math"/>
                                      <a:ea typeface="Times New Roman"/>
                                      <a:cs typeface="Times New Roman"/>
                                    </a:rPr>
                                    <m:t>𝑒</m:t>
                                  </m:r>
                                </m:e>
                                <m:sup>
                                  <m:r>
                                    <a:rPr lang="en-US" sz="2000" i="1">
                                      <a:effectLst/>
                                      <a:latin typeface="Cambria Math"/>
                                      <a:ea typeface="Times New Roman"/>
                                      <a:cs typeface="Times New Roman"/>
                                    </a:rPr>
                                    <m:t>−(</m:t>
                                  </m:r>
                                  <m:r>
                                    <a:rPr lang="en-US" sz="2000" i="1">
                                      <a:effectLst/>
                                      <a:latin typeface="Cambria Math"/>
                                      <a:ea typeface="Times New Roman"/>
                                      <a:cs typeface="Times New Roman"/>
                                    </a:rPr>
                                    <m:t>𝑥</m:t>
                                  </m:r>
                                  <m:r>
                                    <a:rPr lang="en-US" sz="2000" i="1">
                                      <a:effectLst/>
                                      <a:latin typeface="Cambria Math"/>
                                      <a:ea typeface="Times New Roman"/>
                                      <a:cs typeface="Times New Roman"/>
                                    </a:rPr>
                                    <m:t>+</m:t>
                                  </m:r>
                                  <m:r>
                                    <a:rPr lang="en-US" sz="2000" i="1">
                                      <a:effectLst/>
                                      <a:latin typeface="Cambria Math"/>
                                      <a:ea typeface="Times New Roman"/>
                                      <a:cs typeface="Times New Roman"/>
                                    </a:rPr>
                                    <m:t>𝑦</m:t>
                                  </m:r>
                                  <m:r>
                                    <a:rPr lang="en-US" sz="2000" i="1">
                                      <a:effectLst/>
                                      <a:latin typeface="Cambria Math"/>
                                      <a:ea typeface="Times New Roman"/>
                                      <a:cs typeface="Times New Roman"/>
                                    </a:rPr>
                                    <m:t>)</m:t>
                                  </m:r>
                                </m:sup>
                              </m:sSup>
                              <m:r>
                                <a:rPr lang="en-US" sz="2000" i="1">
                                  <a:effectLst/>
                                  <a:latin typeface="Cambria Math"/>
                                  <a:ea typeface="Times New Roman"/>
                                  <a:cs typeface="Times New Roman"/>
                                </a:rPr>
                                <m:t>,        </m:t>
                              </m:r>
                              <m:r>
                                <a:rPr lang="en-US" sz="2000" i="1">
                                  <a:effectLst/>
                                  <a:latin typeface="Cambria Math"/>
                                  <a:ea typeface="Times New Roman"/>
                                  <a:cs typeface="Times New Roman"/>
                                </a:rPr>
                                <m:t>𝑓𝑜𝑟</m:t>
                              </m:r>
                              <m:r>
                                <a:rPr lang="en-US" sz="2000" i="1">
                                  <a:effectLst/>
                                  <a:latin typeface="Cambria Math"/>
                                  <a:ea typeface="Times New Roman"/>
                                  <a:cs typeface="Times New Roman"/>
                                </a:rPr>
                                <m:t> 0&lt;</m:t>
                              </m:r>
                              <m:r>
                                <a:rPr lang="en-US" sz="2000" i="1">
                                  <a:effectLst/>
                                  <a:latin typeface="Cambria Math"/>
                                  <a:ea typeface="Times New Roman"/>
                                  <a:cs typeface="Times New Roman"/>
                                </a:rPr>
                                <m:t>𝑥</m:t>
                              </m:r>
                              <m:r>
                                <a:rPr lang="en-US" sz="2000" i="1">
                                  <a:effectLst/>
                                  <a:latin typeface="Cambria Math"/>
                                  <a:ea typeface="Times New Roman"/>
                                  <a:cs typeface="Times New Roman"/>
                                </a:rPr>
                                <m:t>,  0&lt;</m:t>
                              </m:r>
                              <m:r>
                                <a:rPr lang="en-US" sz="2000" i="1">
                                  <a:effectLst/>
                                  <a:latin typeface="Cambria Math"/>
                                  <a:ea typeface="Times New Roman"/>
                                  <a:cs typeface="Times New Roman"/>
                                </a:rPr>
                                <m:t>𝑦</m:t>
                              </m:r>
                            </m:e>
                            <m:e>
                              <m:r>
                                <a:rPr lang="en-US" sz="2000" i="1">
                                  <a:effectLst/>
                                  <a:latin typeface="Cambria Math"/>
                                  <a:ea typeface="Times New Roman"/>
                                  <a:cs typeface="Times New Roman"/>
                                </a:rPr>
                                <m:t>0,               </m:t>
                              </m:r>
                              <m:r>
                                <a:rPr lang="en-US" sz="2000" i="1">
                                  <a:effectLst/>
                                  <a:latin typeface="Cambria Math"/>
                                  <a:ea typeface="Times New Roman"/>
                                  <a:cs typeface="Times New Roman"/>
                                </a:rPr>
                                <m:t>𝑒𝑙𝑠𝑒𝑤h𝑒𝑟𝑒</m:t>
                              </m:r>
                              <m:r>
                                <a:rPr lang="en-US" sz="2000" i="1">
                                  <a:effectLst/>
                                  <a:latin typeface="Cambria Math"/>
                                  <a:ea typeface="Times New Roman"/>
                                  <a:cs typeface="Times New Roman"/>
                                </a:rPr>
                                <m:t> </m:t>
                              </m:r>
                            </m:e>
                          </m:eqArr>
                        </m:e>
                      </m:d>
                    </m:oMath>
                  </m:oMathPara>
                </a14:m>
                <a:endParaRPr lang="en-US" sz="2000" dirty="0">
                  <a:ea typeface="Calibri"/>
                  <a:cs typeface="Times New Roman"/>
                </a:endParaRPr>
              </a:p>
              <a:p>
                <a:pPr algn="just">
                  <a:lnSpc>
                    <a:spcPct val="150000"/>
                  </a:lnSpc>
                </a:pPr>
                <a:r>
                  <a:rPr lang="en-US" sz="2000" dirty="0">
                    <a:effectLst/>
                    <a:latin typeface="Book Antiqua"/>
                    <a:ea typeface="Times New Roman"/>
                    <a:cs typeface="Times New Roman"/>
                  </a:rPr>
                  <a:t>Thus, integration yields,</a:t>
                </a:r>
                <a:endParaRPr lang="en-US" sz="2000" dirty="0">
                  <a:ea typeface="Calibri"/>
                  <a:cs typeface="Times New Roman"/>
                </a:endParaRPr>
              </a:p>
              <a:p>
                <a:pPr marL="68580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en-US" sz="2000" i="1">
                          <a:effectLst/>
                          <a:latin typeface="Cambria Math"/>
                          <a:ea typeface="Times New Roman"/>
                          <a:cs typeface="Times New Roman"/>
                        </a:rPr>
                        <m:t>𝑃</m:t>
                      </m:r>
                      <m:d>
                        <m:dPr>
                          <m:ctrlPr>
                            <a:rPr lang="en-US" sz="2000" i="1">
                              <a:effectLst/>
                              <a:latin typeface="Cambria Math" panose="02040503050406030204" pitchFamily="18" charset="0"/>
                              <a:ea typeface="Times New Roman"/>
                              <a:cs typeface="Times New Roman"/>
                            </a:rPr>
                          </m:ctrlPr>
                        </m:dPr>
                        <m:e>
                          <m:r>
                            <a:rPr lang="en-US" sz="2000" i="1">
                              <a:effectLst/>
                              <a:latin typeface="Cambria Math"/>
                              <a:ea typeface="Times New Roman"/>
                              <a:cs typeface="Times New Roman"/>
                            </a:rPr>
                            <m:t>1&lt;</m:t>
                          </m:r>
                          <m:r>
                            <a:rPr lang="en-US" sz="2000" i="1">
                              <a:effectLst/>
                              <a:latin typeface="Cambria Math"/>
                              <a:ea typeface="Times New Roman"/>
                              <a:cs typeface="Times New Roman"/>
                            </a:rPr>
                            <m:t>𝑋</m:t>
                          </m:r>
                          <m:r>
                            <a:rPr lang="en-US" sz="2000" i="1">
                              <a:effectLst/>
                              <a:latin typeface="Cambria Math"/>
                              <a:ea typeface="Times New Roman"/>
                              <a:cs typeface="Times New Roman"/>
                            </a:rPr>
                            <m:t>&lt;3, 1&lt;</m:t>
                          </m:r>
                          <m:r>
                            <a:rPr lang="en-US" sz="2000" i="1">
                              <a:effectLst/>
                              <a:latin typeface="Cambria Math"/>
                              <a:ea typeface="Times New Roman"/>
                              <a:cs typeface="Times New Roman"/>
                            </a:rPr>
                            <m:t>𝑌</m:t>
                          </m:r>
                          <m:r>
                            <a:rPr lang="en-US" sz="2000" i="1">
                              <a:effectLst/>
                              <a:latin typeface="Cambria Math"/>
                              <a:ea typeface="Times New Roman"/>
                              <a:cs typeface="Times New Roman"/>
                            </a:rPr>
                            <m:t>&lt;2</m:t>
                          </m:r>
                        </m:e>
                      </m:d>
                      <m:r>
                        <a:rPr lang="en-US" sz="2000" i="1">
                          <a:effectLst/>
                          <a:latin typeface="Cambria Math"/>
                          <a:ea typeface="Times New Roman"/>
                          <a:cs typeface="Times New Roman"/>
                        </a:rPr>
                        <m:t>=</m:t>
                      </m:r>
                      <m:nary>
                        <m:naryPr>
                          <m:limLoc m:val="subSup"/>
                          <m:ctrlPr>
                            <a:rPr lang="en-US" sz="2000" i="1">
                              <a:effectLst/>
                              <a:latin typeface="Cambria Math" panose="02040503050406030204" pitchFamily="18" charset="0"/>
                              <a:ea typeface="Times New Roman"/>
                              <a:cs typeface="Times New Roman"/>
                            </a:rPr>
                          </m:ctrlPr>
                        </m:naryPr>
                        <m:sub>
                          <m:r>
                            <a:rPr lang="en-US" sz="2000" i="1">
                              <a:effectLst/>
                              <a:latin typeface="Cambria Math"/>
                              <a:ea typeface="Times New Roman"/>
                              <a:cs typeface="Times New Roman"/>
                            </a:rPr>
                            <m:t>1</m:t>
                          </m:r>
                        </m:sub>
                        <m:sup>
                          <m:r>
                            <a:rPr lang="en-US" sz="2000" i="1">
                              <a:effectLst/>
                              <a:latin typeface="Cambria Math"/>
                              <a:ea typeface="Times New Roman"/>
                              <a:cs typeface="Times New Roman"/>
                            </a:rPr>
                            <m:t>2</m:t>
                          </m:r>
                        </m:sup>
                        <m:e>
                          <m:nary>
                            <m:naryPr>
                              <m:limLoc m:val="subSup"/>
                              <m:ctrlPr>
                                <a:rPr lang="en-US" sz="2000" i="1">
                                  <a:effectLst/>
                                  <a:latin typeface="Cambria Math" panose="02040503050406030204" pitchFamily="18" charset="0"/>
                                  <a:ea typeface="Times New Roman"/>
                                  <a:cs typeface="Times New Roman"/>
                                </a:rPr>
                              </m:ctrlPr>
                            </m:naryPr>
                            <m:sub>
                              <m:r>
                                <a:rPr lang="en-US" sz="2000" i="1">
                                  <a:effectLst/>
                                  <a:latin typeface="Cambria Math"/>
                                  <a:ea typeface="Times New Roman"/>
                                  <a:cs typeface="Times New Roman"/>
                                </a:rPr>
                                <m:t>1</m:t>
                              </m:r>
                            </m:sub>
                            <m:sup>
                              <m:r>
                                <a:rPr lang="en-US" sz="2000" i="1">
                                  <a:effectLst/>
                                  <a:latin typeface="Cambria Math"/>
                                  <a:ea typeface="Times New Roman"/>
                                  <a:cs typeface="Times New Roman"/>
                                </a:rPr>
                                <m:t>3</m:t>
                              </m:r>
                            </m:sup>
                            <m:e>
                              <m:sSup>
                                <m:sSupPr>
                                  <m:ctrlPr>
                                    <a:rPr lang="en-US" sz="2000" i="1">
                                      <a:effectLst/>
                                      <a:latin typeface="Cambria Math" panose="02040503050406030204" pitchFamily="18" charset="0"/>
                                      <a:ea typeface="Times New Roman"/>
                                      <a:cs typeface="Times New Roman"/>
                                    </a:rPr>
                                  </m:ctrlPr>
                                </m:sSupPr>
                                <m:e>
                                  <m:r>
                                    <a:rPr lang="en-US" sz="2000" i="1">
                                      <a:effectLst/>
                                      <a:latin typeface="Cambria Math"/>
                                      <a:ea typeface="Times New Roman"/>
                                      <a:cs typeface="Times New Roman"/>
                                    </a:rPr>
                                    <m:t>𝑒</m:t>
                                  </m:r>
                                </m:e>
                                <m:sup>
                                  <m:r>
                                    <a:rPr lang="en-US" sz="2000" i="1">
                                      <a:effectLst/>
                                      <a:latin typeface="Cambria Math"/>
                                      <a:ea typeface="Times New Roman"/>
                                      <a:cs typeface="Times New Roman"/>
                                    </a:rPr>
                                    <m:t>−(</m:t>
                                  </m:r>
                                  <m:r>
                                    <a:rPr lang="en-US" sz="2000" i="1">
                                      <a:effectLst/>
                                      <a:latin typeface="Cambria Math"/>
                                      <a:ea typeface="Times New Roman"/>
                                      <a:cs typeface="Times New Roman"/>
                                    </a:rPr>
                                    <m:t>𝑥</m:t>
                                  </m:r>
                                  <m:r>
                                    <a:rPr lang="en-US" sz="2000" i="1">
                                      <a:effectLst/>
                                      <a:latin typeface="Cambria Math"/>
                                      <a:ea typeface="Times New Roman"/>
                                      <a:cs typeface="Times New Roman"/>
                                    </a:rPr>
                                    <m:t>+</m:t>
                                  </m:r>
                                  <m:r>
                                    <a:rPr lang="en-US" sz="2000" i="1">
                                      <a:effectLst/>
                                      <a:latin typeface="Cambria Math"/>
                                      <a:ea typeface="Times New Roman"/>
                                      <a:cs typeface="Times New Roman"/>
                                    </a:rPr>
                                    <m:t>𝑦</m:t>
                                  </m:r>
                                  <m:r>
                                    <a:rPr lang="en-US" sz="2000" i="1">
                                      <a:effectLst/>
                                      <a:latin typeface="Cambria Math"/>
                                      <a:ea typeface="Times New Roman"/>
                                      <a:cs typeface="Times New Roman"/>
                                    </a:rPr>
                                    <m:t>)</m:t>
                                  </m:r>
                                </m:sup>
                              </m:sSup>
                              <m:r>
                                <a:rPr lang="en-US" sz="2000" i="1">
                                  <a:effectLst/>
                                  <a:latin typeface="Cambria Math"/>
                                  <a:ea typeface="Times New Roman"/>
                                  <a:cs typeface="Times New Roman"/>
                                </a:rPr>
                                <m:t>𝑑𝑥𝑑𝑦</m:t>
                              </m:r>
                              <m:r>
                                <a:rPr lang="en-US" sz="2000" i="1">
                                  <a:effectLst/>
                                  <a:latin typeface="Cambria Math"/>
                                  <a:ea typeface="Times New Roman"/>
                                  <a:cs typeface="Times New Roman"/>
                                </a:rPr>
                                <m:t>=</m:t>
                              </m:r>
                              <m:d>
                                <m:dPr>
                                  <m:ctrlPr>
                                    <a:rPr lang="en-US" sz="2000" i="1">
                                      <a:effectLst/>
                                      <a:latin typeface="Cambria Math" panose="02040503050406030204" pitchFamily="18" charset="0"/>
                                      <a:ea typeface="Times New Roman"/>
                                      <a:cs typeface="Times New Roman"/>
                                    </a:rPr>
                                  </m:ctrlPr>
                                </m:dPr>
                                <m:e>
                                  <m:sSup>
                                    <m:sSupPr>
                                      <m:ctrlPr>
                                        <a:rPr lang="en-US" sz="2000" i="1">
                                          <a:effectLst/>
                                          <a:latin typeface="Cambria Math" panose="02040503050406030204" pitchFamily="18" charset="0"/>
                                          <a:ea typeface="Times New Roman"/>
                                          <a:cs typeface="Times New Roman"/>
                                        </a:rPr>
                                      </m:ctrlPr>
                                    </m:sSupPr>
                                    <m:e>
                                      <m:r>
                                        <a:rPr lang="en-US" sz="2000" i="1">
                                          <a:effectLst/>
                                          <a:latin typeface="Cambria Math"/>
                                          <a:ea typeface="Times New Roman"/>
                                          <a:cs typeface="Times New Roman"/>
                                        </a:rPr>
                                        <m:t>𝑒</m:t>
                                      </m:r>
                                    </m:e>
                                    <m:sup>
                                      <m:r>
                                        <a:rPr lang="en-US" sz="2000" i="1">
                                          <a:effectLst/>
                                          <a:latin typeface="Cambria Math"/>
                                          <a:ea typeface="Times New Roman"/>
                                          <a:cs typeface="Times New Roman"/>
                                        </a:rPr>
                                        <m:t>−1</m:t>
                                      </m:r>
                                    </m:sup>
                                  </m:sSup>
                                  <m:r>
                                    <a:rPr lang="en-US" sz="2000" i="1">
                                      <a:effectLst/>
                                      <a:latin typeface="Cambria Math"/>
                                      <a:ea typeface="Times New Roman"/>
                                      <a:cs typeface="Times New Roman"/>
                                    </a:rPr>
                                    <m:t>−</m:t>
                                  </m:r>
                                  <m:sSup>
                                    <m:sSupPr>
                                      <m:ctrlPr>
                                        <a:rPr lang="en-US" sz="2000" i="1">
                                          <a:effectLst/>
                                          <a:latin typeface="Cambria Math" panose="02040503050406030204" pitchFamily="18" charset="0"/>
                                          <a:ea typeface="Times New Roman"/>
                                          <a:cs typeface="Times New Roman"/>
                                        </a:rPr>
                                      </m:ctrlPr>
                                    </m:sSupPr>
                                    <m:e>
                                      <m:r>
                                        <a:rPr lang="en-US" sz="2000" i="1">
                                          <a:effectLst/>
                                          <a:latin typeface="Cambria Math"/>
                                          <a:ea typeface="Times New Roman"/>
                                          <a:cs typeface="Times New Roman"/>
                                        </a:rPr>
                                        <m:t>𝑒</m:t>
                                      </m:r>
                                    </m:e>
                                    <m:sup>
                                      <m:r>
                                        <a:rPr lang="en-US" sz="2000" i="1">
                                          <a:effectLst/>
                                          <a:latin typeface="Cambria Math"/>
                                          <a:ea typeface="Times New Roman"/>
                                          <a:cs typeface="Times New Roman"/>
                                        </a:rPr>
                                        <m:t>−3</m:t>
                                      </m:r>
                                    </m:sup>
                                  </m:sSup>
                                </m:e>
                              </m:d>
                              <m:d>
                                <m:dPr>
                                  <m:ctrlPr>
                                    <a:rPr lang="en-US" sz="2000" i="1">
                                      <a:effectLst/>
                                      <a:latin typeface="Cambria Math" panose="02040503050406030204" pitchFamily="18" charset="0"/>
                                      <a:ea typeface="Times New Roman"/>
                                      <a:cs typeface="Times New Roman"/>
                                    </a:rPr>
                                  </m:ctrlPr>
                                </m:dPr>
                                <m:e>
                                  <m:sSup>
                                    <m:sSupPr>
                                      <m:ctrlPr>
                                        <a:rPr lang="en-US" sz="2000" i="1">
                                          <a:effectLst/>
                                          <a:latin typeface="Cambria Math" panose="02040503050406030204" pitchFamily="18" charset="0"/>
                                          <a:ea typeface="Times New Roman"/>
                                          <a:cs typeface="Times New Roman"/>
                                        </a:rPr>
                                      </m:ctrlPr>
                                    </m:sSupPr>
                                    <m:e>
                                      <m:r>
                                        <a:rPr lang="en-US" sz="2000" i="1">
                                          <a:effectLst/>
                                          <a:latin typeface="Cambria Math"/>
                                          <a:ea typeface="Times New Roman"/>
                                          <a:cs typeface="Times New Roman"/>
                                        </a:rPr>
                                        <m:t>𝑒</m:t>
                                      </m:r>
                                    </m:e>
                                    <m:sup>
                                      <m:r>
                                        <a:rPr lang="en-US" sz="2000" i="1">
                                          <a:effectLst/>
                                          <a:latin typeface="Cambria Math"/>
                                          <a:ea typeface="Times New Roman"/>
                                          <a:cs typeface="Times New Roman"/>
                                        </a:rPr>
                                        <m:t>−1</m:t>
                                      </m:r>
                                    </m:sup>
                                  </m:sSup>
                                  <m:r>
                                    <a:rPr lang="en-US" sz="2000" i="1">
                                      <a:effectLst/>
                                      <a:latin typeface="Cambria Math"/>
                                      <a:ea typeface="Times New Roman"/>
                                      <a:cs typeface="Times New Roman"/>
                                    </a:rPr>
                                    <m:t>−</m:t>
                                  </m:r>
                                  <m:sSup>
                                    <m:sSupPr>
                                      <m:ctrlPr>
                                        <a:rPr lang="en-US" sz="2000" i="1">
                                          <a:effectLst/>
                                          <a:latin typeface="Cambria Math" panose="02040503050406030204" pitchFamily="18" charset="0"/>
                                          <a:ea typeface="Times New Roman"/>
                                          <a:cs typeface="Times New Roman"/>
                                        </a:rPr>
                                      </m:ctrlPr>
                                    </m:sSupPr>
                                    <m:e>
                                      <m:r>
                                        <a:rPr lang="en-US" sz="2000" i="1">
                                          <a:effectLst/>
                                          <a:latin typeface="Cambria Math"/>
                                          <a:ea typeface="Times New Roman"/>
                                          <a:cs typeface="Times New Roman"/>
                                        </a:rPr>
                                        <m:t>𝑒</m:t>
                                      </m:r>
                                    </m:e>
                                    <m:sup>
                                      <m:r>
                                        <a:rPr lang="en-US" sz="2000" i="1">
                                          <a:effectLst/>
                                          <a:latin typeface="Cambria Math"/>
                                          <a:ea typeface="Times New Roman"/>
                                          <a:cs typeface="Times New Roman"/>
                                        </a:rPr>
                                        <m:t>−2</m:t>
                                      </m:r>
                                    </m:sup>
                                  </m:sSup>
                                </m:e>
                              </m:d>
                              <m:r>
                                <a:rPr lang="en-US" sz="2000" i="1">
                                  <a:effectLst/>
                                  <a:latin typeface="Cambria Math"/>
                                  <a:ea typeface="Times New Roman"/>
                                  <a:cs typeface="Times New Roman"/>
                                </a:rPr>
                                <m:t>=0.074      </m:t>
                              </m:r>
                            </m:e>
                          </m:nary>
                        </m:e>
                      </m:nary>
                    </m:oMath>
                  </m:oMathPara>
                </a14:m>
                <a:endParaRPr lang="en-US" sz="2000" dirty="0">
                  <a:effectLst/>
                </a:endParaRPr>
              </a:p>
            </p:txBody>
          </p:sp>
        </mc:Choice>
        <mc:Fallback xmlns="">
          <p:sp>
            <p:nvSpPr>
              <p:cNvPr id="2" name="Rectangle 1"/>
              <p:cNvSpPr>
                <a:spLocks noRot="1" noChangeAspect="1" noMove="1" noResize="1" noEditPoints="1" noAdjustHandles="1" noChangeArrowheads="1" noChangeShapeType="1" noTextEdit="1"/>
              </p:cNvSpPr>
              <p:nvPr/>
            </p:nvSpPr>
            <p:spPr>
              <a:xfrm>
                <a:off x="228600" y="502302"/>
                <a:ext cx="8763000" cy="4657750"/>
              </a:xfrm>
              <a:prstGeom prst="rect">
                <a:avLst/>
              </a:prstGeom>
              <a:blipFill rotWithShape="1">
                <a:blip r:embed="rId2"/>
                <a:stretch>
                  <a:fillRect l="-765" r="-1392"/>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520032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04800" y="304800"/>
                <a:ext cx="8610600" cy="6114174"/>
              </a:xfrm>
              <a:prstGeom prst="rect">
                <a:avLst/>
              </a:prstGeom>
            </p:spPr>
            <p:txBody>
              <a:bodyPr wrap="square">
                <a:spAutoFit/>
              </a:bodyPr>
              <a:lstStyle/>
              <a:p>
                <a:pPr marL="685800" marR="0" algn="just">
                  <a:lnSpc>
                    <a:spcPct val="150000"/>
                  </a:lnSpc>
                  <a:spcBef>
                    <a:spcPts val="1200"/>
                  </a:spcBef>
                  <a:spcAft>
                    <a:spcPts val="0"/>
                  </a:spcAft>
                </a:pPr>
                <a:r>
                  <a:rPr lang="en-US" sz="2800" b="1" dirty="0">
                    <a:latin typeface="Book Antiqua"/>
                    <a:ea typeface="Times New Roman"/>
                    <a:cs typeface="Times New Roman"/>
                  </a:rPr>
                  <a:t>Marginal </a:t>
                </a:r>
                <a:r>
                  <a:rPr lang="en-US" sz="2800" b="1" dirty="0" smtClean="0">
                    <a:latin typeface="Book Antiqua"/>
                    <a:ea typeface="Times New Roman"/>
                    <a:cs typeface="Times New Roman"/>
                  </a:rPr>
                  <a:t>and Conditional </a:t>
                </a:r>
                <a:r>
                  <a:rPr lang="en-US" sz="2800" b="1" dirty="0">
                    <a:latin typeface="Book Antiqua"/>
                    <a:ea typeface="Times New Roman"/>
                    <a:cs typeface="Times New Roman"/>
                  </a:rPr>
                  <a:t>Probability Distributions</a:t>
                </a:r>
                <a:endParaRPr lang="en-US" sz="2800" b="1" dirty="0">
                  <a:effectLst/>
                </a:endParaRPr>
              </a:p>
              <a:p>
                <a:pPr algn="just">
                  <a:lnSpc>
                    <a:spcPct val="150000"/>
                  </a:lnSpc>
                  <a:spcBef>
                    <a:spcPts val="1200"/>
                  </a:spcBef>
                </a:pPr>
                <a:r>
                  <a:rPr lang="en-US" sz="2800" b="1" u="sng" dirty="0">
                    <a:effectLst/>
                    <a:latin typeface="Book Antiqua"/>
                    <a:ea typeface="Times New Roman"/>
                    <a:cs typeface="Times New Roman"/>
                  </a:rPr>
                  <a:t>Definition</a:t>
                </a:r>
                <a:r>
                  <a:rPr lang="en-US" sz="2800" b="1" i="1" u="sng" dirty="0">
                    <a:effectLst/>
                    <a:latin typeface="Book Antiqua"/>
                    <a:ea typeface="Times New Roman"/>
                    <a:cs typeface="Times New Roman"/>
                  </a:rPr>
                  <a:t>:</a:t>
                </a:r>
                <a:r>
                  <a:rPr lang="en-US" sz="2800" dirty="0">
                    <a:effectLst/>
                    <a:latin typeface="Book Antiqua"/>
                    <a:ea typeface="Times New Roman"/>
                    <a:cs typeface="Times New Roman"/>
                  </a:rPr>
                  <a:t> If </a:t>
                </a:r>
                <a14:m>
                  <m:oMath xmlns:m="http://schemas.openxmlformats.org/officeDocument/2006/math">
                    <m:r>
                      <a:rPr lang="en-US" sz="2800" i="1">
                        <a:effectLst/>
                        <a:latin typeface="Cambria Math"/>
                        <a:ea typeface="Times New Roman"/>
                        <a:cs typeface="Times New Roman"/>
                      </a:rPr>
                      <m:t>𝑋</m:t>
                    </m:r>
                  </m:oMath>
                </a14:m>
                <a:r>
                  <a:rPr lang="en-US" sz="2800" dirty="0">
                    <a:effectLst/>
                    <a:latin typeface="Book Antiqua"/>
                    <a:ea typeface="Times New Roman"/>
                    <a:cs typeface="Times New Roman"/>
                  </a:rPr>
                  <a:t> and </a:t>
                </a:r>
                <a14:m>
                  <m:oMath xmlns:m="http://schemas.openxmlformats.org/officeDocument/2006/math">
                    <m:r>
                      <a:rPr lang="en-US" sz="2800" i="1">
                        <a:effectLst/>
                        <a:latin typeface="Cambria Math"/>
                        <a:ea typeface="Times New Roman"/>
                        <a:cs typeface="Times New Roman"/>
                      </a:rPr>
                      <m:t>𝑌</m:t>
                    </m:r>
                  </m:oMath>
                </a14:m>
                <a:r>
                  <a:rPr lang="en-US" sz="2800" dirty="0">
                    <a:effectLst/>
                    <a:latin typeface="Book Antiqua"/>
                    <a:ea typeface="Times New Roman"/>
                    <a:cs typeface="Times New Roman"/>
                  </a:rPr>
                  <a:t> are discrete </a:t>
                </a:r>
                <a:r>
                  <a:rPr lang="en-US" sz="2800" dirty="0">
                    <a:effectLst/>
                    <a:latin typeface="Book Antiqua"/>
                    <a:ea typeface="Calibri"/>
                    <a:cs typeface="Times New Roman"/>
                  </a:rPr>
                  <a:t>two-dimensional</a:t>
                </a:r>
                <a:r>
                  <a:rPr lang="en-US" sz="2800" dirty="0">
                    <a:effectLst/>
                    <a:latin typeface="Book Antiqua"/>
                    <a:ea typeface="Times New Roman"/>
                    <a:cs typeface="Times New Roman"/>
                  </a:rPr>
                  <a:t> random variables and </a:t>
                </a:r>
                <a14:m>
                  <m:oMath xmlns:m="http://schemas.openxmlformats.org/officeDocument/2006/math">
                    <m:r>
                      <a:rPr lang="en-US" sz="2800" i="1">
                        <a:effectLst/>
                        <a:latin typeface="Cambria Math"/>
                        <a:ea typeface="Times New Roman"/>
                        <a:cs typeface="Times New Roman"/>
                      </a:rPr>
                      <m:t>𝑝</m:t>
                    </m:r>
                    <m:r>
                      <a:rPr lang="en-US" sz="2800" i="1">
                        <a:effectLst/>
                        <a:latin typeface="Cambria Math"/>
                        <a:ea typeface="Times New Roman"/>
                        <a:cs typeface="Times New Roman"/>
                      </a:rPr>
                      <m:t>(</m:t>
                    </m:r>
                    <m:r>
                      <a:rPr lang="en-US" sz="2800" i="1">
                        <a:effectLst/>
                        <a:latin typeface="Cambria Math"/>
                        <a:ea typeface="Times New Roman"/>
                        <a:cs typeface="Times New Roman"/>
                      </a:rPr>
                      <m:t>𝑥</m:t>
                    </m:r>
                    <m:r>
                      <a:rPr lang="en-US" sz="2800" i="1">
                        <a:effectLst/>
                        <a:latin typeface="Cambria Math"/>
                        <a:ea typeface="Times New Roman"/>
                        <a:cs typeface="Times New Roman"/>
                      </a:rPr>
                      <m:t>,</m:t>
                    </m:r>
                    <m:r>
                      <a:rPr lang="en-US" sz="2800" i="1">
                        <a:effectLst/>
                        <a:latin typeface="Cambria Math"/>
                        <a:ea typeface="Times New Roman"/>
                        <a:cs typeface="Times New Roman"/>
                      </a:rPr>
                      <m:t>𝑦</m:t>
                    </m:r>
                    <m:r>
                      <a:rPr lang="en-US" sz="2800" i="1">
                        <a:effectLst/>
                        <a:latin typeface="Cambria Math"/>
                        <a:ea typeface="Times New Roman"/>
                        <a:cs typeface="Times New Roman"/>
                      </a:rPr>
                      <m:t>)</m:t>
                    </m:r>
                  </m:oMath>
                </a14:m>
                <a:r>
                  <a:rPr lang="en-US" sz="2800" dirty="0">
                    <a:effectLst/>
                    <a:latin typeface="Book Antiqua"/>
                    <a:ea typeface="Times New Roman"/>
                    <a:cs typeface="Times New Roman"/>
                  </a:rPr>
                  <a:t> is the </a:t>
                </a:r>
                <a:r>
                  <a:rPr lang="en-US" sz="2800" dirty="0" smtClean="0">
                    <a:effectLst/>
                    <a:latin typeface="Book Antiqua"/>
                    <a:ea typeface="Times New Roman"/>
                    <a:cs typeface="Times New Roman"/>
                  </a:rPr>
                  <a:t>value of </a:t>
                </a:r>
                <a:r>
                  <a:rPr lang="en-US" sz="2800" dirty="0">
                    <a:effectLst/>
                    <a:latin typeface="Book Antiqua"/>
                    <a:ea typeface="Times New Roman"/>
                    <a:cs typeface="Times New Roman"/>
                  </a:rPr>
                  <a:t>their joint probability distribution at</a:t>
                </a:r>
                <a14:m>
                  <m:oMath xmlns:m="http://schemas.openxmlformats.org/officeDocument/2006/math">
                    <m:r>
                      <a:rPr lang="en-US" sz="2800" i="1">
                        <a:effectLst/>
                        <a:latin typeface="Cambria Math"/>
                        <a:ea typeface="Times New Roman"/>
                        <a:cs typeface="Times New Roman"/>
                      </a:rPr>
                      <m:t> (</m:t>
                    </m:r>
                    <m:r>
                      <a:rPr lang="en-US" sz="2800" i="1">
                        <a:effectLst/>
                        <a:latin typeface="Cambria Math"/>
                        <a:ea typeface="Times New Roman"/>
                        <a:cs typeface="Times New Roman"/>
                      </a:rPr>
                      <m:t>𝑥</m:t>
                    </m:r>
                    <m:r>
                      <a:rPr lang="en-US" sz="2800" i="1">
                        <a:effectLst/>
                        <a:latin typeface="Cambria Math"/>
                        <a:ea typeface="Times New Roman"/>
                        <a:cs typeface="Times New Roman"/>
                      </a:rPr>
                      <m:t>,</m:t>
                    </m:r>
                    <m:r>
                      <a:rPr lang="en-US" sz="2800" i="1">
                        <a:effectLst/>
                        <a:latin typeface="Cambria Math"/>
                        <a:ea typeface="Times New Roman"/>
                        <a:cs typeface="Times New Roman"/>
                      </a:rPr>
                      <m:t>𝑦</m:t>
                    </m:r>
                    <m:r>
                      <a:rPr lang="en-US" sz="2800" i="1">
                        <a:effectLst/>
                        <a:latin typeface="Cambria Math"/>
                        <a:ea typeface="Times New Roman"/>
                        <a:cs typeface="Times New Roman"/>
                      </a:rPr>
                      <m:t>)</m:t>
                    </m:r>
                  </m:oMath>
                </a14:m>
                <a:r>
                  <a:rPr lang="en-US" sz="2800" dirty="0">
                    <a:effectLst/>
                    <a:latin typeface="Book Antiqua"/>
                    <a:ea typeface="Times New Roman"/>
                    <a:cs typeface="Times New Roman"/>
                  </a:rPr>
                  <a:t>:</a:t>
                </a:r>
                <a:endParaRPr lang="en-US" sz="2800" dirty="0">
                  <a:ea typeface="Calibri"/>
                  <a:cs typeface="Times New Roman"/>
                </a:endParaRPr>
              </a:p>
              <a:p>
                <a:pPr marL="342900" marR="0" lvl="0" indent="-342900" algn="just">
                  <a:lnSpc>
                    <a:spcPct val="150000"/>
                  </a:lnSpc>
                  <a:spcBef>
                    <a:spcPts val="0"/>
                  </a:spcBef>
                  <a:spcAft>
                    <a:spcPts val="0"/>
                  </a:spcAft>
                  <a:buFont typeface="Wingdings"/>
                  <a:buChar char=""/>
                </a:pPr>
                <a14:m>
                  <m:oMath xmlns:m="http://schemas.openxmlformats.org/officeDocument/2006/math">
                    <m:r>
                      <a:rPr lang="en-US" sz="2800" i="1">
                        <a:effectLst/>
                        <a:latin typeface="Cambria Math"/>
                        <a:ea typeface="Times New Roman"/>
                        <a:cs typeface="Times New Roman"/>
                      </a:rPr>
                      <m:t>𝑔</m:t>
                    </m:r>
                    <m:d>
                      <m:dPr>
                        <m:ctrlPr>
                          <a:rPr lang="en-US" sz="2800" i="1">
                            <a:effectLst/>
                            <a:latin typeface="Cambria Math" panose="02040503050406030204" pitchFamily="18" charset="0"/>
                            <a:ea typeface="Times New Roman"/>
                            <a:cs typeface="Times New Roman"/>
                          </a:rPr>
                        </m:ctrlPr>
                      </m:dPr>
                      <m:e>
                        <m:r>
                          <a:rPr lang="en-US" sz="2800" i="1">
                            <a:effectLst/>
                            <a:latin typeface="Cambria Math"/>
                            <a:ea typeface="Times New Roman"/>
                            <a:cs typeface="Times New Roman"/>
                          </a:rPr>
                          <m:t>𝑥</m:t>
                        </m:r>
                      </m:e>
                    </m:d>
                    <m:r>
                      <a:rPr lang="en-US" sz="2800" i="1">
                        <a:effectLst/>
                        <a:latin typeface="Cambria Math"/>
                        <a:ea typeface="Times New Roman"/>
                        <a:cs typeface="Times New Roman"/>
                      </a:rPr>
                      <m:t>=</m:t>
                    </m:r>
                    <m:nary>
                      <m:naryPr>
                        <m:chr m:val="∑"/>
                        <m:limLoc m:val="undOvr"/>
                        <m:supHide m:val="on"/>
                        <m:ctrlPr>
                          <a:rPr lang="en-US" sz="2800" i="1">
                            <a:effectLst/>
                            <a:latin typeface="Cambria Math" panose="02040503050406030204" pitchFamily="18" charset="0"/>
                            <a:ea typeface="Times New Roman"/>
                            <a:cs typeface="Times New Roman"/>
                          </a:rPr>
                        </m:ctrlPr>
                      </m:naryPr>
                      <m:sub>
                        <m:r>
                          <a:rPr lang="en-US" sz="2800" i="1">
                            <a:effectLst/>
                            <a:latin typeface="Cambria Math"/>
                            <a:ea typeface="Times New Roman"/>
                            <a:cs typeface="Times New Roman"/>
                          </a:rPr>
                          <m:t>𝑦</m:t>
                        </m:r>
                      </m:sub>
                      <m:sup/>
                      <m:e>
                        <m:r>
                          <a:rPr lang="en-US" sz="2800" i="1">
                            <a:effectLst/>
                            <a:latin typeface="Cambria Math"/>
                            <a:ea typeface="Times New Roman"/>
                            <a:cs typeface="Times New Roman"/>
                          </a:rPr>
                          <m:t>𝑝</m:t>
                        </m:r>
                        <m:d>
                          <m:dPr>
                            <m:ctrlPr>
                              <a:rPr lang="en-US" sz="2800" i="1">
                                <a:effectLst/>
                                <a:latin typeface="Cambria Math" panose="02040503050406030204" pitchFamily="18" charset="0"/>
                                <a:ea typeface="Times New Roman"/>
                                <a:cs typeface="Times New Roman"/>
                              </a:rPr>
                            </m:ctrlPr>
                          </m:dPr>
                          <m:e>
                            <m:r>
                              <a:rPr lang="en-US" sz="2800" i="1">
                                <a:effectLst/>
                                <a:latin typeface="Cambria Math"/>
                                <a:ea typeface="Times New Roman"/>
                                <a:cs typeface="Times New Roman"/>
                              </a:rPr>
                              <m:t>𝑥</m:t>
                            </m:r>
                            <m:r>
                              <a:rPr lang="en-US" sz="2800" i="1">
                                <a:effectLst/>
                                <a:latin typeface="Cambria Math"/>
                                <a:ea typeface="Times New Roman"/>
                                <a:cs typeface="Times New Roman"/>
                              </a:rPr>
                              <m:t>,</m:t>
                            </m:r>
                            <m:r>
                              <a:rPr lang="en-US" sz="2800" i="1">
                                <a:effectLst/>
                                <a:latin typeface="Cambria Math"/>
                                <a:ea typeface="Times New Roman"/>
                                <a:cs typeface="Times New Roman"/>
                              </a:rPr>
                              <m:t>𝑦</m:t>
                            </m:r>
                          </m:e>
                        </m:d>
                      </m:e>
                    </m:nary>
                  </m:oMath>
                </a14:m>
                <a:r>
                  <a:rPr lang="en-US" sz="2800" dirty="0">
                    <a:effectLst/>
                    <a:latin typeface="Book Antiqua"/>
                    <a:ea typeface="Times New Roman"/>
                    <a:cs typeface="Times New Roman"/>
                  </a:rPr>
                  <a:t>for each </a:t>
                </a:r>
                <a14:m>
                  <m:oMath xmlns:m="http://schemas.openxmlformats.org/officeDocument/2006/math">
                    <m:r>
                      <a:rPr lang="en-US" sz="2800" i="1">
                        <a:effectLst/>
                        <a:latin typeface="Cambria Math"/>
                        <a:ea typeface="Times New Roman"/>
                        <a:cs typeface="Times New Roman"/>
                      </a:rPr>
                      <m:t>𝑥</m:t>
                    </m:r>
                  </m:oMath>
                </a14:m>
                <a:r>
                  <a:rPr lang="en-US" sz="2800" dirty="0">
                    <a:effectLst/>
                    <a:latin typeface="Book Antiqua"/>
                    <a:ea typeface="Times New Roman"/>
                    <a:cs typeface="Times New Roman"/>
                  </a:rPr>
                  <a:t> within the range of </a:t>
                </a:r>
                <a14:m>
                  <m:oMath xmlns:m="http://schemas.openxmlformats.org/officeDocument/2006/math">
                    <m:r>
                      <a:rPr lang="en-US" sz="2800" i="1">
                        <a:effectLst/>
                        <a:latin typeface="Cambria Math"/>
                        <a:ea typeface="Times New Roman"/>
                        <a:cs typeface="Times New Roman"/>
                      </a:rPr>
                      <m:t>𝑋</m:t>
                    </m:r>
                  </m:oMath>
                </a14:m>
                <a:r>
                  <a:rPr lang="en-US" sz="2800" dirty="0">
                    <a:effectLst/>
                    <a:latin typeface="Book Antiqua"/>
                    <a:ea typeface="Times New Roman"/>
                    <a:cs typeface="Times New Roman"/>
                  </a:rPr>
                  <a:t>: is the marginal probability mass function of  </a:t>
                </a:r>
                <a14:m>
                  <m:oMath xmlns:m="http://schemas.openxmlformats.org/officeDocument/2006/math">
                    <m:r>
                      <m:rPr>
                        <m:sty m:val="p"/>
                      </m:rPr>
                      <a:rPr lang="en-US" sz="2800">
                        <a:effectLst/>
                        <a:latin typeface="Cambria Math"/>
                        <a:ea typeface="Times New Roman"/>
                        <a:cs typeface="Times New Roman"/>
                      </a:rPr>
                      <m:t>X</m:t>
                    </m:r>
                  </m:oMath>
                </a14:m>
                <a:r>
                  <a:rPr lang="en-US" sz="2800" dirty="0">
                    <a:effectLst/>
                    <a:latin typeface="Book Antiqua"/>
                    <a:ea typeface="Times New Roman"/>
                    <a:cs typeface="Times New Roman"/>
                  </a:rPr>
                  <a:t>.</a:t>
                </a:r>
                <a:endParaRPr lang="en-US" sz="2800" dirty="0">
                  <a:effectLst/>
                </a:endParaRPr>
              </a:p>
              <a:p>
                <a:pPr marL="342900" marR="0" lvl="0" indent="-342900" algn="just">
                  <a:lnSpc>
                    <a:spcPct val="150000"/>
                  </a:lnSpc>
                  <a:spcBef>
                    <a:spcPts val="0"/>
                  </a:spcBef>
                  <a:spcAft>
                    <a:spcPts val="0"/>
                  </a:spcAft>
                  <a:buFont typeface="Wingdings"/>
                  <a:buChar char=""/>
                </a:pPr>
                <a14:m>
                  <m:oMath xmlns:m="http://schemas.openxmlformats.org/officeDocument/2006/math">
                    <m:r>
                      <m:rPr>
                        <m:sty m:val="p"/>
                      </m:rPr>
                      <a:rPr lang="en-US" sz="2800">
                        <a:effectLst/>
                        <a:latin typeface="Cambria Math"/>
                        <a:ea typeface="Times New Roman"/>
                        <a:cs typeface="Times New Roman"/>
                      </a:rPr>
                      <m:t>g</m:t>
                    </m:r>
                    <m:d>
                      <m:dPr>
                        <m:ctrlPr>
                          <a:rPr lang="en-US" sz="2800" i="1">
                            <a:effectLst/>
                            <a:latin typeface="Cambria Math" panose="02040503050406030204" pitchFamily="18" charset="0"/>
                            <a:ea typeface="Times New Roman"/>
                            <a:cs typeface="Times New Roman"/>
                          </a:rPr>
                        </m:ctrlPr>
                      </m:dPr>
                      <m:e>
                        <m:r>
                          <m:rPr>
                            <m:sty m:val="p"/>
                          </m:rPr>
                          <a:rPr lang="en-US" sz="2800">
                            <a:effectLst/>
                            <a:latin typeface="Cambria Math"/>
                            <a:ea typeface="Times New Roman"/>
                            <a:cs typeface="Times New Roman"/>
                          </a:rPr>
                          <m:t>y</m:t>
                        </m:r>
                      </m:e>
                    </m:d>
                    <m:r>
                      <a:rPr lang="en-US" sz="2800">
                        <a:effectLst/>
                        <a:latin typeface="Cambria Math"/>
                        <a:ea typeface="Times New Roman"/>
                        <a:cs typeface="Times New Roman"/>
                      </a:rPr>
                      <m:t>=</m:t>
                    </m:r>
                    <m:nary>
                      <m:naryPr>
                        <m:chr m:val="∑"/>
                        <m:limLoc m:val="undOvr"/>
                        <m:supHide m:val="on"/>
                        <m:ctrlPr>
                          <a:rPr lang="en-US" sz="2800" i="1">
                            <a:effectLst/>
                            <a:latin typeface="Cambria Math" panose="02040503050406030204" pitchFamily="18" charset="0"/>
                            <a:ea typeface="Times New Roman"/>
                            <a:cs typeface="Times New Roman"/>
                          </a:rPr>
                        </m:ctrlPr>
                      </m:naryPr>
                      <m:sub>
                        <m:r>
                          <m:rPr>
                            <m:sty m:val="p"/>
                          </m:rPr>
                          <a:rPr lang="en-US" sz="2800">
                            <a:effectLst/>
                            <a:latin typeface="Cambria Math"/>
                            <a:ea typeface="Times New Roman"/>
                            <a:cs typeface="Times New Roman"/>
                          </a:rPr>
                          <m:t>x</m:t>
                        </m:r>
                      </m:sub>
                      <m:sup/>
                      <m:e>
                        <m:r>
                          <m:rPr>
                            <m:sty m:val="p"/>
                          </m:rPr>
                          <a:rPr lang="en-US" sz="2800">
                            <a:effectLst/>
                            <a:latin typeface="Cambria Math"/>
                            <a:ea typeface="Times New Roman"/>
                            <a:cs typeface="Times New Roman"/>
                          </a:rPr>
                          <m:t>p</m:t>
                        </m:r>
                        <m:d>
                          <m:dPr>
                            <m:ctrlPr>
                              <a:rPr lang="en-US" sz="2800" i="1">
                                <a:effectLst/>
                                <a:latin typeface="Cambria Math" panose="02040503050406030204" pitchFamily="18" charset="0"/>
                                <a:ea typeface="Times New Roman"/>
                                <a:cs typeface="Times New Roman"/>
                              </a:rPr>
                            </m:ctrlPr>
                          </m:dPr>
                          <m:e>
                            <m:r>
                              <m:rPr>
                                <m:sty m:val="p"/>
                              </m:rPr>
                              <a:rPr lang="en-US" sz="2800">
                                <a:effectLst/>
                                <a:latin typeface="Cambria Math"/>
                                <a:ea typeface="Times New Roman"/>
                                <a:cs typeface="Times New Roman"/>
                              </a:rPr>
                              <m:t>x</m:t>
                            </m:r>
                            <m:r>
                              <a:rPr lang="en-US" sz="2800">
                                <a:effectLst/>
                                <a:latin typeface="Cambria Math"/>
                                <a:ea typeface="Times New Roman"/>
                                <a:cs typeface="Times New Roman"/>
                              </a:rPr>
                              <m:t>,</m:t>
                            </m:r>
                            <m:r>
                              <m:rPr>
                                <m:sty m:val="p"/>
                              </m:rPr>
                              <a:rPr lang="en-US" sz="2800">
                                <a:effectLst/>
                                <a:latin typeface="Cambria Math"/>
                                <a:ea typeface="Times New Roman"/>
                                <a:cs typeface="Times New Roman"/>
                              </a:rPr>
                              <m:t>y</m:t>
                            </m:r>
                          </m:e>
                        </m:d>
                      </m:e>
                    </m:nary>
                    <m:r>
                      <a:rPr lang="en-US" sz="2800" i="1">
                        <a:effectLst/>
                        <a:latin typeface="Cambria Math"/>
                        <a:ea typeface="Times New Roman"/>
                        <a:cs typeface="Times New Roman"/>
                      </a:rPr>
                      <m:t> </m:t>
                    </m:r>
                  </m:oMath>
                </a14:m>
                <a:r>
                  <a:rPr lang="en-US" sz="2800" dirty="0">
                    <a:effectLst/>
                    <a:latin typeface="Book Antiqua"/>
                    <a:ea typeface="Times New Roman"/>
                    <a:cs typeface="Times New Roman"/>
                  </a:rPr>
                  <a:t>for each </a:t>
                </a:r>
                <a14:m>
                  <m:oMath xmlns:m="http://schemas.openxmlformats.org/officeDocument/2006/math">
                    <m:r>
                      <m:rPr>
                        <m:sty m:val="p"/>
                      </m:rPr>
                      <a:rPr lang="en-US" sz="2800">
                        <a:effectLst/>
                        <a:latin typeface="Cambria Math"/>
                        <a:ea typeface="Times New Roman"/>
                        <a:cs typeface="Times New Roman"/>
                      </a:rPr>
                      <m:t>y</m:t>
                    </m:r>
                  </m:oMath>
                </a14:m>
                <a:r>
                  <a:rPr lang="en-US" sz="2800" dirty="0">
                    <a:effectLst/>
                    <a:latin typeface="Book Antiqua"/>
                    <a:ea typeface="Times New Roman"/>
                    <a:cs typeface="Times New Roman"/>
                  </a:rPr>
                  <a:t> within the range of </a:t>
                </a:r>
                <a14:m>
                  <m:oMath xmlns:m="http://schemas.openxmlformats.org/officeDocument/2006/math">
                    <m:r>
                      <m:rPr>
                        <m:sty m:val="p"/>
                      </m:rPr>
                      <a:rPr lang="en-US" sz="2800">
                        <a:effectLst/>
                        <a:latin typeface="Cambria Math"/>
                        <a:ea typeface="Times New Roman"/>
                        <a:cs typeface="Times New Roman"/>
                      </a:rPr>
                      <m:t>Y</m:t>
                    </m:r>
                  </m:oMath>
                </a14:m>
                <a:r>
                  <a:rPr lang="en-US" sz="2800" dirty="0">
                    <a:effectLst/>
                    <a:latin typeface="Book Antiqua"/>
                    <a:ea typeface="Times New Roman"/>
                    <a:cs typeface="Times New Roman"/>
                  </a:rPr>
                  <a:t>: </a:t>
                </a:r>
                <a:r>
                  <a:rPr lang="en-US" sz="2800" dirty="0" err="1">
                    <a:effectLst/>
                    <a:latin typeface="Book Antiqua"/>
                    <a:ea typeface="Times New Roman"/>
                    <a:cs typeface="Times New Roman"/>
                  </a:rPr>
                  <a:t>isthe</a:t>
                </a:r>
                <a:r>
                  <a:rPr lang="en-US" sz="2800" dirty="0">
                    <a:effectLst/>
                    <a:latin typeface="Book Antiqua"/>
                    <a:ea typeface="Times New Roman"/>
                    <a:cs typeface="Times New Roman"/>
                  </a:rPr>
                  <a:t> marginal probability mass function of  </a:t>
                </a:r>
                <a14:m>
                  <m:oMath xmlns:m="http://schemas.openxmlformats.org/officeDocument/2006/math">
                    <m:r>
                      <m:rPr>
                        <m:sty m:val="p"/>
                      </m:rPr>
                      <a:rPr lang="en-US" sz="2800">
                        <a:effectLst/>
                        <a:latin typeface="Cambria Math"/>
                        <a:ea typeface="Times New Roman"/>
                        <a:cs typeface="Times New Roman"/>
                      </a:rPr>
                      <m:t>Y</m:t>
                    </m:r>
                  </m:oMath>
                </a14:m>
                <a:r>
                  <a:rPr lang="en-US" sz="2800" i="1" dirty="0">
                    <a:effectLst/>
                    <a:latin typeface="Book Antiqua"/>
                    <a:ea typeface="Times New Roman"/>
                    <a:cs typeface="Times New Roman"/>
                  </a:rPr>
                  <a:t>.</a:t>
                </a:r>
                <a:endParaRPr lang="en-US" sz="2800" dirty="0">
                  <a:effectLst/>
                </a:endParaRPr>
              </a:p>
            </p:txBody>
          </p:sp>
        </mc:Choice>
        <mc:Fallback xmlns="">
          <p:sp>
            <p:nvSpPr>
              <p:cNvPr id="2" name="Rectangle 1"/>
              <p:cNvSpPr>
                <a:spLocks noRot="1" noChangeAspect="1" noMove="1" noResize="1" noEditPoints="1" noAdjustHandles="1" noChangeArrowheads="1" noChangeShapeType="1" noTextEdit="1"/>
              </p:cNvSpPr>
              <p:nvPr/>
            </p:nvSpPr>
            <p:spPr>
              <a:xfrm>
                <a:off x="304800" y="304800"/>
                <a:ext cx="8610600" cy="6114174"/>
              </a:xfrm>
              <a:prstGeom prst="rect">
                <a:avLst/>
              </a:prstGeom>
              <a:blipFill rotWithShape="0">
                <a:blip r:embed="rId2"/>
                <a:stretch>
                  <a:fillRect l="-1415" r="-1345" b="-798"/>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653655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228600" y="294296"/>
                <a:ext cx="8763000" cy="6061468"/>
              </a:xfrm>
              <a:prstGeom prst="rect">
                <a:avLst/>
              </a:prstGeom>
            </p:spPr>
            <p:txBody>
              <a:bodyPr wrap="square">
                <a:spAutoFit/>
              </a:bodyPr>
              <a:lstStyle/>
              <a:p>
                <a:pPr algn="just">
                  <a:lnSpc>
                    <a:spcPct val="150000"/>
                  </a:lnSpc>
                </a:pPr>
                <a:r>
                  <a:rPr lang="en-US" sz="2400" b="1" u="sng" dirty="0">
                    <a:latin typeface="Book Antiqua"/>
                    <a:ea typeface="Times New Roman"/>
                    <a:cs typeface="Times New Roman"/>
                  </a:rPr>
                  <a:t>Definition</a:t>
                </a:r>
                <a:r>
                  <a:rPr lang="en-US" sz="2400" b="1" i="1" u="sng" dirty="0">
                    <a:effectLst/>
                    <a:latin typeface="Book Antiqua"/>
                    <a:ea typeface="Times New Roman"/>
                    <a:cs typeface="Times New Roman"/>
                  </a:rPr>
                  <a:t>:</a:t>
                </a:r>
                <a:r>
                  <a:rPr lang="en-US" sz="2400" dirty="0">
                    <a:effectLst/>
                    <a:latin typeface="Book Antiqua"/>
                    <a:ea typeface="Times New Roman"/>
                    <a:cs typeface="Times New Roman"/>
                  </a:rPr>
                  <a:t> If </a:t>
                </a:r>
                <a14:m>
                  <m:oMath xmlns:m="http://schemas.openxmlformats.org/officeDocument/2006/math">
                    <m:r>
                      <a:rPr lang="en-US" sz="2400" i="1">
                        <a:effectLst/>
                        <a:latin typeface="Cambria Math"/>
                        <a:ea typeface="Times New Roman"/>
                        <a:cs typeface="Times New Roman"/>
                      </a:rPr>
                      <m:t>𝑋</m:t>
                    </m:r>
                  </m:oMath>
                </a14:m>
                <a:r>
                  <a:rPr lang="en-US" sz="2400" dirty="0">
                    <a:effectLst/>
                    <a:latin typeface="Book Antiqua"/>
                    <a:ea typeface="Times New Roman"/>
                    <a:cs typeface="Times New Roman"/>
                  </a:rPr>
                  <a:t> and </a:t>
                </a:r>
                <a14:m>
                  <m:oMath xmlns:m="http://schemas.openxmlformats.org/officeDocument/2006/math">
                    <m:r>
                      <a:rPr lang="en-US" sz="2400" i="1">
                        <a:effectLst/>
                        <a:latin typeface="Cambria Math"/>
                        <a:ea typeface="Times New Roman"/>
                        <a:cs typeface="Times New Roman"/>
                      </a:rPr>
                      <m:t>𝑌</m:t>
                    </m:r>
                  </m:oMath>
                </a14:m>
                <a:r>
                  <a:rPr lang="en-US" sz="2400" dirty="0">
                    <a:effectLst/>
                    <a:latin typeface="Book Antiqua"/>
                    <a:ea typeface="Times New Roman"/>
                    <a:cs typeface="Times New Roman"/>
                  </a:rPr>
                  <a:t> are continuous </a:t>
                </a:r>
                <a:r>
                  <a:rPr lang="en-US" sz="2400" dirty="0">
                    <a:effectLst/>
                    <a:latin typeface="Book Antiqua"/>
                    <a:ea typeface="Calibri"/>
                    <a:cs typeface="Times New Roman"/>
                  </a:rPr>
                  <a:t>two-dimensional </a:t>
                </a:r>
                <a:r>
                  <a:rPr lang="en-US" sz="2400" dirty="0">
                    <a:effectLst/>
                    <a:latin typeface="Book Antiqua"/>
                    <a:ea typeface="Times New Roman"/>
                    <a:cs typeface="Times New Roman"/>
                  </a:rPr>
                  <a:t>random variables and </a:t>
                </a:r>
                <a14:m>
                  <m:oMath xmlns:m="http://schemas.openxmlformats.org/officeDocument/2006/math">
                    <m:r>
                      <a:rPr lang="en-US" sz="2400" i="1">
                        <a:effectLst/>
                        <a:latin typeface="Cambria Math"/>
                        <a:ea typeface="Times New Roman"/>
                        <a:cs typeface="Times New Roman"/>
                      </a:rPr>
                      <m:t>𝑓</m:t>
                    </m:r>
                    <m:r>
                      <a:rPr lang="en-US" sz="2400" i="1">
                        <a:effectLst/>
                        <a:latin typeface="Cambria Math"/>
                        <a:ea typeface="Times New Roman"/>
                        <a:cs typeface="Times New Roman"/>
                      </a:rPr>
                      <m:t>(</m:t>
                    </m:r>
                    <m:r>
                      <a:rPr lang="en-US" sz="2400" i="1">
                        <a:effectLst/>
                        <a:latin typeface="Cambria Math"/>
                        <a:ea typeface="Times New Roman"/>
                        <a:cs typeface="Times New Roman"/>
                      </a:rPr>
                      <m:t>𝑥</m:t>
                    </m:r>
                    <m:r>
                      <a:rPr lang="en-US" sz="2400" i="1">
                        <a:effectLst/>
                        <a:latin typeface="Cambria Math"/>
                        <a:ea typeface="Times New Roman"/>
                        <a:cs typeface="Times New Roman"/>
                      </a:rPr>
                      <m:t>,</m:t>
                    </m:r>
                    <m:r>
                      <a:rPr lang="en-US" sz="2400" i="1">
                        <a:effectLst/>
                        <a:latin typeface="Cambria Math"/>
                        <a:ea typeface="Times New Roman"/>
                        <a:cs typeface="Times New Roman"/>
                      </a:rPr>
                      <m:t>𝑦</m:t>
                    </m:r>
                    <m:r>
                      <a:rPr lang="en-US" sz="2400" i="1">
                        <a:effectLst/>
                        <a:latin typeface="Cambria Math"/>
                        <a:ea typeface="Times New Roman"/>
                        <a:cs typeface="Times New Roman"/>
                      </a:rPr>
                      <m:t>)</m:t>
                    </m:r>
                  </m:oMath>
                </a14:m>
                <a:r>
                  <a:rPr lang="en-US" sz="2400" dirty="0">
                    <a:effectLst/>
                    <a:latin typeface="Book Antiqua"/>
                    <a:ea typeface="Times New Roman"/>
                    <a:cs typeface="Times New Roman"/>
                  </a:rPr>
                  <a:t> is the value of their joint probability density at</a:t>
                </a:r>
                <a14:m>
                  <m:oMath xmlns:m="http://schemas.openxmlformats.org/officeDocument/2006/math">
                    <m:r>
                      <a:rPr lang="en-US" sz="2400" i="1">
                        <a:effectLst/>
                        <a:latin typeface="Cambria Math"/>
                        <a:ea typeface="Times New Roman"/>
                        <a:cs typeface="Times New Roman"/>
                      </a:rPr>
                      <m:t> (</m:t>
                    </m:r>
                    <m:r>
                      <a:rPr lang="en-US" sz="2400" i="1">
                        <a:effectLst/>
                        <a:latin typeface="Cambria Math"/>
                        <a:ea typeface="Times New Roman"/>
                        <a:cs typeface="Times New Roman"/>
                      </a:rPr>
                      <m:t>𝑥</m:t>
                    </m:r>
                    <m:r>
                      <a:rPr lang="en-US" sz="2400" i="1">
                        <a:effectLst/>
                        <a:latin typeface="Cambria Math"/>
                        <a:ea typeface="Times New Roman"/>
                        <a:cs typeface="Times New Roman"/>
                      </a:rPr>
                      <m:t>,</m:t>
                    </m:r>
                    <m:r>
                      <a:rPr lang="en-US" sz="2400" i="1">
                        <a:effectLst/>
                        <a:latin typeface="Cambria Math"/>
                        <a:ea typeface="Times New Roman"/>
                        <a:cs typeface="Times New Roman"/>
                      </a:rPr>
                      <m:t>𝑦</m:t>
                    </m:r>
                    <m:r>
                      <a:rPr lang="en-US" sz="2400" i="1">
                        <a:effectLst/>
                        <a:latin typeface="Cambria Math"/>
                        <a:ea typeface="Times New Roman"/>
                        <a:cs typeface="Times New Roman"/>
                      </a:rPr>
                      <m:t>)</m:t>
                    </m:r>
                  </m:oMath>
                </a14:m>
                <a:r>
                  <a:rPr lang="en-US" sz="2400" dirty="0">
                    <a:effectLst/>
                    <a:latin typeface="Book Antiqua"/>
                    <a:ea typeface="Times New Roman"/>
                    <a:cs typeface="Times New Roman"/>
                  </a:rPr>
                  <a:t>:</a:t>
                </a:r>
                <a:endParaRPr lang="en-US" sz="2400" dirty="0">
                  <a:ea typeface="Calibri"/>
                  <a:cs typeface="Times New Roman"/>
                </a:endParaRPr>
              </a:p>
              <a:p>
                <a:pPr marL="342900" marR="0" lvl="0" indent="-342900" algn="just">
                  <a:lnSpc>
                    <a:spcPct val="150000"/>
                  </a:lnSpc>
                  <a:spcBef>
                    <a:spcPts val="0"/>
                  </a:spcBef>
                  <a:spcAft>
                    <a:spcPts val="0"/>
                  </a:spcAft>
                  <a:buFont typeface="Wingdings"/>
                  <a:buChar char=""/>
                </a:pPr>
                <a14:m>
                  <m:oMath xmlns:m="http://schemas.openxmlformats.org/officeDocument/2006/math">
                    <m:r>
                      <a:rPr lang="en-US" sz="2400" i="1">
                        <a:effectLst/>
                        <a:latin typeface="Cambria Math"/>
                        <a:ea typeface="Times New Roman"/>
                        <a:cs typeface="Times New Roman"/>
                      </a:rPr>
                      <m:t>𝑔</m:t>
                    </m:r>
                    <m:d>
                      <m:dPr>
                        <m:ctrlPr>
                          <a:rPr lang="en-US" sz="2400" i="1">
                            <a:effectLst/>
                            <a:latin typeface="Cambria Math" panose="02040503050406030204" pitchFamily="18" charset="0"/>
                            <a:ea typeface="Times New Roman"/>
                            <a:cs typeface="Times New Roman"/>
                          </a:rPr>
                        </m:ctrlPr>
                      </m:dPr>
                      <m:e>
                        <m:r>
                          <a:rPr lang="en-US" sz="2400" i="1">
                            <a:effectLst/>
                            <a:latin typeface="Cambria Math"/>
                            <a:ea typeface="Times New Roman"/>
                            <a:cs typeface="Times New Roman"/>
                          </a:rPr>
                          <m:t>𝑥</m:t>
                        </m:r>
                      </m:e>
                    </m:d>
                    <m:r>
                      <a:rPr lang="en-US" sz="2400" i="1">
                        <a:effectLst/>
                        <a:latin typeface="Cambria Math"/>
                        <a:ea typeface="Times New Roman"/>
                        <a:cs typeface="Times New Roman"/>
                      </a:rPr>
                      <m:t>=</m:t>
                    </m:r>
                    <m:nary>
                      <m:naryPr>
                        <m:limLoc m:val="subSup"/>
                        <m:ctrlPr>
                          <a:rPr lang="en-US" sz="2400" i="1">
                            <a:effectLst/>
                            <a:latin typeface="Cambria Math" panose="02040503050406030204" pitchFamily="18" charset="0"/>
                            <a:ea typeface="Times New Roman"/>
                            <a:cs typeface="Times New Roman"/>
                          </a:rPr>
                        </m:ctrlPr>
                      </m:naryPr>
                      <m:sub>
                        <m:r>
                          <a:rPr lang="en-US" sz="2400" i="1">
                            <a:effectLst/>
                            <a:latin typeface="Cambria Math"/>
                            <a:ea typeface="Times New Roman"/>
                            <a:cs typeface="Times New Roman"/>
                          </a:rPr>
                          <m:t>−∞</m:t>
                        </m:r>
                      </m:sub>
                      <m:sup>
                        <m:r>
                          <a:rPr lang="en-US" sz="2400" i="1">
                            <a:effectLst/>
                            <a:latin typeface="Cambria Math"/>
                            <a:ea typeface="Times New Roman"/>
                            <a:cs typeface="Times New Roman"/>
                          </a:rPr>
                          <m:t>∞</m:t>
                        </m:r>
                      </m:sup>
                      <m:e>
                        <m:r>
                          <a:rPr lang="en-US" sz="2400" i="1">
                            <a:effectLst/>
                            <a:latin typeface="Cambria Math"/>
                            <a:ea typeface="Times New Roman"/>
                            <a:cs typeface="Times New Roman"/>
                          </a:rPr>
                          <m:t>𝑓</m:t>
                        </m:r>
                        <m:d>
                          <m:dPr>
                            <m:ctrlPr>
                              <a:rPr lang="en-US" sz="2400" i="1">
                                <a:effectLst/>
                                <a:latin typeface="Cambria Math" panose="02040503050406030204" pitchFamily="18" charset="0"/>
                                <a:ea typeface="Times New Roman"/>
                                <a:cs typeface="Times New Roman"/>
                              </a:rPr>
                            </m:ctrlPr>
                          </m:dPr>
                          <m:e>
                            <m:r>
                              <a:rPr lang="en-US" sz="2400" i="1">
                                <a:effectLst/>
                                <a:latin typeface="Cambria Math"/>
                                <a:ea typeface="Times New Roman"/>
                                <a:cs typeface="Times New Roman"/>
                              </a:rPr>
                              <m:t>𝑥</m:t>
                            </m:r>
                            <m:r>
                              <a:rPr lang="en-US" sz="2400" i="1">
                                <a:effectLst/>
                                <a:latin typeface="Cambria Math"/>
                                <a:ea typeface="Times New Roman"/>
                                <a:cs typeface="Times New Roman"/>
                              </a:rPr>
                              <m:t>,</m:t>
                            </m:r>
                            <m:r>
                              <a:rPr lang="en-US" sz="2400" i="1">
                                <a:effectLst/>
                                <a:latin typeface="Cambria Math"/>
                                <a:ea typeface="Times New Roman"/>
                                <a:cs typeface="Times New Roman"/>
                              </a:rPr>
                              <m:t>𝑦</m:t>
                            </m:r>
                          </m:e>
                        </m:d>
                        <m:r>
                          <a:rPr lang="en-US" sz="2400" i="1">
                            <a:effectLst/>
                            <a:latin typeface="Cambria Math"/>
                            <a:ea typeface="Times New Roman"/>
                            <a:cs typeface="Times New Roman"/>
                          </a:rPr>
                          <m:t>𝑑𝑦</m:t>
                        </m:r>
                        <m:r>
                          <a:rPr lang="en-US" sz="2400" i="1">
                            <a:effectLst/>
                            <a:latin typeface="Cambria Math"/>
                            <a:ea typeface="Times New Roman"/>
                            <a:cs typeface="Times New Roman"/>
                          </a:rPr>
                          <m:t> </m:t>
                        </m:r>
                      </m:e>
                    </m:nary>
                  </m:oMath>
                </a14:m>
                <a:r>
                  <a:rPr lang="en-US" sz="2400" dirty="0">
                    <a:effectLst/>
                    <a:latin typeface="Book Antiqua"/>
                    <a:ea typeface="Times New Roman"/>
                    <a:cs typeface="Times New Roman"/>
                  </a:rPr>
                  <a:t>for each </a:t>
                </a:r>
                <a14:m>
                  <m:oMath xmlns:m="http://schemas.openxmlformats.org/officeDocument/2006/math">
                    <m:r>
                      <a:rPr lang="en-US" sz="2400" i="1">
                        <a:effectLst/>
                        <a:latin typeface="Cambria Math"/>
                        <a:ea typeface="Times New Roman"/>
                        <a:cs typeface="Times New Roman"/>
                      </a:rPr>
                      <m:t>−∞&lt;</m:t>
                    </m:r>
                    <m:r>
                      <a:rPr lang="en-US" sz="2400" i="1">
                        <a:effectLst/>
                        <a:latin typeface="Cambria Math"/>
                        <a:ea typeface="Times New Roman"/>
                        <a:cs typeface="Times New Roman"/>
                      </a:rPr>
                      <m:t>𝑥</m:t>
                    </m:r>
                    <m:r>
                      <a:rPr lang="en-US" sz="2400" i="1">
                        <a:effectLst/>
                        <a:latin typeface="Cambria Math"/>
                        <a:ea typeface="Times New Roman"/>
                        <a:cs typeface="Times New Roman"/>
                      </a:rPr>
                      <m:t>&lt;∞</m:t>
                    </m:r>
                  </m:oMath>
                </a14:m>
                <a:r>
                  <a:rPr lang="en-US" sz="2400" dirty="0">
                    <a:effectLst/>
                    <a:latin typeface="Book Antiqua"/>
                    <a:ea typeface="Times New Roman"/>
                    <a:cs typeface="Times New Roman"/>
                  </a:rPr>
                  <a:t> : is the marginal probability density function of  </a:t>
                </a:r>
                <a14:m>
                  <m:oMath xmlns:m="http://schemas.openxmlformats.org/officeDocument/2006/math">
                    <m:r>
                      <m:rPr>
                        <m:sty m:val="p"/>
                      </m:rPr>
                      <a:rPr lang="en-US" sz="2400">
                        <a:effectLst/>
                        <a:latin typeface="Cambria Math"/>
                        <a:ea typeface="Times New Roman"/>
                        <a:cs typeface="Times New Roman"/>
                      </a:rPr>
                      <m:t>X</m:t>
                    </m:r>
                  </m:oMath>
                </a14:m>
                <a:r>
                  <a:rPr lang="en-US" sz="2400" dirty="0">
                    <a:effectLst/>
                    <a:latin typeface="Book Antiqua"/>
                    <a:ea typeface="Times New Roman"/>
                    <a:cs typeface="Times New Roman"/>
                  </a:rPr>
                  <a:t>.</a:t>
                </a:r>
                <a:endParaRPr lang="en-US" sz="2400" dirty="0">
                  <a:effectLst/>
                </a:endParaRPr>
              </a:p>
              <a:p>
                <a:pPr marL="342900" marR="0" lvl="0" indent="-342900" algn="just">
                  <a:lnSpc>
                    <a:spcPct val="150000"/>
                  </a:lnSpc>
                  <a:spcBef>
                    <a:spcPts val="0"/>
                  </a:spcBef>
                  <a:spcAft>
                    <a:spcPts val="0"/>
                  </a:spcAft>
                  <a:buFont typeface="Wingdings"/>
                  <a:buChar char=""/>
                </a:pPr>
                <a14:m>
                  <m:oMath xmlns:m="http://schemas.openxmlformats.org/officeDocument/2006/math">
                    <m:r>
                      <m:rPr>
                        <m:sty m:val="p"/>
                      </m:rPr>
                      <a:rPr lang="en-US" sz="2400">
                        <a:effectLst/>
                        <a:latin typeface="Cambria Math"/>
                        <a:ea typeface="Times New Roman"/>
                        <a:cs typeface="Times New Roman"/>
                      </a:rPr>
                      <m:t>g</m:t>
                    </m:r>
                    <m:r>
                      <a:rPr lang="en-US" sz="2400">
                        <a:effectLst/>
                        <a:latin typeface="Cambria Math"/>
                        <a:ea typeface="Times New Roman"/>
                        <a:cs typeface="Times New Roman"/>
                      </a:rPr>
                      <m:t>(</m:t>
                    </m:r>
                    <m:r>
                      <m:rPr>
                        <m:sty m:val="p"/>
                      </m:rPr>
                      <a:rPr lang="en-US" sz="2400">
                        <a:effectLst/>
                        <a:latin typeface="Cambria Math"/>
                        <a:ea typeface="Times New Roman"/>
                        <a:cs typeface="Times New Roman"/>
                      </a:rPr>
                      <m:t>y</m:t>
                    </m:r>
                    <m:r>
                      <a:rPr lang="en-US" sz="2400">
                        <a:effectLst/>
                        <a:latin typeface="Cambria Math"/>
                        <a:ea typeface="Times New Roman"/>
                        <a:cs typeface="Times New Roman"/>
                      </a:rPr>
                      <m:t>)=</m:t>
                    </m:r>
                    <m:nary>
                      <m:naryPr>
                        <m:limLoc m:val="subSup"/>
                        <m:ctrlPr>
                          <a:rPr lang="en-US" sz="2400" i="1">
                            <a:effectLst/>
                            <a:latin typeface="Cambria Math" panose="02040503050406030204" pitchFamily="18" charset="0"/>
                            <a:ea typeface="Times New Roman"/>
                            <a:cs typeface="Times New Roman"/>
                          </a:rPr>
                        </m:ctrlPr>
                      </m:naryPr>
                      <m:sub>
                        <m:r>
                          <a:rPr lang="en-US" sz="2400" i="1">
                            <a:effectLst/>
                            <a:latin typeface="Cambria Math"/>
                            <a:ea typeface="Times New Roman"/>
                            <a:cs typeface="Times New Roman"/>
                          </a:rPr>
                          <m:t>−∞</m:t>
                        </m:r>
                      </m:sub>
                      <m:sup>
                        <m:r>
                          <a:rPr lang="en-US" sz="2400" i="1">
                            <a:effectLst/>
                            <a:latin typeface="Cambria Math"/>
                            <a:ea typeface="Times New Roman"/>
                            <a:cs typeface="Times New Roman"/>
                          </a:rPr>
                          <m:t>∞</m:t>
                        </m:r>
                      </m:sup>
                      <m:e>
                        <m:r>
                          <a:rPr lang="en-US" sz="2400" i="1">
                            <a:effectLst/>
                            <a:latin typeface="Cambria Math"/>
                            <a:ea typeface="Times New Roman"/>
                            <a:cs typeface="Times New Roman"/>
                          </a:rPr>
                          <m:t>𝑓</m:t>
                        </m:r>
                        <m:d>
                          <m:dPr>
                            <m:ctrlPr>
                              <a:rPr lang="en-US" sz="2400" i="1">
                                <a:effectLst/>
                                <a:latin typeface="Cambria Math" panose="02040503050406030204" pitchFamily="18" charset="0"/>
                                <a:ea typeface="Times New Roman"/>
                                <a:cs typeface="Times New Roman"/>
                              </a:rPr>
                            </m:ctrlPr>
                          </m:dPr>
                          <m:e>
                            <m:r>
                              <a:rPr lang="en-US" sz="2400" i="1">
                                <a:effectLst/>
                                <a:latin typeface="Cambria Math"/>
                                <a:ea typeface="Times New Roman"/>
                                <a:cs typeface="Times New Roman"/>
                              </a:rPr>
                              <m:t>𝑥</m:t>
                            </m:r>
                            <m:r>
                              <a:rPr lang="en-US" sz="2400" i="1">
                                <a:effectLst/>
                                <a:latin typeface="Cambria Math"/>
                                <a:ea typeface="Times New Roman"/>
                                <a:cs typeface="Times New Roman"/>
                              </a:rPr>
                              <m:t>,</m:t>
                            </m:r>
                            <m:r>
                              <a:rPr lang="en-US" sz="2400" i="1">
                                <a:effectLst/>
                                <a:latin typeface="Cambria Math"/>
                                <a:ea typeface="Times New Roman"/>
                                <a:cs typeface="Times New Roman"/>
                              </a:rPr>
                              <m:t>𝑦</m:t>
                            </m:r>
                          </m:e>
                        </m:d>
                        <m:r>
                          <a:rPr lang="en-US" sz="2400" i="1">
                            <a:effectLst/>
                            <a:latin typeface="Cambria Math"/>
                            <a:ea typeface="Times New Roman"/>
                            <a:cs typeface="Times New Roman"/>
                          </a:rPr>
                          <m:t>𝑑𝑥</m:t>
                        </m:r>
                        <m:r>
                          <a:rPr lang="en-US" sz="2400" i="1">
                            <a:effectLst/>
                            <a:latin typeface="Cambria Math"/>
                            <a:ea typeface="Times New Roman"/>
                            <a:cs typeface="Times New Roman"/>
                          </a:rPr>
                          <m:t> </m:t>
                        </m:r>
                      </m:e>
                    </m:nary>
                  </m:oMath>
                </a14:m>
                <a:r>
                  <a:rPr lang="en-US" sz="2400" dirty="0">
                    <a:effectLst/>
                    <a:latin typeface="Book Antiqua"/>
                    <a:ea typeface="Times New Roman"/>
                    <a:cs typeface="Times New Roman"/>
                  </a:rPr>
                  <a:t>for each </a:t>
                </a:r>
                <a14:m>
                  <m:oMath xmlns:m="http://schemas.openxmlformats.org/officeDocument/2006/math">
                    <m:r>
                      <a:rPr lang="en-US" sz="2400" i="1">
                        <a:effectLst/>
                        <a:latin typeface="Cambria Math"/>
                        <a:ea typeface="Times New Roman"/>
                        <a:cs typeface="Times New Roman"/>
                      </a:rPr>
                      <m:t>−</m:t>
                    </m:r>
                    <m:r>
                      <a:rPr lang="en-US" sz="2400">
                        <a:effectLst/>
                        <a:latin typeface="Cambria Math"/>
                        <a:ea typeface="Times New Roman"/>
                        <a:cs typeface="Times New Roman"/>
                      </a:rPr>
                      <m:t>∞</m:t>
                    </m:r>
                    <m:r>
                      <a:rPr lang="en-US" sz="2400" i="1">
                        <a:effectLst/>
                        <a:latin typeface="Cambria Math"/>
                        <a:ea typeface="Times New Roman"/>
                        <a:cs typeface="Times New Roman"/>
                      </a:rPr>
                      <m:t>&lt;</m:t>
                    </m:r>
                    <m:r>
                      <a:rPr lang="en-US" sz="2400" i="1">
                        <a:effectLst/>
                        <a:latin typeface="Cambria Math"/>
                        <a:ea typeface="Times New Roman"/>
                        <a:cs typeface="Times New Roman"/>
                      </a:rPr>
                      <m:t>𝑦</m:t>
                    </m:r>
                    <m:r>
                      <a:rPr lang="en-US" sz="2400" i="1">
                        <a:effectLst/>
                        <a:latin typeface="Cambria Math"/>
                        <a:ea typeface="Times New Roman"/>
                        <a:cs typeface="Times New Roman"/>
                      </a:rPr>
                      <m:t>&lt;∞</m:t>
                    </m:r>
                  </m:oMath>
                </a14:m>
                <a:r>
                  <a:rPr lang="en-US" sz="2400" dirty="0">
                    <a:effectLst/>
                    <a:latin typeface="Book Antiqua"/>
                    <a:ea typeface="Times New Roman"/>
                    <a:cs typeface="Times New Roman"/>
                  </a:rPr>
                  <a:t> : is the marginal probability density function of  </a:t>
                </a:r>
                <a14:m>
                  <m:oMath xmlns:m="http://schemas.openxmlformats.org/officeDocument/2006/math">
                    <m:r>
                      <m:rPr>
                        <m:sty m:val="p"/>
                      </m:rPr>
                      <a:rPr lang="en-US" sz="2400">
                        <a:effectLst/>
                        <a:latin typeface="Cambria Math"/>
                        <a:ea typeface="Times New Roman"/>
                        <a:cs typeface="Times New Roman"/>
                      </a:rPr>
                      <m:t>Y</m:t>
                    </m:r>
                  </m:oMath>
                </a14:m>
                <a:r>
                  <a:rPr lang="en-US" sz="2400" i="1" dirty="0">
                    <a:effectLst/>
                    <a:latin typeface="Book Antiqua"/>
                    <a:ea typeface="Times New Roman"/>
                    <a:cs typeface="Times New Roman"/>
                  </a:rPr>
                  <a:t>.</a:t>
                </a:r>
                <a:endParaRPr lang="en-US" sz="2400" dirty="0">
                  <a:effectLst/>
                </a:endParaRPr>
              </a:p>
              <a:p>
                <a:pPr algn="just">
                  <a:lnSpc>
                    <a:spcPct val="150000"/>
                  </a:lnSpc>
                </a:pPr>
                <a:r>
                  <a:rPr lang="en-US" sz="2400" u="sng" dirty="0">
                    <a:effectLst/>
                    <a:latin typeface="Book Antiqua"/>
                    <a:ea typeface="Times New Roman"/>
                    <a:cs typeface="Times New Roman"/>
                  </a:rPr>
                  <a:t>NB </a:t>
                </a:r>
                <a14:m>
                  <m:oMath xmlns:m="http://schemas.openxmlformats.org/officeDocument/2006/math">
                    <m:r>
                      <a:rPr lang="en-US" sz="2400" i="1">
                        <a:effectLst/>
                        <a:latin typeface="Cambria Math"/>
                        <a:ea typeface="Calibri"/>
                        <a:cs typeface="Times New Roman"/>
                      </a:rPr>
                      <m:t>𝑃</m:t>
                    </m:r>
                    <m:d>
                      <m:dPr>
                        <m:ctrlPr>
                          <a:rPr lang="en-US" sz="2400" i="1">
                            <a:effectLst/>
                            <a:latin typeface="Cambria Math" panose="02040503050406030204" pitchFamily="18" charset="0"/>
                            <a:ea typeface="Calibri"/>
                            <a:cs typeface="Times New Roman"/>
                          </a:rPr>
                        </m:ctrlPr>
                      </m:dPr>
                      <m:e>
                        <m:r>
                          <a:rPr lang="en-US" sz="2400" i="1">
                            <a:effectLst/>
                            <a:latin typeface="Cambria Math"/>
                            <a:ea typeface="Calibri"/>
                            <a:cs typeface="Times New Roman"/>
                          </a:rPr>
                          <m:t>𝑐</m:t>
                        </m:r>
                        <m:r>
                          <a:rPr lang="en-US" sz="2400" i="1">
                            <a:effectLst/>
                            <a:latin typeface="Cambria Math"/>
                            <a:ea typeface="Calibri"/>
                            <a:cs typeface="Times New Roman"/>
                          </a:rPr>
                          <m:t>≤</m:t>
                        </m:r>
                        <m:r>
                          <a:rPr lang="en-US" sz="2400" i="1">
                            <a:effectLst/>
                            <a:latin typeface="Cambria Math"/>
                            <a:ea typeface="Calibri"/>
                            <a:cs typeface="Times New Roman"/>
                          </a:rPr>
                          <m:t>𝑥</m:t>
                        </m:r>
                        <m:r>
                          <a:rPr lang="en-US" sz="2400" i="1">
                            <a:effectLst/>
                            <a:latin typeface="Cambria Math"/>
                            <a:ea typeface="Calibri"/>
                            <a:cs typeface="Times New Roman"/>
                          </a:rPr>
                          <m:t>≤</m:t>
                        </m:r>
                        <m:r>
                          <a:rPr lang="en-US" sz="2400" i="1">
                            <a:effectLst/>
                            <a:latin typeface="Cambria Math"/>
                            <a:ea typeface="Calibri"/>
                            <a:cs typeface="Times New Roman"/>
                          </a:rPr>
                          <m:t>𝑑</m:t>
                        </m:r>
                      </m:e>
                    </m:d>
                    <m:r>
                      <a:rPr lang="en-US" sz="2400" i="1">
                        <a:effectLst/>
                        <a:latin typeface="Cambria Math"/>
                        <a:ea typeface="Calibri"/>
                        <a:cs typeface="Times New Roman"/>
                      </a:rPr>
                      <m:t>=</m:t>
                    </m:r>
                    <m:r>
                      <a:rPr lang="en-US" sz="2400" i="1">
                        <a:effectLst/>
                        <a:latin typeface="Cambria Math"/>
                        <a:ea typeface="Calibri"/>
                        <a:cs typeface="Times New Roman"/>
                      </a:rPr>
                      <m:t>𝑃</m:t>
                    </m:r>
                    <m:d>
                      <m:dPr>
                        <m:ctrlPr>
                          <a:rPr lang="en-US" sz="2400" i="1">
                            <a:effectLst/>
                            <a:latin typeface="Cambria Math" panose="02040503050406030204" pitchFamily="18" charset="0"/>
                            <a:ea typeface="Calibri"/>
                            <a:cs typeface="Times New Roman"/>
                          </a:rPr>
                        </m:ctrlPr>
                      </m:dPr>
                      <m:e>
                        <m:r>
                          <a:rPr lang="en-US" sz="2400" i="1">
                            <a:effectLst/>
                            <a:latin typeface="Cambria Math"/>
                            <a:ea typeface="Calibri"/>
                            <a:cs typeface="Times New Roman"/>
                          </a:rPr>
                          <m:t>𝑐</m:t>
                        </m:r>
                        <m:r>
                          <a:rPr lang="en-US" sz="2400" i="1">
                            <a:effectLst/>
                            <a:latin typeface="Cambria Math"/>
                            <a:ea typeface="Calibri"/>
                            <a:cs typeface="Times New Roman"/>
                          </a:rPr>
                          <m:t>≤</m:t>
                        </m:r>
                        <m:r>
                          <a:rPr lang="en-US" sz="2400" i="1">
                            <a:effectLst/>
                            <a:latin typeface="Cambria Math"/>
                            <a:ea typeface="Calibri"/>
                            <a:cs typeface="Times New Roman"/>
                          </a:rPr>
                          <m:t>𝑥</m:t>
                        </m:r>
                        <m:r>
                          <a:rPr lang="en-US" sz="2400" i="1">
                            <a:effectLst/>
                            <a:latin typeface="Cambria Math"/>
                            <a:ea typeface="Calibri"/>
                            <a:cs typeface="Times New Roman"/>
                          </a:rPr>
                          <m:t>≤</m:t>
                        </m:r>
                        <m:r>
                          <a:rPr lang="en-US" sz="2400" i="1">
                            <a:effectLst/>
                            <a:latin typeface="Cambria Math"/>
                            <a:ea typeface="Calibri"/>
                            <a:cs typeface="Times New Roman"/>
                          </a:rPr>
                          <m:t>𝑑</m:t>
                        </m:r>
                        <m:r>
                          <a:rPr lang="en-US" sz="2400" i="1">
                            <a:effectLst/>
                            <a:latin typeface="Cambria Math"/>
                            <a:ea typeface="Calibri"/>
                            <a:cs typeface="Times New Roman"/>
                          </a:rPr>
                          <m:t>, −∞≤</m:t>
                        </m:r>
                        <m:r>
                          <a:rPr lang="en-US" sz="2400" i="1">
                            <a:effectLst/>
                            <a:latin typeface="Cambria Math"/>
                            <a:ea typeface="Calibri"/>
                            <a:cs typeface="Times New Roman"/>
                          </a:rPr>
                          <m:t>𝑦</m:t>
                        </m:r>
                        <m:r>
                          <a:rPr lang="en-US" sz="2400" i="1">
                            <a:effectLst/>
                            <a:latin typeface="Cambria Math"/>
                            <a:ea typeface="Calibri"/>
                            <a:cs typeface="Times New Roman"/>
                          </a:rPr>
                          <m:t>≤∞</m:t>
                        </m:r>
                      </m:e>
                    </m:d>
                    <m:r>
                      <a:rPr lang="en-US" sz="2400" i="1">
                        <a:effectLst/>
                        <a:latin typeface="Cambria Math"/>
                        <a:ea typeface="Calibri"/>
                        <a:cs typeface="Times New Roman"/>
                      </a:rPr>
                      <m:t>=</m:t>
                    </m:r>
                    <m:nary>
                      <m:naryPr>
                        <m:limLoc m:val="subSup"/>
                        <m:ctrlPr>
                          <a:rPr lang="en-US" sz="2400" i="1">
                            <a:effectLst/>
                            <a:latin typeface="Cambria Math" panose="02040503050406030204" pitchFamily="18" charset="0"/>
                            <a:ea typeface="Calibri"/>
                            <a:cs typeface="Times New Roman"/>
                          </a:rPr>
                        </m:ctrlPr>
                      </m:naryPr>
                      <m:sub>
                        <m:r>
                          <a:rPr lang="en-US" sz="2400" i="1">
                            <a:effectLst/>
                            <a:latin typeface="Cambria Math"/>
                            <a:ea typeface="Calibri"/>
                            <a:cs typeface="Times New Roman"/>
                          </a:rPr>
                          <m:t>𝑐</m:t>
                        </m:r>
                      </m:sub>
                      <m:sup>
                        <m:r>
                          <a:rPr lang="en-US" sz="2400" i="1">
                            <a:effectLst/>
                            <a:latin typeface="Cambria Math"/>
                            <a:ea typeface="Calibri"/>
                            <a:cs typeface="Times New Roman"/>
                          </a:rPr>
                          <m:t>𝑑</m:t>
                        </m:r>
                      </m:sup>
                      <m:e>
                        <m:nary>
                          <m:naryPr>
                            <m:limLoc m:val="subSup"/>
                            <m:ctrlPr>
                              <a:rPr lang="en-US" sz="2400" i="1">
                                <a:effectLst/>
                                <a:latin typeface="Cambria Math" panose="02040503050406030204" pitchFamily="18" charset="0"/>
                                <a:ea typeface="Times New Roman"/>
                                <a:cs typeface="Times New Roman"/>
                              </a:rPr>
                            </m:ctrlPr>
                          </m:naryPr>
                          <m:sub>
                            <m:r>
                              <a:rPr lang="en-US" sz="2400" i="1">
                                <a:effectLst/>
                                <a:latin typeface="Cambria Math"/>
                                <a:ea typeface="Times New Roman"/>
                                <a:cs typeface="Times New Roman"/>
                              </a:rPr>
                              <m:t>−∞</m:t>
                            </m:r>
                          </m:sub>
                          <m:sup>
                            <m:r>
                              <a:rPr lang="en-US" sz="2400" i="1">
                                <a:effectLst/>
                                <a:latin typeface="Cambria Math"/>
                                <a:ea typeface="Times New Roman"/>
                                <a:cs typeface="Times New Roman"/>
                              </a:rPr>
                              <m:t>∞</m:t>
                            </m:r>
                          </m:sup>
                          <m:e>
                            <m:r>
                              <a:rPr lang="en-US" sz="2400" i="1">
                                <a:effectLst/>
                                <a:latin typeface="Cambria Math"/>
                                <a:ea typeface="Calibri"/>
                                <a:cs typeface="Times New Roman"/>
                              </a:rPr>
                              <m:t>𝑓</m:t>
                            </m:r>
                            <m:d>
                              <m:dPr>
                                <m:ctrlPr>
                                  <a:rPr lang="en-US" sz="2400" i="1">
                                    <a:effectLst/>
                                    <a:latin typeface="Cambria Math" panose="02040503050406030204" pitchFamily="18" charset="0"/>
                                    <a:ea typeface="Calibri"/>
                                    <a:cs typeface="Times New Roman"/>
                                  </a:rPr>
                                </m:ctrlPr>
                              </m:dPr>
                              <m:e>
                                <m:r>
                                  <a:rPr lang="en-US" sz="2400" i="1">
                                    <a:effectLst/>
                                    <a:latin typeface="Cambria Math"/>
                                    <a:ea typeface="Calibri"/>
                                    <a:cs typeface="Times New Roman"/>
                                  </a:rPr>
                                  <m:t>𝑥</m:t>
                                </m:r>
                                <m:r>
                                  <a:rPr lang="en-US" sz="2400" i="1">
                                    <a:effectLst/>
                                    <a:latin typeface="Cambria Math"/>
                                    <a:ea typeface="Calibri"/>
                                    <a:cs typeface="Times New Roman"/>
                                  </a:rPr>
                                  <m:t>, </m:t>
                                </m:r>
                                <m:r>
                                  <a:rPr lang="en-US" sz="2400" i="1">
                                    <a:effectLst/>
                                    <a:latin typeface="Cambria Math"/>
                                    <a:ea typeface="Calibri"/>
                                    <a:cs typeface="Times New Roman"/>
                                  </a:rPr>
                                  <m:t>𝑦</m:t>
                                </m:r>
                              </m:e>
                            </m:d>
                            <m:box>
                              <m:boxPr>
                                <m:diff m:val="on"/>
                                <m:ctrlPr>
                                  <a:rPr lang="en-US" sz="2400" i="1">
                                    <a:effectLst/>
                                    <a:latin typeface="Cambria Math" panose="02040503050406030204" pitchFamily="18" charset="0"/>
                                    <a:ea typeface="Calibri"/>
                                    <a:cs typeface="Times New Roman"/>
                                  </a:rPr>
                                </m:ctrlPr>
                              </m:boxPr>
                              <m:e>
                                <m:r>
                                  <a:rPr lang="en-US" sz="2400" i="1">
                                    <a:effectLst/>
                                    <a:latin typeface="Cambria Math"/>
                                    <a:ea typeface="Calibri"/>
                                    <a:cs typeface="Times New Roman"/>
                                  </a:rPr>
                                  <m:t>𝑑𝑦</m:t>
                                </m:r>
                                <m:box>
                                  <m:boxPr>
                                    <m:diff m:val="on"/>
                                    <m:ctrlPr>
                                      <a:rPr lang="en-US" sz="2400" i="1">
                                        <a:effectLst/>
                                        <a:latin typeface="Cambria Math" panose="02040503050406030204" pitchFamily="18" charset="0"/>
                                        <a:ea typeface="Calibri"/>
                                        <a:cs typeface="Times New Roman"/>
                                      </a:rPr>
                                    </m:ctrlPr>
                                  </m:boxPr>
                                  <m:e>
                                    <m:r>
                                      <a:rPr lang="en-US" sz="2400" i="1">
                                        <a:effectLst/>
                                        <a:latin typeface="Cambria Math"/>
                                        <a:ea typeface="Calibri"/>
                                        <a:cs typeface="Times New Roman"/>
                                      </a:rPr>
                                      <m:t>𝑑𝑥</m:t>
                                    </m:r>
                                  </m:e>
                                </m:box>
                                <m:r>
                                  <a:rPr lang="en-US" sz="2400" i="1">
                                    <a:effectLst/>
                                    <a:latin typeface="Cambria Math"/>
                                    <a:ea typeface="Calibri"/>
                                    <a:cs typeface="Times New Roman"/>
                                  </a:rPr>
                                  <m:t>=</m:t>
                                </m:r>
                              </m:e>
                            </m:box>
                          </m:e>
                        </m:nary>
                      </m:e>
                    </m:nary>
                    <m:nary>
                      <m:naryPr>
                        <m:limLoc m:val="undOvr"/>
                        <m:ctrlPr>
                          <a:rPr lang="en-US" sz="2400" i="1">
                            <a:effectLst/>
                            <a:latin typeface="Cambria Math" panose="02040503050406030204" pitchFamily="18" charset="0"/>
                            <a:ea typeface="Times New Roman"/>
                            <a:cs typeface="Times New Roman"/>
                          </a:rPr>
                        </m:ctrlPr>
                      </m:naryPr>
                      <m:sub>
                        <m:r>
                          <a:rPr lang="en-US" sz="2400" i="1">
                            <a:effectLst/>
                            <a:latin typeface="Cambria Math"/>
                            <a:ea typeface="Times New Roman"/>
                            <a:cs typeface="Times New Roman"/>
                          </a:rPr>
                          <m:t>𝑐</m:t>
                        </m:r>
                      </m:sub>
                      <m:sup>
                        <m:r>
                          <a:rPr lang="en-US" sz="2400" i="1">
                            <a:effectLst/>
                            <a:latin typeface="Cambria Math"/>
                            <a:ea typeface="Times New Roman"/>
                            <a:cs typeface="Times New Roman"/>
                          </a:rPr>
                          <m:t>𝑑</m:t>
                        </m:r>
                      </m:sup>
                      <m:e>
                        <m:r>
                          <a:rPr lang="en-US" sz="2400" i="1">
                            <a:effectLst/>
                            <a:latin typeface="Cambria Math"/>
                            <a:ea typeface="Calibri"/>
                            <a:cs typeface="Times New Roman"/>
                          </a:rPr>
                          <m:t>𝑓</m:t>
                        </m:r>
                        <m:d>
                          <m:dPr>
                            <m:ctrlPr>
                              <a:rPr lang="en-US" sz="2400" i="1">
                                <a:effectLst/>
                                <a:latin typeface="Cambria Math" panose="02040503050406030204" pitchFamily="18" charset="0"/>
                                <a:ea typeface="Calibri"/>
                                <a:cs typeface="Times New Roman"/>
                              </a:rPr>
                            </m:ctrlPr>
                          </m:dPr>
                          <m:e>
                            <m:r>
                              <a:rPr lang="en-US" sz="2400" i="1">
                                <a:effectLst/>
                                <a:latin typeface="Cambria Math"/>
                                <a:ea typeface="Calibri"/>
                                <a:cs typeface="Times New Roman"/>
                              </a:rPr>
                              <m:t>𝑥</m:t>
                            </m:r>
                          </m:e>
                        </m:d>
                      </m:e>
                    </m:nary>
                    <m:box>
                      <m:boxPr>
                        <m:diff m:val="on"/>
                        <m:ctrlPr>
                          <a:rPr lang="en-US" sz="2400" i="1">
                            <a:effectLst/>
                            <a:latin typeface="Cambria Math" panose="02040503050406030204" pitchFamily="18" charset="0"/>
                            <a:ea typeface="Times New Roman"/>
                            <a:cs typeface="Times New Roman"/>
                          </a:rPr>
                        </m:ctrlPr>
                      </m:boxPr>
                      <m:e>
                        <m:r>
                          <a:rPr lang="en-US" sz="2400" i="1">
                            <a:effectLst/>
                            <a:latin typeface="Cambria Math"/>
                            <a:ea typeface="Calibri"/>
                            <a:cs typeface="Times New Roman"/>
                          </a:rPr>
                          <m:t>𝑑𝑥</m:t>
                        </m:r>
                      </m:e>
                    </m:box>
                  </m:oMath>
                </a14:m>
                <a:endParaRPr lang="en-US" sz="2400" dirty="0">
                  <a:ea typeface="Calibri"/>
                  <a:cs typeface="Times New Roman"/>
                </a:endParaRPr>
              </a:p>
            </p:txBody>
          </p:sp>
        </mc:Choice>
        <mc:Fallback xmlns="">
          <p:sp>
            <p:nvSpPr>
              <p:cNvPr id="2" name="Rectangle 1"/>
              <p:cNvSpPr>
                <a:spLocks noRot="1" noChangeAspect="1" noMove="1" noResize="1" noEditPoints="1" noAdjustHandles="1" noChangeArrowheads="1" noChangeShapeType="1" noTextEdit="1"/>
              </p:cNvSpPr>
              <p:nvPr/>
            </p:nvSpPr>
            <p:spPr>
              <a:xfrm>
                <a:off x="228600" y="294296"/>
                <a:ext cx="8763000" cy="6061468"/>
              </a:xfrm>
              <a:prstGeom prst="rect">
                <a:avLst/>
              </a:prstGeom>
              <a:blipFill rotWithShape="1">
                <a:blip r:embed="rId2"/>
                <a:stretch>
                  <a:fillRect l="-1113" r="-1879" b="-503"/>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1389639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0"/>
            <a:ext cx="8458200" cy="1384995"/>
          </a:xfrm>
          <a:prstGeom prst="rect">
            <a:avLst/>
          </a:prstGeom>
        </p:spPr>
        <p:txBody>
          <a:bodyPr wrap="square">
            <a:spAutoFit/>
          </a:bodyPr>
          <a:lstStyle/>
          <a:p>
            <a:pPr algn="just">
              <a:lnSpc>
                <a:spcPct val="150000"/>
              </a:lnSpc>
            </a:pPr>
            <a:r>
              <a:rPr lang="en-US" sz="2800" b="1" dirty="0">
                <a:latin typeface="Book Antiqua"/>
                <a:ea typeface="Times New Roman"/>
                <a:cs typeface="Times New Roman"/>
              </a:rPr>
              <a:t>Example</a:t>
            </a:r>
            <a:r>
              <a:rPr lang="en-US" sz="2800" dirty="0">
                <a:latin typeface="Book Antiqua"/>
                <a:ea typeface="Times New Roman"/>
                <a:cs typeface="Times New Roman"/>
              </a:rPr>
              <a:t>: </a:t>
            </a:r>
            <a:endParaRPr lang="en-US" sz="2800" dirty="0">
              <a:ea typeface="Calibri"/>
              <a:cs typeface="Times New Roman"/>
            </a:endParaRPr>
          </a:p>
          <a:p>
            <a:pPr marL="342900" marR="0" lvl="0" indent="-342900" algn="just">
              <a:lnSpc>
                <a:spcPct val="150000"/>
              </a:lnSpc>
              <a:spcBef>
                <a:spcPts val="0"/>
              </a:spcBef>
              <a:spcAft>
                <a:spcPts val="0"/>
              </a:spcAft>
              <a:buFont typeface="+mj-lt"/>
              <a:buAutoNum type="arabicPeriod"/>
            </a:pPr>
            <a:r>
              <a:rPr lang="en-US" sz="2800" dirty="0">
                <a:latin typeface="Book Antiqua"/>
                <a:ea typeface="Times New Roman"/>
                <a:cs typeface="Times New Roman"/>
              </a:rPr>
              <a:t>let (</a:t>
            </a:r>
            <a:r>
              <a:rPr lang="en-US" sz="2800" dirty="0" err="1">
                <a:latin typeface="Book Antiqua"/>
                <a:ea typeface="Times New Roman"/>
                <a:cs typeface="Times New Roman"/>
              </a:rPr>
              <a:t>x,y</a:t>
            </a:r>
            <a:r>
              <a:rPr lang="en-US" sz="2800" dirty="0">
                <a:latin typeface="Book Antiqua"/>
                <a:ea typeface="Times New Roman"/>
                <a:cs typeface="Times New Roman"/>
              </a:rPr>
              <a:t>) be the joint probability function given </a:t>
            </a:r>
            <a:r>
              <a:rPr lang="en-US" sz="2800" dirty="0" smtClean="0">
                <a:latin typeface="Book Antiqua"/>
                <a:ea typeface="Times New Roman"/>
                <a:cs typeface="Times New Roman"/>
              </a:rPr>
              <a:t>by:</a:t>
            </a:r>
            <a:endParaRPr lang="en-US" sz="2800" dirty="0">
              <a:ea typeface="Calibri"/>
              <a:cs typeface="Times New Roman"/>
            </a:endParaRPr>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4169561169"/>
                  </p:ext>
                </p:extLst>
              </p:nvPr>
            </p:nvGraphicFramePr>
            <p:xfrm>
              <a:off x="2133600" y="1407118"/>
              <a:ext cx="5715000" cy="2453640"/>
            </p:xfrm>
            <a:graphic>
              <a:graphicData uri="http://schemas.openxmlformats.org/drawingml/2006/table">
                <a:tbl>
                  <a:tblPr firstRow="1" firstCol="1" bandRow="1"/>
                  <a:tblGrid>
                    <a:gridCol w="1260782"/>
                    <a:gridCol w="951476"/>
                    <a:gridCol w="1106129"/>
                    <a:gridCol w="1290484"/>
                    <a:gridCol w="1106129"/>
                  </a:tblGrid>
                  <a:tr h="0">
                    <a:tc>
                      <a:txBody>
                        <a:bodyPr/>
                        <a:lstStyle/>
                        <a:p>
                          <a:pPr marL="0" marR="0" algn="just">
                            <a:lnSpc>
                              <a:spcPct val="115000"/>
                            </a:lnSpc>
                            <a:spcBef>
                              <a:spcPts val="0"/>
                            </a:spcBef>
                            <a:spcAft>
                              <a:spcPts val="0"/>
                            </a:spcAft>
                          </a:pPr>
                          <a:r>
                            <a:rPr lang="en-US" sz="2800" dirty="0">
                              <a:effectLst/>
                              <a:latin typeface="Times New Roman" pitchFamily="18" charset="0"/>
                              <a:ea typeface="Times New Roman"/>
                              <a:cs typeface="Times New Roman" pitchFamily="18" charset="0"/>
                            </a:rPr>
                            <a:t>Y|X</a:t>
                          </a:r>
                          <a:endParaRPr lang="en-US" sz="2800" dirty="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800">
                              <a:effectLst/>
                              <a:latin typeface="Times New Roman" pitchFamily="18" charset="0"/>
                              <a:ea typeface="Times New Roman"/>
                              <a:cs typeface="Times New Roman" pitchFamily="18" charset="0"/>
                            </a:rPr>
                            <a:t>0</a:t>
                          </a:r>
                          <a:endParaRPr lang="en-US" sz="280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800">
                              <a:effectLst/>
                              <a:latin typeface="Times New Roman" pitchFamily="18" charset="0"/>
                              <a:ea typeface="Times New Roman"/>
                              <a:cs typeface="Times New Roman" pitchFamily="18" charset="0"/>
                            </a:rPr>
                            <a:t>1</a:t>
                          </a:r>
                          <a:endParaRPr lang="en-US" sz="280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800">
                              <a:effectLst/>
                              <a:latin typeface="Times New Roman" pitchFamily="18" charset="0"/>
                              <a:ea typeface="Times New Roman"/>
                              <a:cs typeface="Times New Roman" pitchFamily="18" charset="0"/>
                            </a:rPr>
                            <a:t>2</a:t>
                          </a:r>
                          <a:endParaRPr lang="en-US" sz="280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800" i="1">
                                    <a:effectLst/>
                                    <a:latin typeface="Cambria Math"/>
                                    <a:ea typeface="Calibri"/>
                                    <a:cs typeface="Times New Roman"/>
                                  </a:rPr>
                                  <m:t>𝑃</m:t>
                                </m:r>
                                <m:d>
                                  <m:dPr>
                                    <m:ctrlPr>
                                      <a:rPr lang="en-US" sz="2800" i="1">
                                        <a:effectLst/>
                                        <a:latin typeface="Cambria Math" panose="02040503050406030204" pitchFamily="18" charset="0"/>
                                        <a:ea typeface="Calibri"/>
                                        <a:cs typeface="Times New Roman"/>
                                      </a:rPr>
                                    </m:ctrlPr>
                                  </m:dPr>
                                  <m:e>
                                    <m:sSub>
                                      <m:sSubPr>
                                        <m:ctrlPr>
                                          <a:rPr lang="en-US" sz="2800" i="1">
                                            <a:effectLst/>
                                            <a:latin typeface="Cambria Math" panose="02040503050406030204" pitchFamily="18" charset="0"/>
                                            <a:ea typeface="Calibri"/>
                                            <a:cs typeface="Times New Roman"/>
                                          </a:rPr>
                                        </m:ctrlPr>
                                      </m:sSubPr>
                                      <m:e>
                                        <m:r>
                                          <a:rPr lang="en-US" sz="2800" i="1">
                                            <a:effectLst/>
                                            <a:latin typeface="Cambria Math"/>
                                            <a:ea typeface="Calibri"/>
                                            <a:cs typeface="Times New Roman"/>
                                          </a:rPr>
                                          <m:t>𝑥</m:t>
                                        </m:r>
                                      </m:e>
                                      <m:sub>
                                        <m:r>
                                          <a:rPr lang="en-US" sz="2800" i="1">
                                            <a:effectLst/>
                                            <a:latin typeface="Cambria Math"/>
                                            <a:ea typeface="Calibri"/>
                                            <a:cs typeface="Times New Roman"/>
                                          </a:rPr>
                                          <m:t>𝑖</m:t>
                                        </m:r>
                                      </m:sub>
                                    </m:sSub>
                                  </m:e>
                                </m:d>
                              </m:oMath>
                            </m:oMathPara>
                          </a14:m>
                          <a:endParaRPr lang="en-US" sz="280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just">
                            <a:lnSpc>
                              <a:spcPct val="115000"/>
                            </a:lnSpc>
                            <a:spcBef>
                              <a:spcPts val="0"/>
                            </a:spcBef>
                            <a:spcAft>
                              <a:spcPts val="0"/>
                            </a:spcAft>
                          </a:pPr>
                          <a:r>
                            <a:rPr lang="en-US" sz="2800" dirty="0">
                              <a:effectLst/>
                              <a:latin typeface="Times New Roman" pitchFamily="18" charset="0"/>
                              <a:ea typeface="Times New Roman"/>
                              <a:cs typeface="Times New Roman" pitchFamily="18" charset="0"/>
                            </a:rPr>
                            <a:t>0</a:t>
                          </a:r>
                          <a:endParaRPr lang="en-US" sz="2800" dirty="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800" dirty="0">
                              <a:effectLst/>
                              <a:latin typeface="Times New Roman" pitchFamily="18" charset="0"/>
                              <a:ea typeface="Times New Roman"/>
                              <a:cs typeface="Times New Roman" pitchFamily="18" charset="0"/>
                            </a:rPr>
                            <a:t>0.25</a:t>
                          </a:r>
                          <a:endParaRPr lang="en-US" sz="2800" dirty="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800">
                              <a:effectLst/>
                              <a:latin typeface="Times New Roman" pitchFamily="18" charset="0"/>
                              <a:ea typeface="Times New Roman"/>
                              <a:cs typeface="Times New Roman" pitchFamily="18" charset="0"/>
                            </a:rPr>
                            <a:t>0.15</a:t>
                          </a:r>
                          <a:endParaRPr lang="en-US" sz="280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800">
                              <a:effectLst/>
                              <a:latin typeface="Times New Roman" pitchFamily="18" charset="0"/>
                              <a:ea typeface="Times New Roman"/>
                              <a:cs typeface="Times New Roman" pitchFamily="18" charset="0"/>
                            </a:rPr>
                            <a:t>0.1</a:t>
                          </a:r>
                          <a:endParaRPr lang="en-US" sz="280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800">
                              <a:effectLst/>
                              <a:latin typeface="Times New Roman" pitchFamily="18" charset="0"/>
                              <a:ea typeface="Times New Roman"/>
                              <a:cs typeface="Times New Roman" pitchFamily="18" charset="0"/>
                            </a:rPr>
                            <a:t>0.50</a:t>
                          </a:r>
                          <a:endParaRPr lang="en-US" sz="280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just">
                            <a:lnSpc>
                              <a:spcPct val="115000"/>
                            </a:lnSpc>
                            <a:spcBef>
                              <a:spcPts val="0"/>
                            </a:spcBef>
                            <a:spcAft>
                              <a:spcPts val="0"/>
                            </a:spcAft>
                          </a:pPr>
                          <a:r>
                            <a:rPr lang="en-US" sz="2800">
                              <a:effectLst/>
                              <a:latin typeface="Times New Roman" pitchFamily="18" charset="0"/>
                              <a:ea typeface="Times New Roman"/>
                              <a:cs typeface="Times New Roman" pitchFamily="18" charset="0"/>
                            </a:rPr>
                            <a:t>1</a:t>
                          </a:r>
                          <a:endParaRPr lang="en-US" sz="280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800" dirty="0">
                              <a:effectLst/>
                              <a:latin typeface="Times New Roman" pitchFamily="18" charset="0"/>
                              <a:ea typeface="Times New Roman"/>
                              <a:cs typeface="Times New Roman" pitchFamily="18" charset="0"/>
                            </a:rPr>
                            <a:t>0.1</a:t>
                          </a:r>
                          <a:endParaRPr lang="en-US" sz="2800" dirty="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800" dirty="0">
                              <a:effectLst/>
                              <a:latin typeface="Times New Roman" pitchFamily="18" charset="0"/>
                              <a:ea typeface="Times New Roman"/>
                              <a:cs typeface="Times New Roman" pitchFamily="18" charset="0"/>
                            </a:rPr>
                            <a:t>0.08</a:t>
                          </a:r>
                          <a:endParaRPr lang="en-US" sz="2800" dirty="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800">
                              <a:effectLst/>
                              <a:latin typeface="Times New Roman" pitchFamily="18" charset="0"/>
                              <a:ea typeface="Times New Roman"/>
                              <a:cs typeface="Times New Roman" pitchFamily="18" charset="0"/>
                            </a:rPr>
                            <a:t>0.1</a:t>
                          </a:r>
                          <a:endParaRPr lang="en-US" sz="280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800">
                              <a:effectLst/>
                              <a:latin typeface="Times New Roman" pitchFamily="18" charset="0"/>
                              <a:ea typeface="Times New Roman"/>
                              <a:cs typeface="Times New Roman" pitchFamily="18" charset="0"/>
                            </a:rPr>
                            <a:t>0.28</a:t>
                          </a:r>
                          <a:endParaRPr lang="en-US" sz="280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just">
                            <a:lnSpc>
                              <a:spcPct val="115000"/>
                            </a:lnSpc>
                            <a:spcBef>
                              <a:spcPts val="0"/>
                            </a:spcBef>
                            <a:spcAft>
                              <a:spcPts val="0"/>
                            </a:spcAft>
                          </a:pPr>
                          <a:r>
                            <a:rPr lang="en-US" sz="2800">
                              <a:effectLst/>
                              <a:latin typeface="Times New Roman" pitchFamily="18" charset="0"/>
                              <a:ea typeface="Times New Roman"/>
                              <a:cs typeface="Times New Roman" pitchFamily="18" charset="0"/>
                            </a:rPr>
                            <a:t>2</a:t>
                          </a:r>
                          <a:endParaRPr lang="en-US" sz="280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800">
                              <a:effectLst/>
                              <a:latin typeface="Times New Roman" pitchFamily="18" charset="0"/>
                              <a:ea typeface="Times New Roman"/>
                              <a:cs typeface="Times New Roman" pitchFamily="18" charset="0"/>
                            </a:rPr>
                            <a:t>0.05</a:t>
                          </a:r>
                          <a:endParaRPr lang="en-US" sz="280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800">
                              <a:effectLst/>
                              <a:latin typeface="Times New Roman" pitchFamily="18" charset="0"/>
                              <a:ea typeface="Times New Roman"/>
                              <a:cs typeface="Times New Roman" pitchFamily="18" charset="0"/>
                            </a:rPr>
                            <a:t>0.07</a:t>
                          </a:r>
                          <a:endParaRPr lang="en-US" sz="280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800" dirty="0">
                              <a:effectLst/>
                              <a:latin typeface="Times New Roman" pitchFamily="18" charset="0"/>
                              <a:ea typeface="Times New Roman"/>
                              <a:cs typeface="Times New Roman" pitchFamily="18" charset="0"/>
                            </a:rPr>
                            <a:t>0.1</a:t>
                          </a:r>
                          <a:endParaRPr lang="en-US" sz="2800" dirty="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800" dirty="0">
                              <a:effectLst/>
                              <a:latin typeface="Times New Roman" pitchFamily="18" charset="0"/>
                              <a:ea typeface="Times New Roman"/>
                              <a:cs typeface="Times New Roman" pitchFamily="18" charset="0"/>
                            </a:rPr>
                            <a:t>0.22</a:t>
                          </a:r>
                          <a:endParaRPr lang="en-US" sz="2800" dirty="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just">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800" i="1">
                                    <a:effectLst/>
                                    <a:latin typeface="Cambria Math"/>
                                    <a:ea typeface="Calibri"/>
                                    <a:cs typeface="Times New Roman"/>
                                  </a:rPr>
                                  <m:t>𝑃</m:t>
                                </m:r>
                                <m:d>
                                  <m:dPr>
                                    <m:ctrlPr>
                                      <a:rPr lang="en-US" sz="2800" i="1">
                                        <a:effectLst/>
                                        <a:latin typeface="Cambria Math" panose="02040503050406030204" pitchFamily="18" charset="0"/>
                                        <a:ea typeface="Calibri"/>
                                        <a:cs typeface="Times New Roman"/>
                                      </a:rPr>
                                    </m:ctrlPr>
                                  </m:dPr>
                                  <m:e>
                                    <m:sSub>
                                      <m:sSubPr>
                                        <m:ctrlPr>
                                          <a:rPr lang="en-US" sz="2800" i="1">
                                            <a:effectLst/>
                                            <a:latin typeface="Cambria Math" panose="02040503050406030204" pitchFamily="18" charset="0"/>
                                            <a:ea typeface="Calibri"/>
                                            <a:cs typeface="Times New Roman"/>
                                          </a:rPr>
                                        </m:ctrlPr>
                                      </m:sSubPr>
                                      <m:e>
                                        <m:r>
                                          <a:rPr lang="en-US" sz="2800" i="1">
                                            <a:effectLst/>
                                            <a:latin typeface="Cambria Math"/>
                                            <a:ea typeface="Calibri"/>
                                            <a:cs typeface="Times New Roman"/>
                                          </a:rPr>
                                          <m:t>𝑦</m:t>
                                        </m:r>
                                      </m:e>
                                      <m:sub>
                                        <m:r>
                                          <a:rPr lang="en-US" sz="2800" i="1">
                                            <a:effectLst/>
                                            <a:latin typeface="Cambria Math"/>
                                            <a:ea typeface="Calibri"/>
                                            <a:cs typeface="Times New Roman"/>
                                          </a:rPr>
                                          <m:t>𝑖</m:t>
                                        </m:r>
                                      </m:sub>
                                    </m:sSub>
                                  </m:e>
                                </m:d>
                              </m:oMath>
                            </m:oMathPara>
                          </a14:m>
                          <a:endParaRPr lang="en-US" sz="280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800">
                              <a:effectLst/>
                              <a:latin typeface="Times New Roman" pitchFamily="18" charset="0"/>
                              <a:ea typeface="Times New Roman"/>
                              <a:cs typeface="Times New Roman" pitchFamily="18" charset="0"/>
                            </a:rPr>
                            <a:t>0.40</a:t>
                          </a:r>
                          <a:endParaRPr lang="en-US" sz="280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800">
                              <a:effectLst/>
                              <a:latin typeface="Times New Roman" pitchFamily="18" charset="0"/>
                              <a:ea typeface="Times New Roman"/>
                              <a:cs typeface="Times New Roman" pitchFamily="18" charset="0"/>
                            </a:rPr>
                            <a:t>0.30</a:t>
                          </a:r>
                          <a:endParaRPr lang="en-US" sz="280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800">
                              <a:effectLst/>
                              <a:latin typeface="Times New Roman" pitchFamily="18" charset="0"/>
                              <a:ea typeface="Times New Roman"/>
                              <a:cs typeface="Times New Roman" pitchFamily="18" charset="0"/>
                            </a:rPr>
                            <a:t>0.30</a:t>
                          </a:r>
                          <a:endParaRPr lang="en-US" sz="280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800" dirty="0">
                              <a:effectLst/>
                              <a:latin typeface="Times New Roman" pitchFamily="18" charset="0"/>
                              <a:ea typeface="Times New Roman"/>
                              <a:cs typeface="Times New Roman" pitchFamily="18" charset="0"/>
                            </a:rPr>
                            <a:t>1</a:t>
                          </a:r>
                          <a:endParaRPr lang="en-US" sz="2800" dirty="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4169561169"/>
                  </p:ext>
                </p:extLst>
              </p:nvPr>
            </p:nvGraphicFramePr>
            <p:xfrm>
              <a:off x="2133600" y="1407118"/>
              <a:ext cx="5715000" cy="2453640"/>
            </p:xfrm>
            <a:graphic>
              <a:graphicData uri="http://schemas.openxmlformats.org/drawingml/2006/table">
                <a:tbl>
                  <a:tblPr firstRow="1" firstCol="1" bandRow="1"/>
                  <a:tblGrid>
                    <a:gridCol w="1260782"/>
                    <a:gridCol w="951476"/>
                    <a:gridCol w="1106129"/>
                    <a:gridCol w="1290484"/>
                    <a:gridCol w="1106129"/>
                  </a:tblGrid>
                  <a:tr h="490728">
                    <a:tc>
                      <a:txBody>
                        <a:bodyPr/>
                        <a:lstStyle/>
                        <a:p>
                          <a:pPr marL="0" marR="0" algn="just">
                            <a:lnSpc>
                              <a:spcPct val="115000"/>
                            </a:lnSpc>
                            <a:spcBef>
                              <a:spcPts val="0"/>
                            </a:spcBef>
                            <a:spcAft>
                              <a:spcPts val="0"/>
                            </a:spcAft>
                          </a:pPr>
                          <a:r>
                            <a:rPr lang="en-US" sz="2800" dirty="0">
                              <a:effectLst/>
                              <a:latin typeface="Times New Roman" pitchFamily="18" charset="0"/>
                              <a:ea typeface="Times New Roman"/>
                              <a:cs typeface="Times New Roman" pitchFamily="18" charset="0"/>
                            </a:rPr>
                            <a:t>Y|X</a:t>
                          </a:r>
                          <a:endParaRPr lang="en-US" sz="2800" dirty="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800">
                              <a:effectLst/>
                              <a:latin typeface="Times New Roman" pitchFamily="18" charset="0"/>
                              <a:ea typeface="Times New Roman"/>
                              <a:cs typeface="Times New Roman" pitchFamily="18" charset="0"/>
                            </a:rPr>
                            <a:t>0</a:t>
                          </a:r>
                          <a:endParaRPr lang="en-US" sz="280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800">
                              <a:effectLst/>
                              <a:latin typeface="Times New Roman" pitchFamily="18" charset="0"/>
                              <a:ea typeface="Times New Roman"/>
                              <a:cs typeface="Times New Roman" pitchFamily="18" charset="0"/>
                            </a:rPr>
                            <a:t>1</a:t>
                          </a:r>
                          <a:endParaRPr lang="en-US" sz="280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800">
                              <a:effectLst/>
                              <a:latin typeface="Times New Roman" pitchFamily="18" charset="0"/>
                              <a:ea typeface="Times New Roman"/>
                              <a:cs typeface="Times New Roman" pitchFamily="18" charset="0"/>
                            </a:rPr>
                            <a:t>2</a:t>
                          </a:r>
                          <a:endParaRPr lang="en-US" sz="280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1">
                          <a:blip r:embed="rId2"/>
                          <a:stretch>
                            <a:fillRect l="-415385" t="-17500" b="-438750"/>
                          </a:stretch>
                        </a:blipFill>
                      </a:tcPr>
                    </a:tc>
                  </a:tr>
                  <a:tr h="490728">
                    <a:tc>
                      <a:txBody>
                        <a:bodyPr/>
                        <a:lstStyle/>
                        <a:p>
                          <a:pPr marL="0" marR="0" algn="just">
                            <a:lnSpc>
                              <a:spcPct val="115000"/>
                            </a:lnSpc>
                            <a:spcBef>
                              <a:spcPts val="0"/>
                            </a:spcBef>
                            <a:spcAft>
                              <a:spcPts val="0"/>
                            </a:spcAft>
                          </a:pPr>
                          <a:r>
                            <a:rPr lang="en-US" sz="2800" dirty="0">
                              <a:effectLst/>
                              <a:latin typeface="Times New Roman" pitchFamily="18" charset="0"/>
                              <a:ea typeface="Times New Roman"/>
                              <a:cs typeface="Times New Roman" pitchFamily="18" charset="0"/>
                            </a:rPr>
                            <a:t>0</a:t>
                          </a:r>
                          <a:endParaRPr lang="en-US" sz="2800" dirty="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800" dirty="0">
                              <a:effectLst/>
                              <a:latin typeface="Times New Roman" pitchFamily="18" charset="0"/>
                              <a:ea typeface="Times New Roman"/>
                              <a:cs typeface="Times New Roman" pitchFamily="18" charset="0"/>
                            </a:rPr>
                            <a:t>0.25</a:t>
                          </a:r>
                          <a:endParaRPr lang="en-US" sz="2800" dirty="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800">
                              <a:effectLst/>
                              <a:latin typeface="Times New Roman" pitchFamily="18" charset="0"/>
                              <a:ea typeface="Times New Roman"/>
                              <a:cs typeface="Times New Roman" pitchFamily="18" charset="0"/>
                            </a:rPr>
                            <a:t>0.15</a:t>
                          </a:r>
                          <a:endParaRPr lang="en-US" sz="280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800">
                              <a:effectLst/>
                              <a:latin typeface="Times New Roman" pitchFamily="18" charset="0"/>
                              <a:ea typeface="Times New Roman"/>
                              <a:cs typeface="Times New Roman" pitchFamily="18" charset="0"/>
                            </a:rPr>
                            <a:t>0.1</a:t>
                          </a:r>
                          <a:endParaRPr lang="en-US" sz="280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800">
                              <a:effectLst/>
                              <a:latin typeface="Times New Roman" pitchFamily="18" charset="0"/>
                              <a:ea typeface="Times New Roman"/>
                              <a:cs typeface="Times New Roman" pitchFamily="18" charset="0"/>
                            </a:rPr>
                            <a:t>0.50</a:t>
                          </a:r>
                          <a:endParaRPr lang="en-US" sz="280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0728">
                    <a:tc>
                      <a:txBody>
                        <a:bodyPr/>
                        <a:lstStyle/>
                        <a:p>
                          <a:pPr marL="0" marR="0" algn="just">
                            <a:lnSpc>
                              <a:spcPct val="115000"/>
                            </a:lnSpc>
                            <a:spcBef>
                              <a:spcPts val="0"/>
                            </a:spcBef>
                            <a:spcAft>
                              <a:spcPts val="0"/>
                            </a:spcAft>
                          </a:pPr>
                          <a:r>
                            <a:rPr lang="en-US" sz="2800">
                              <a:effectLst/>
                              <a:latin typeface="Times New Roman" pitchFamily="18" charset="0"/>
                              <a:ea typeface="Times New Roman"/>
                              <a:cs typeface="Times New Roman" pitchFamily="18" charset="0"/>
                            </a:rPr>
                            <a:t>1</a:t>
                          </a:r>
                          <a:endParaRPr lang="en-US" sz="280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800" dirty="0">
                              <a:effectLst/>
                              <a:latin typeface="Times New Roman" pitchFamily="18" charset="0"/>
                              <a:ea typeface="Times New Roman"/>
                              <a:cs typeface="Times New Roman" pitchFamily="18" charset="0"/>
                            </a:rPr>
                            <a:t>0.1</a:t>
                          </a:r>
                          <a:endParaRPr lang="en-US" sz="2800" dirty="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800" dirty="0">
                              <a:effectLst/>
                              <a:latin typeface="Times New Roman" pitchFamily="18" charset="0"/>
                              <a:ea typeface="Times New Roman"/>
                              <a:cs typeface="Times New Roman" pitchFamily="18" charset="0"/>
                            </a:rPr>
                            <a:t>0.08</a:t>
                          </a:r>
                          <a:endParaRPr lang="en-US" sz="2800" dirty="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800">
                              <a:effectLst/>
                              <a:latin typeface="Times New Roman" pitchFamily="18" charset="0"/>
                              <a:ea typeface="Times New Roman"/>
                              <a:cs typeface="Times New Roman" pitchFamily="18" charset="0"/>
                            </a:rPr>
                            <a:t>0.1</a:t>
                          </a:r>
                          <a:endParaRPr lang="en-US" sz="280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800">
                              <a:effectLst/>
                              <a:latin typeface="Times New Roman" pitchFamily="18" charset="0"/>
                              <a:ea typeface="Times New Roman"/>
                              <a:cs typeface="Times New Roman" pitchFamily="18" charset="0"/>
                            </a:rPr>
                            <a:t>0.28</a:t>
                          </a:r>
                          <a:endParaRPr lang="en-US" sz="280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0728">
                    <a:tc>
                      <a:txBody>
                        <a:bodyPr/>
                        <a:lstStyle/>
                        <a:p>
                          <a:pPr marL="0" marR="0" algn="just">
                            <a:lnSpc>
                              <a:spcPct val="115000"/>
                            </a:lnSpc>
                            <a:spcBef>
                              <a:spcPts val="0"/>
                            </a:spcBef>
                            <a:spcAft>
                              <a:spcPts val="0"/>
                            </a:spcAft>
                          </a:pPr>
                          <a:r>
                            <a:rPr lang="en-US" sz="2800">
                              <a:effectLst/>
                              <a:latin typeface="Times New Roman" pitchFamily="18" charset="0"/>
                              <a:ea typeface="Times New Roman"/>
                              <a:cs typeface="Times New Roman" pitchFamily="18" charset="0"/>
                            </a:rPr>
                            <a:t>2</a:t>
                          </a:r>
                          <a:endParaRPr lang="en-US" sz="280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800">
                              <a:effectLst/>
                              <a:latin typeface="Times New Roman" pitchFamily="18" charset="0"/>
                              <a:ea typeface="Times New Roman"/>
                              <a:cs typeface="Times New Roman" pitchFamily="18" charset="0"/>
                            </a:rPr>
                            <a:t>0.05</a:t>
                          </a:r>
                          <a:endParaRPr lang="en-US" sz="280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800">
                              <a:effectLst/>
                              <a:latin typeface="Times New Roman" pitchFamily="18" charset="0"/>
                              <a:ea typeface="Times New Roman"/>
                              <a:cs typeface="Times New Roman" pitchFamily="18" charset="0"/>
                            </a:rPr>
                            <a:t>0.07</a:t>
                          </a:r>
                          <a:endParaRPr lang="en-US" sz="280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800" dirty="0">
                              <a:effectLst/>
                              <a:latin typeface="Times New Roman" pitchFamily="18" charset="0"/>
                              <a:ea typeface="Times New Roman"/>
                              <a:cs typeface="Times New Roman" pitchFamily="18" charset="0"/>
                            </a:rPr>
                            <a:t>0.1</a:t>
                          </a:r>
                          <a:endParaRPr lang="en-US" sz="2800" dirty="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800" dirty="0">
                              <a:effectLst/>
                              <a:latin typeface="Times New Roman" pitchFamily="18" charset="0"/>
                              <a:ea typeface="Times New Roman"/>
                              <a:cs typeface="Times New Roman" pitchFamily="18" charset="0"/>
                            </a:rPr>
                            <a:t>0.22</a:t>
                          </a:r>
                          <a:endParaRPr lang="en-US" sz="2800" dirty="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0728">
                    <a:tc>
                      <a:txBody>
                        <a:bodyPr/>
                        <a:lstStyle/>
                        <a:p>
                          <a:endParaRPr lang="en-US"/>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1">
                          <a:blip r:embed="rId2"/>
                          <a:stretch>
                            <a:fillRect t="-420000" r="-353140" b="-36250"/>
                          </a:stretch>
                        </a:blipFill>
                      </a:tcPr>
                    </a:tc>
                    <a:tc>
                      <a:txBody>
                        <a:bodyPr/>
                        <a:lstStyle/>
                        <a:p>
                          <a:pPr marL="0" marR="0" algn="just">
                            <a:lnSpc>
                              <a:spcPct val="115000"/>
                            </a:lnSpc>
                            <a:spcBef>
                              <a:spcPts val="0"/>
                            </a:spcBef>
                            <a:spcAft>
                              <a:spcPts val="0"/>
                            </a:spcAft>
                          </a:pPr>
                          <a:r>
                            <a:rPr lang="en-US" sz="2800">
                              <a:effectLst/>
                              <a:latin typeface="Times New Roman" pitchFamily="18" charset="0"/>
                              <a:ea typeface="Times New Roman"/>
                              <a:cs typeface="Times New Roman" pitchFamily="18" charset="0"/>
                            </a:rPr>
                            <a:t>0.40</a:t>
                          </a:r>
                          <a:endParaRPr lang="en-US" sz="280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800">
                              <a:effectLst/>
                              <a:latin typeface="Times New Roman" pitchFamily="18" charset="0"/>
                              <a:ea typeface="Times New Roman"/>
                              <a:cs typeface="Times New Roman" pitchFamily="18" charset="0"/>
                            </a:rPr>
                            <a:t>0.30</a:t>
                          </a:r>
                          <a:endParaRPr lang="en-US" sz="280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800">
                              <a:effectLst/>
                              <a:latin typeface="Times New Roman" pitchFamily="18" charset="0"/>
                              <a:ea typeface="Times New Roman"/>
                              <a:cs typeface="Times New Roman" pitchFamily="18" charset="0"/>
                            </a:rPr>
                            <a:t>0.30</a:t>
                          </a:r>
                          <a:endParaRPr lang="en-US" sz="280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800" dirty="0">
                              <a:effectLst/>
                              <a:latin typeface="Times New Roman" pitchFamily="18" charset="0"/>
                              <a:ea typeface="Times New Roman"/>
                              <a:cs typeface="Times New Roman" pitchFamily="18" charset="0"/>
                            </a:rPr>
                            <a:t>1</a:t>
                          </a:r>
                          <a:endParaRPr lang="en-US" sz="2800" dirty="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mc:Fallback>
      </mc:AlternateContent>
      <p:sp>
        <p:nvSpPr>
          <p:cNvPr id="4" name="Rectangle 3"/>
          <p:cNvSpPr/>
          <p:nvPr/>
        </p:nvSpPr>
        <p:spPr>
          <a:xfrm>
            <a:off x="250723" y="3962400"/>
            <a:ext cx="8839200" cy="1953868"/>
          </a:xfrm>
          <a:prstGeom prst="rect">
            <a:avLst/>
          </a:prstGeom>
        </p:spPr>
        <p:txBody>
          <a:bodyPr wrap="square">
            <a:spAutoFit/>
          </a:bodyPr>
          <a:lstStyle/>
          <a:p>
            <a:pPr algn="just">
              <a:lnSpc>
                <a:spcPct val="150000"/>
              </a:lnSpc>
            </a:pPr>
            <a:r>
              <a:rPr lang="en-US" sz="2800" dirty="0">
                <a:latin typeface="Times New Roman" pitchFamily="18" charset="0"/>
                <a:ea typeface="Times New Roman"/>
                <a:cs typeface="Times New Roman" pitchFamily="18" charset="0"/>
              </a:rPr>
              <a:t>Find the marginal distribution function of X and Y</a:t>
            </a:r>
            <a:endParaRPr lang="en-US" sz="2800" dirty="0">
              <a:latin typeface="Times New Roman" pitchFamily="18" charset="0"/>
              <a:ea typeface="Calibri"/>
              <a:cs typeface="Times New Roman" pitchFamily="18" charset="0"/>
            </a:endParaRPr>
          </a:p>
          <a:p>
            <a:pPr algn="just">
              <a:lnSpc>
                <a:spcPct val="150000"/>
              </a:lnSpc>
            </a:pPr>
            <a:r>
              <a:rPr lang="en-US" sz="2800" b="1" u="sng" dirty="0">
                <a:latin typeface="Times New Roman" pitchFamily="18" charset="0"/>
                <a:ea typeface="Times New Roman"/>
                <a:cs typeface="Times New Roman" pitchFamily="18" charset="0"/>
              </a:rPr>
              <a:t>Solution:</a:t>
            </a:r>
            <a:endParaRPr lang="en-US" sz="2800" dirty="0">
              <a:latin typeface="Times New Roman" pitchFamily="18" charset="0"/>
              <a:ea typeface="Calibri"/>
              <a:cs typeface="Times New Roman" pitchFamily="18" charset="0"/>
            </a:endParaRPr>
          </a:p>
          <a:p>
            <a:pPr marL="342900" marR="0" lvl="0" indent="-342900" algn="just">
              <a:lnSpc>
                <a:spcPct val="150000"/>
              </a:lnSpc>
              <a:spcBef>
                <a:spcPts val="0"/>
              </a:spcBef>
              <a:spcAft>
                <a:spcPts val="0"/>
              </a:spcAft>
              <a:buFont typeface="+mj-lt"/>
              <a:buAutoNum type="romanLcPeriod"/>
            </a:pPr>
            <a:r>
              <a:rPr lang="en-US" sz="2800" dirty="0">
                <a:latin typeface="Times New Roman" pitchFamily="18" charset="0"/>
                <a:ea typeface="Times New Roman"/>
                <a:cs typeface="Times New Roman" pitchFamily="18" charset="0"/>
              </a:rPr>
              <a:t>The marginal distribution  function of X is</a:t>
            </a:r>
            <a:endParaRPr lang="en-US" sz="2800" dirty="0">
              <a:latin typeface="Times New Roman" pitchFamily="18" charset="0"/>
              <a:ea typeface="Calibri"/>
              <a:cs typeface="Times New Roman" pitchFamily="18" charset="0"/>
            </a:endParaRPr>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2860267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1999989776"/>
                  </p:ext>
                </p:extLst>
              </p:nvPr>
            </p:nvGraphicFramePr>
            <p:xfrm>
              <a:off x="533400" y="381000"/>
              <a:ext cx="6477001" cy="981456"/>
            </p:xfrm>
            <a:graphic>
              <a:graphicData uri="http://schemas.openxmlformats.org/drawingml/2006/table">
                <a:tbl>
                  <a:tblPr firstRow="1" firstCol="1" bandRow="1"/>
                  <a:tblGrid>
                    <a:gridCol w="1671483"/>
                    <a:gridCol w="1253613"/>
                    <a:gridCol w="1233881"/>
                    <a:gridCol w="1168878"/>
                    <a:gridCol w="1149146"/>
                  </a:tblGrid>
                  <a:tr h="286512">
                    <a:tc>
                      <a:txBody>
                        <a:bodyPr/>
                        <a:lstStyle/>
                        <a:p>
                          <a:pPr marL="0" marR="0" algn="just">
                            <a:lnSpc>
                              <a:spcPct val="115000"/>
                            </a:lnSpc>
                            <a:spcBef>
                              <a:spcPts val="0"/>
                            </a:spcBef>
                            <a:spcAft>
                              <a:spcPts val="0"/>
                            </a:spcAft>
                          </a:pPr>
                          <a:r>
                            <a:rPr lang="en-US" sz="2800" dirty="0">
                              <a:effectLst/>
                              <a:latin typeface="Times New Roman" pitchFamily="18" charset="0"/>
                              <a:ea typeface="Times New Roman"/>
                              <a:cs typeface="Times New Roman" pitchFamily="18" charset="0"/>
                            </a:rPr>
                            <a:t>X=</a:t>
                          </a:r>
                          <a14:m>
                            <m:oMath xmlns:m="http://schemas.openxmlformats.org/officeDocument/2006/math">
                              <m:sSub>
                                <m:sSubPr>
                                  <m:ctrlPr>
                                    <a:rPr lang="en-US" sz="2800" i="1">
                                      <a:effectLst/>
                                      <a:latin typeface="Cambria Math" panose="02040503050406030204" pitchFamily="18" charset="0"/>
                                      <a:ea typeface="Calibri"/>
                                      <a:cs typeface="Times New Roman"/>
                                    </a:rPr>
                                  </m:ctrlPr>
                                </m:sSubPr>
                                <m:e>
                                  <m:r>
                                    <a:rPr lang="en-US" sz="2800" i="1">
                                      <a:effectLst/>
                                      <a:latin typeface="Cambria Math"/>
                                      <a:ea typeface="Calibri"/>
                                      <a:cs typeface="Times New Roman"/>
                                    </a:rPr>
                                    <m:t>𝑥</m:t>
                                  </m:r>
                                </m:e>
                                <m:sub>
                                  <m:r>
                                    <a:rPr lang="en-US" sz="2800" i="1">
                                      <a:effectLst/>
                                      <a:latin typeface="Cambria Math"/>
                                      <a:ea typeface="Calibri"/>
                                      <a:cs typeface="Times New Roman"/>
                                    </a:rPr>
                                    <m:t>𝑖</m:t>
                                  </m:r>
                                </m:sub>
                              </m:sSub>
                            </m:oMath>
                          </a14:m>
                          <a:endParaRPr lang="en-US" sz="2800" dirty="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800" dirty="0">
                              <a:effectLst/>
                              <a:latin typeface="Times New Roman" pitchFamily="18" charset="0"/>
                              <a:ea typeface="Times New Roman"/>
                              <a:cs typeface="Times New Roman" pitchFamily="18" charset="0"/>
                            </a:rPr>
                            <a:t>0</a:t>
                          </a:r>
                          <a:endParaRPr lang="en-US" sz="2800" dirty="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800">
                              <a:effectLst/>
                              <a:latin typeface="Times New Roman" pitchFamily="18" charset="0"/>
                              <a:ea typeface="Times New Roman"/>
                              <a:cs typeface="Times New Roman" pitchFamily="18" charset="0"/>
                            </a:rPr>
                            <a:t>1</a:t>
                          </a:r>
                          <a:endParaRPr lang="en-US" sz="280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800">
                              <a:effectLst/>
                              <a:latin typeface="Times New Roman" pitchFamily="18" charset="0"/>
                              <a:ea typeface="Times New Roman"/>
                              <a:cs typeface="Times New Roman" pitchFamily="18" charset="0"/>
                            </a:rPr>
                            <a:t>2</a:t>
                          </a:r>
                          <a:endParaRPr lang="en-US" sz="280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800" dirty="0">
                              <a:effectLst/>
                              <a:latin typeface="Times New Roman" pitchFamily="18" charset="0"/>
                              <a:ea typeface="Times New Roman"/>
                              <a:cs typeface="Times New Roman" pitchFamily="18" charset="0"/>
                            </a:rPr>
                            <a:t>Total</a:t>
                          </a:r>
                          <a:endParaRPr lang="en-US" sz="2800" dirty="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512">
                    <a:tc>
                      <a:txBody>
                        <a:bodyPr/>
                        <a:lstStyle/>
                        <a:p>
                          <a:pPr marL="0" marR="0" algn="just">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800" i="1">
                                    <a:effectLst/>
                                    <a:latin typeface="Cambria Math"/>
                                    <a:ea typeface="Calibri"/>
                                    <a:cs typeface="Times New Roman"/>
                                  </a:rPr>
                                  <m:t>𝑃</m:t>
                                </m:r>
                                <m:d>
                                  <m:dPr>
                                    <m:ctrlPr>
                                      <a:rPr lang="en-US" sz="2800" i="1">
                                        <a:effectLst/>
                                        <a:latin typeface="Cambria Math" panose="02040503050406030204" pitchFamily="18" charset="0"/>
                                        <a:ea typeface="Calibri"/>
                                        <a:cs typeface="Times New Roman"/>
                                      </a:rPr>
                                    </m:ctrlPr>
                                  </m:dPr>
                                  <m:e>
                                    <m:r>
                                      <a:rPr lang="en-US" sz="2800" i="1">
                                        <a:effectLst/>
                                        <a:latin typeface="Cambria Math"/>
                                        <a:ea typeface="Calibri"/>
                                        <a:cs typeface="Times New Roman"/>
                                      </a:rPr>
                                      <m:t>𝑋</m:t>
                                    </m:r>
                                    <m:r>
                                      <a:rPr lang="en-US" sz="2800" i="1">
                                        <a:effectLst/>
                                        <a:latin typeface="Cambria Math"/>
                                        <a:ea typeface="Calibri"/>
                                        <a:cs typeface="Times New Roman"/>
                                      </a:rPr>
                                      <m:t>=</m:t>
                                    </m:r>
                                    <m:sSub>
                                      <m:sSubPr>
                                        <m:ctrlPr>
                                          <a:rPr lang="en-US" sz="2800" i="1">
                                            <a:effectLst/>
                                            <a:latin typeface="Cambria Math" panose="02040503050406030204" pitchFamily="18" charset="0"/>
                                            <a:ea typeface="Calibri"/>
                                            <a:cs typeface="Times New Roman"/>
                                          </a:rPr>
                                        </m:ctrlPr>
                                      </m:sSubPr>
                                      <m:e>
                                        <m:r>
                                          <a:rPr lang="en-US" sz="2800" i="1">
                                            <a:effectLst/>
                                            <a:latin typeface="Cambria Math"/>
                                            <a:ea typeface="Calibri"/>
                                            <a:cs typeface="Times New Roman"/>
                                          </a:rPr>
                                          <m:t>𝑥</m:t>
                                        </m:r>
                                      </m:e>
                                      <m:sub>
                                        <m:r>
                                          <a:rPr lang="en-US" sz="2800" i="1">
                                            <a:effectLst/>
                                            <a:latin typeface="Cambria Math"/>
                                            <a:ea typeface="Calibri"/>
                                            <a:cs typeface="Times New Roman"/>
                                          </a:rPr>
                                          <m:t>𝑖</m:t>
                                        </m:r>
                                      </m:sub>
                                    </m:sSub>
                                  </m:e>
                                </m:d>
                              </m:oMath>
                            </m:oMathPara>
                          </a14:m>
                          <a:endParaRPr lang="en-US" sz="280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800" dirty="0">
                              <a:effectLst/>
                              <a:latin typeface="Times New Roman" pitchFamily="18" charset="0"/>
                              <a:ea typeface="Times New Roman"/>
                              <a:cs typeface="Times New Roman" pitchFamily="18" charset="0"/>
                            </a:rPr>
                            <a:t>0.40</a:t>
                          </a:r>
                          <a:endParaRPr lang="en-US" sz="2800" dirty="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800" dirty="0">
                              <a:effectLst/>
                              <a:latin typeface="Times New Roman" pitchFamily="18" charset="0"/>
                              <a:ea typeface="Times New Roman"/>
                              <a:cs typeface="Times New Roman" pitchFamily="18" charset="0"/>
                            </a:rPr>
                            <a:t>0.30</a:t>
                          </a:r>
                          <a:endParaRPr lang="en-US" sz="2800" dirty="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800" dirty="0">
                              <a:effectLst/>
                              <a:latin typeface="Times New Roman" pitchFamily="18" charset="0"/>
                              <a:ea typeface="Times New Roman"/>
                              <a:cs typeface="Times New Roman" pitchFamily="18" charset="0"/>
                            </a:rPr>
                            <a:t>0.30</a:t>
                          </a:r>
                          <a:endParaRPr lang="en-US" sz="2800" dirty="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800" dirty="0">
                              <a:effectLst/>
                              <a:latin typeface="Times New Roman" pitchFamily="18" charset="0"/>
                              <a:ea typeface="Times New Roman"/>
                              <a:cs typeface="Times New Roman" pitchFamily="18" charset="0"/>
                            </a:rPr>
                            <a:t>1</a:t>
                          </a:r>
                          <a:endParaRPr lang="en-US" sz="2800" dirty="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1999989776"/>
                  </p:ext>
                </p:extLst>
              </p:nvPr>
            </p:nvGraphicFramePr>
            <p:xfrm>
              <a:off x="533400" y="381000"/>
              <a:ext cx="6477001" cy="981456"/>
            </p:xfrm>
            <a:graphic>
              <a:graphicData uri="http://schemas.openxmlformats.org/drawingml/2006/table">
                <a:tbl>
                  <a:tblPr firstRow="1" firstCol="1" bandRow="1"/>
                  <a:tblGrid>
                    <a:gridCol w="1671483"/>
                    <a:gridCol w="1253613"/>
                    <a:gridCol w="1233881"/>
                    <a:gridCol w="1168878"/>
                    <a:gridCol w="1149146"/>
                  </a:tblGrid>
                  <a:tr h="490728">
                    <a:tc>
                      <a:txBody>
                        <a:bodyPr/>
                        <a:lstStyle/>
                        <a:p>
                          <a:endParaRPr lang="en-US"/>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1">
                          <a:blip r:embed="rId2"/>
                          <a:stretch>
                            <a:fillRect l="-365" t="-17284" r="-287591" b="-133333"/>
                          </a:stretch>
                        </a:blipFill>
                      </a:tcPr>
                    </a:tc>
                    <a:tc>
                      <a:txBody>
                        <a:bodyPr/>
                        <a:lstStyle/>
                        <a:p>
                          <a:pPr marL="0" marR="0" algn="just">
                            <a:lnSpc>
                              <a:spcPct val="115000"/>
                            </a:lnSpc>
                            <a:spcBef>
                              <a:spcPts val="0"/>
                            </a:spcBef>
                            <a:spcAft>
                              <a:spcPts val="0"/>
                            </a:spcAft>
                          </a:pPr>
                          <a:r>
                            <a:rPr lang="en-US" sz="2800" dirty="0">
                              <a:effectLst/>
                              <a:latin typeface="Times New Roman" pitchFamily="18" charset="0"/>
                              <a:ea typeface="Times New Roman"/>
                              <a:cs typeface="Times New Roman" pitchFamily="18" charset="0"/>
                            </a:rPr>
                            <a:t>0</a:t>
                          </a:r>
                          <a:endParaRPr lang="en-US" sz="2800" dirty="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800">
                              <a:effectLst/>
                              <a:latin typeface="Times New Roman" pitchFamily="18" charset="0"/>
                              <a:ea typeface="Times New Roman"/>
                              <a:cs typeface="Times New Roman" pitchFamily="18" charset="0"/>
                            </a:rPr>
                            <a:t>1</a:t>
                          </a:r>
                          <a:endParaRPr lang="en-US" sz="280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800">
                              <a:effectLst/>
                              <a:latin typeface="Times New Roman" pitchFamily="18" charset="0"/>
                              <a:ea typeface="Times New Roman"/>
                              <a:cs typeface="Times New Roman" pitchFamily="18" charset="0"/>
                            </a:rPr>
                            <a:t>2</a:t>
                          </a:r>
                          <a:endParaRPr lang="en-US" sz="280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800" dirty="0">
                              <a:effectLst/>
                              <a:latin typeface="Times New Roman" pitchFamily="18" charset="0"/>
                              <a:ea typeface="Times New Roman"/>
                              <a:cs typeface="Times New Roman" pitchFamily="18" charset="0"/>
                            </a:rPr>
                            <a:t>Total</a:t>
                          </a:r>
                          <a:endParaRPr lang="en-US" sz="2800" dirty="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0728">
                    <a:tc>
                      <a:txBody>
                        <a:bodyPr/>
                        <a:lstStyle/>
                        <a:p>
                          <a:endParaRPr lang="en-US"/>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1">
                          <a:blip r:embed="rId2"/>
                          <a:stretch>
                            <a:fillRect l="-365" t="-118750" r="-287591" b="-35000"/>
                          </a:stretch>
                        </a:blipFill>
                      </a:tcPr>
                    </a:tc>
                    <a:tc>
                      <a:txBody>
                        <a:bodyPr/>
                        <a:lstStyle/>
                        <a:p>
                          <a:pPr marL="0" marR="0" algn="just">
                            <a:lnSpc>
                              <a:spcPct val="115000"/>
                            </a:lnSpc>
                            <a:spcBef>
                              <a:spcPts val="0"/>
                            </a:spcBef>
                            <a:spcAft>
                              <a:spcPts val="0"/>
                            </a:spcAft>
                          </a:pPr>
                          <a:r>
                            <a:rPr lang="en-US" sz="2800" dirty="0">
                              <a:effectLst/>
                              <a:latin typeface="Times New Roman" pitchFamily="18" charset="0"/>
                              <a:ea typeface="Times New Roman"/>
                              <a:cs typeface="Times New Roman" pitchFamily="18" charset="0"/>
                            </a:rPr>
                            <a:t>0.40</a:t>
                          </a:r>
                          <a:endParaRPr lang="en-US" sz="2800" dirty="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800" dirty="0">
                              <a:effectLst/>
                              <a:latin typeface="Times New Roman" pitchFamily="18" charset="0"/>
                              <a:ea typeface="Times New Roman"/>
                              <a:cs typeface="Times New Roman" pitchFamily="18" charset="0"/>
                            </a:rPr>
                            <a:t>0.30</a:t>
                          </a:r>
                          <a:endParaRPr lang="en-US" sz="2800" dirty="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800" dirty="0">
                              <a:effectLst/>
                              <a:latin typeface="Times New Roman" pitchFamily="18" charset="0"/>
                              <a:ea typeface="Times New Roman"/>
                              <a:cs typeface="Times New Roman" pitchFamily="18" charset="0"/>
                            </a:rPr>
                            <a:t>0.30</a:t>
                          </a:r>
                          <a:endParaRPr lang="en-US" sz="2800" dirty="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800" dirty="0">
                              <a:effectLst/>
                              <a:latin typeface="Times New Roman" pitchFamily="18" charset="0"/>
                              <a:ea typeface="Times New Roman"/>
                              <a:cs typeface="Times New Roman" pitchFamily="18" charset="0"/>
                            </a:rPr>
                            <a:t>1</a:t>
                          </a:r>
                          <a:endParaRPr lang="en-US" sz="2800" dirty="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mc:Fallback>
      </mc:AlternateContent>
      <p:sp>
        <p:nvSpPr>
          <p:cNvPr id="3" name="Rectangle 2"/>
          <p:cNvSpPr/>
          <p:nvPr/>
        </p:nvSpPr>
        <p:spPr>
          <a:xfrm>
            <a:off x="381000" y="1676400"/>
            <a:ext cx="8077200" cy="738664"/>
          </a:xfrm>
          <a:prstGeom prst="rect">
            <a:avLst/>
          </a:prstGeom>
        </p:spPr>
        <p:txBody>
          <a:bodyPr wrap="square">
            <a:spAutoFit/>
          </a:bodyPr>
          <a:lstStyle/>
          <a:p>
            <a:pPr marR="0" lvl="0" algn="just">
              <a:lnSpc>
                <a:spcPct val="150000"/>
              </a:lnSpc>
              <a:spcBef>
                <a:spcPts val="0"/>
              </a:spcBef>
              <a:spcAft>
                <a:spcPts val="0"/>
              </a:spcAft>
            </a:pPr>
            <a:r>
              <a:rPr lang="en-US" sz="2800" dirty="0" smtClean="0">
                <a:latin typeface="Times New Roman" pitchFamily="18" charset="0"/>
                <a:ea typeface="Times New Roman"/>
                <a:cs typeface="Times New Roman" pitchFamily="18" charset="0"/>
              </a:rPr>
              <a:t>ii. The </a:t>
            </a:r>
            <a:r>
              <a:rPr lang="en-US" sz="2800" dirty="0">
                <a:latin typeface="Times New Roman" pitchFamily="18" charset="0"/>
                <a:ea typeface="Times New Roman"/>
                <a:cs typeface="Times New Roman" pitchFamily="18" charset="0"/>
              </a:rPr>
              <a:t>marginal distribution  function of Y </a:t>
            </a:r>
            <a:r>
              <a:rPr lang="en-US" sz="2800" dirty="0" smtClean="0">
                <a:latin typeface="Times New Roman" pitchFamily="18" charset="0"/>
                <a:ea typeface="Times New Roman"/>
                <a:cs typeface="Times New Roman" pitchFamily="18" charset="0"/>
              </a:rPr>
              <a:t>are:</a:t>
            </a:r>
            <a:endParaRPr lang="en-US" sz="2800" dirty="0">
              <a:latin typeface="Times New Roman" pitchFamily="18" charset="0"/>
              <a:ea typeface="Calibri"/>
              <a:cs typeface="Times New Roman" pitchFamily="18" charset="0"/>
            </a:endParaRP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124116682"/>
                  </p:ext>
                </p:extLst>
              </p:nvPr>
            </p:nvGraphicFramePr>
            <p:xfrm>
              <a:off x="533401" y="2590800"/>
              <a:ext cx="6400800" cy="981456"/>
            </p:xfrm>
            <a:graphic>
              <a:graphicData uri="http://schemas.openxmlformats.org/drawingml/2006/table">
                <a:tbl>
                  <a:tblPr firstRow="1" firstCol="1" bandRow="1"/>
                  <a:tblGrid>
                    <a:gridCol w="1828800"/>
                    <a:gridCol w="1485900"/>
                    <a:gridCol w="914400"/>
                    <a:gridCol w="1143000"/>
                    <a:gridCol w="1028700"/>
                  </a:tblGrid>
                  <a:tr h="0">
                    <a:tc>
                      <a:txBody>
                        <a:bodyPr/>
                        <a:lstStyle/>
                        <a:p>
                          <a:pPr marL="0" marR="0" algn="just">
                            <a:lnSpc>
                              <a:spcPct val="115000"/>
                            </a:lnSpc>
                            <a:spcBef>
                              <a:spcPts val="0"/>
                            </a:spcBef>
                            <a:spcAft>
                              <a:spcPts val="0"/>
                            </a:spcAft>
                          </a:pPr>
                          <a:r>
                            <a:rPr lang="en-US" sz="2800" dirty="0">
                              <a:effectLst/>
                              <a:latin typeface="Times New Roman" pitchFamily="18" charset="0"/>
                              <a:ea typeface="Times New Roman"/>
                              <a:cs typeface="Times New Roman" pitchFamily="18" charset="0"/>
                            </a:rPr>
                            <a:t>Y=</a:t>
                          </a:r>
                          <a14:m>
                            <m:oMath xmlns:m="http://schemas.openxmlformats.org/officeDocument/2006/math">
                              <m:sSub>
                                <m:sSubPr>
                                  <m:ctrlPr>
                                    <a:rPr lang="en-US" sz="2800" i="1">
                                      <a:effectLst/>
                                      <a:latin typeface="Cambria Math" panose="02040503050406030204" pitchFamily="18" charset="0"/>
                                      <a:ea typeface="Calibri"/>
                                      <a:cs typeface="Times New Roman"/>
                                    </a:rPr>
                                  </m:ctrlPr>
                                </m:sSubPr>
                                <m:e>
                                  <m:r>
                                    <a:rPr lang="en-US" sz="2800" i="1">
                                      <a:effectLst/>
                                      <a:latin typeface="Cambria Math"/>
                                      <a:ea typeface="Calibri"/>
                                      <a:cs typeface="Times New Roman"/>
                                    </a:rPr>
                                    <m:t>𝑦</m:t>
                                  </m:r>
                                </m:e>
                                <m:sub>
                                  <m:r>
                                    <a:rPr lang="en-US" sz="2800" i="1">
                                      <a:effectLst/>
                                      <a:latin typeface="Cambria Math"/>
                                      <a:ea typeface="Calibri"/>
                                      <a:cs typeface="Times New Roman"/>
                                    </a:rPr>
                                    <m:t>𝑖</m:t>
                                  </m:r>
                                </m:sub>
                              </m:sSub>
                            </m:oMath>
                          </a14:m>
                          <a:endParaRPr lang="en-US" sz="2800" dirty="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800">
                              <a:effectLst/>
                              <a:latin typeface="Times New Roman" pitchFamily="18" charset="0"/>
                              <a:ea typeface="Times New Roman"/>
                              <a:cs typeface="Times New Roman" pitchFamily="18" charset="0"/>
                            </a:rPr>
                            <a:t>0</a:t>
                          </a:r>
                          <a:endParaRPr lang="en-US" sz="280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800">
                              <a:effectLst/>
                              <a:latin typeface="Times New Roman" pitchFamily="18" charset="0"/>
                              <a:ea typeface="Times New Roman"/>
                              <a:cs typeface="Times New Roman" pitchFamily="18" charset="0"/>
                            </a:rPr>
                            <a:t>1</a:t>
                          </a:r>
                          <a:endParaRPr lang="en-US" sz="280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800">
                              <a:effectLst/>
                              <a:latin typeface="Times New Roman" pitchFamily="18" charset="0"/>
                              <a:ea typeface="Times New Roman"/>
                              <a:cs typeface="Times New Roman" pitchFamily="18" charset="0"/>
                            </a:rPr>
                            <a:t>2</a:t>
                          </a:r>
                          <a:endParaRPr lang="en-US" sz="280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800">
                              <a:effectLst/>
                              <a:latin typeface="Times New Roman" pitchFamily="18" charset="0"/>
                              <a:ea typeface="Times New Roman"/>
                              <a:cs typeface="Times New Roman" pitchFamily="18" charset="0"/>
                            </a:rPr>
                            <a:t>Total</a:t>
                          </a:r>
                          <a:endParaRPr lang="en-US" sz="280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just">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800" i="1">
                                    <a:effectLst/>
                                    <a:latin typeface="Cambria Math"/>
                                    <a:ea typeface="Calibri"/>
                                    <a:cs typeface="Times New Roman"/>
                                  </a:rPr>
                                  <m:t>𝑃</m:t>
                                </m:r>
                                <m:d>
                                  <m:dPr>
                                    <m:ctrlPr>
                                      <a:rPr lang="en-US" sz="2800" i="1">
                                        <a:effectLst/>
                                        <a:latin typeface="Cambria Math" panose="02040503050406030204" pitchFamily="18" charset="0"/>
                                        <a:ea typeface="Calibri"/>
                                        <a:cs typeface="Times New Roman"/>
                                      </a:rPr>
                                    </m:ctrlPr>
                                  </m:dPr>
                                  <m:e>
                                    <m:r>
                                      <a:rPr lang="en-US" sz="2800" i="1">
                                        <a:effectLst/>
                                        <a:latin typeface="Cambria Math"/>
                                        <a:ea typeface="Calibri"/>
                                        <a:cs typeface="Times New Roman"/>
                                      </a:rPr>
                                      <m:t>𝑌</m:t>
                                    </m:r>
                                    <m:r>
                                      <a:rPr lang="en-US" sz="2800" i="1">
                                        <a:effectLst/>
                                        <a:latin typeface="Cambria Math"/>
                                        <a:ea typeface="Calibri"/>
                                        <a:cs typeface="Times New Roman"/>
                                      </a:rPr>
                                      <m:t>=</m:t>
                                    </m:r>
                                    <m:sSub>
                                      <m:sSubPr>
                                        <m:ctrlPr>
                                          <a:rPr lang="en-US" sz="2800" i="1">
                                            <a:effectLst/>
                                            <a:latin typeface="Cambria Math" panose="02040503050406030204" pitchFamily="18" charset="0"/>
                                            <a:ea typeface="Calibri"/>
                                            <a:cs typeface="Times New Roman"/>
                                          </a:rPr>
                                        </m:ctrlPr>
                                      </m:sSubPr>
                                      <m:e>
                                        <m:r>
                                          <a:rPr lang="en-US" sz="2800" i="1">
                                            <a:effectLst/>
                                            <a:latin typeface="Cambria Math"/>
                                            <a:ea typeface="Calibri"/>
                                            <a:cs typeface="Times New Roman"/>
                                          </a:rPr>
                                          <m:t>𝑦</m:t>
                                        </m:r>
                                      </m:e>
                                      <m:sub>
                                        <m:r>
                                          <a:rPr lang="en-US" sz="2800" i="1">
                                            <a:effectLst/>
                                            <a:latin typeface="Cambria Math"/>
                                            <a:ea typeface="Calibri"/>
                                            <a:cs typeface="Times New Roman"/>
                                          </a:rPr>
                                          <m:t>𝑖</m:t>
                                        </m:r>
                                      </m:sub>
                                    </m:sSub>
                                  </m:e>
                                </m:d>
                              </m:oMath>
                            </m:oMathPara>
                          </a14:m>
                          <a:endParaRPr lang="en-US" sz="280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800" dirty="0">
                              <a:effectLst/>
                              <a:latin typeface="Times New Roman" pitchFamily="18" charset="0"/>
                              <a:ea typeface="Times New Roman"/>
                              <a:cs typeface="Times New Roman" pitchFamily="18" charset="0"/>
                            </a:rPr>
                            <a:t>0.50</a:t>
                          </a:r>
                          <a:endParaRPr lang="en-US" sz="2800" dirty="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800" dirty="0">
                              <a:effectLst/>
                              <a:latin typeface="Times New Roman" pitchFamily="18" charset="0"/>
                              <a:ea typeface="Times New Roman"/>
                              <a:cs typeface="Times New Roman" pitchFamily="18" charset="0"/>
                            </a:rPr>
                            <a:t>0.28</a:t>
                          </a:r>
                          <a:endParaRPr lang="en-US" sz="2800" dirty="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800" dirty="0">
                              <a:effectLst/>
                              <a:latin typeface="Times New Roman" pitchFamily="18" charset="0"/>
                              <a:ea typeface="Times New Roman"/>
                              <a:cs typeface="Times New Roman" pitchFamily="18" charset="0"/>
                            </a:rPr>
                            <a:t>0.22</a:t>
                          </a:r>
                          <a:endParaRPr lang="en-US" sz="2800" dirty="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800" dirty="0">
                              <a:effectLst/>
                              <a:latin typeface="Times New Roman" pitchFamily="18" charset="0"/>
                              <a:ea typeface="Times New Roman"/>
                              <a:cs typeface="Times New Roman" pitchFamily="18" charset="0"/>
                            </a:rPr>
                            <a:t>1</a:t>
                          </a:r>
                          <a:endParaRPr lang="en-US" sz="2800" dirty="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124116682"/>
                  </p:ext>
                </p:extLst>
              </p:nvPr>
            </p:nvGraphicFramePr>
            <p:xfrm>
              <a:off x="533401" y="2590800"/>
              <a:ext cx="6400800" cy="981456"/>
            </p:xfrm>
            <a:graphic>
              <a:graphicData uri="http://schemas.openxmlformats.org/drawingml/2006/table">
                <a:tbl>
                  <a:tblPr firstRow="1" firstCol="1" bandRow="1"/>
                  <a:tblGrid>
                    <a:gridCol w="1828800"/>
                    <a:gridCol w="1485900"/>
                    <a:gridCol w="914400"/>
                    <a:gridCol w="1143000"/>
                    <a:gridCol w="1028700"/>
                  </a:tblGrid>
                  <a:tr h="490728">
                    <a:tc>
                      <a:txBody>
                        <a:bodyPr/>
                        <a:lstStyle/>
                        <a:p>
                          <a:endParaRPr lang="en-US"/>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1">
                          <a:blip r:embed="rId3"/>
                          <a:stretch>
                            <a:fillRect l="-333" t="-16049" r="-250000" b="-134568"/>
                          </a:stretch>
                        </a:blipFill>
                      </a:tcPr>
                    </a:tc>
                    <a:tc>
                      <a:txBody>
                        <a:bodyPr/>
                        <a:lstStyle/>
                        <a:p>
                          <a:pPr marL="0" marR="0" algn="just">
                            <a:lnSpc>
                              <a:spcPct val="115000"/>
                            </a:lnSpc>
                            <a:spcBef>
                              <a:spcPts val="0"/>
                            </a:spcBef>
                            <a:spcAft>
                              <a:spcPts val="0"/>
                            </a:spcAft>
                          </a:pPr>
                          <a:r>
                            <a:rPr lang="en-US" sz="2800">
                              <a:effectLst/>
                              <a:latin typeface="Times New Roman" pitchFamily="18" charset="0"/>
                              <a:ea typeface="Times New Roman"/>
                              <a:cs typeface="Times New Roman" pitchFamily="18" charset="0"/>
                            </a:rPr>
                            <a:t>0</a:t>
                          </a:r>
                          <a:endParaRPr lang="en-US" sz="280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800">
                              <a:effectLst/>
                              <a:latin typeface="Times New Roman" pitchFamily="18" charset="0"/>
                              <a:ea typeface="Times New Roman"/>
                              <a:cs typeface="Times New Roman" pitchFamily="18" charset="0"/>
                            </a:rPr>
                            <a:t>1</a:t>
                          </a:r>
                          <a:endParaRPr lang="en-US" sz="280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800">
                              <a:effectLst/>
                              <a:latin typeface="Times New Roman" pitchFamily="18" charset="0"/>
                              <a:ea typeface="Times New Roman"/>
                              <a:cs typeface="Times New Roman" pitchFamily="18" charset="0"/>
                            </a:rPr>
                            <a:t>2</a:t>
                          </a:r>
                          <a:endParaRPr lang="en-US" sz="280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800">
                              <a:effectLst/>
                              <a:latin typeface="Times New Roman" pitchFamily="18" charset="0"/>
                              <a:ea typeface="Times New Roman"/>
                              <a:cs typeface="Times New Roman" pitchFamily="18" charset="0"/>
                            </a:rPr>
                            <a:t>Total</a:t>
                          </a:r>
                          <a:endParaRPr lang="en-US" sz="280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0728">
                    <a:tc>
                      <a:txBody>
                        <a:bodyPr/>
                        <a:lstStyle/>
                        <a:p>
                          <a:endParaRPr lang="en-US"/>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1">
                          <a:blip r:embed="rId3"/>
                          <a:stretch>
                            <a:fillRect l="-333" t="-117500" r="-250000" b="-36250"/>
                          </a:stretch>
                        </a:blipFill>
                      </a:tcPr>
                    </a:tc>
                    <a:tc>
                      <a:txBody>
                        <a:bodyPr/>
                        <a:lstStyle/>
                        <a:p>
                          <a:pPr marL="0" marR="0" algn="just">
                            <a:lnSpc>
                              <a:spcPct val="115000"/>
                            </a:lnSpc>
                            <a:spcBef>
                              <a:spcPts val="0"/>
                            </a:spcBef>
                            <a:spcAft>
                              <a:spcPts val="0"/>
                            </a:spcAft>
                          </a:pPr>
                          <a:r>
                            <a:rPr lang="en-US" sz="2800" dirty="0">
                              <a:effectLst/>
                              <a:latin typeface="Times New Roman" pitchFamily="18" charset="0"/>
                              <a:ea typeface="Times New Roman"/>
                              <a:cs typeface="Times New Roman" pitchFamily="18" charset="0"/>
                            </a:rPr>
                            <a:t>0.50</a:t>
                          </a:r>
                          <a:endParaRPr lang="en-US" sz="2800" dirty="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800" dirty="0">
                              <a:effectLst/>
                              <a:latin typeface="Times New Roman" pitchFamily="18" charset="0"/>
                              <a:ea typeface="Times New Roman"/>
                              <a:cs typeface="Times New Roman" pitchFamily="18" charset="0"/>
                            </a:rPr>
                            <a:t>0.28</a:t>
                          </a:r>
                          <a:endParaRPr lang="en-US" sz="2800" dirty="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800" dirty="0">
                              <a:effectLst/>
                              <a:latin typeface="Times New Roman" pitchFamily="18" charset="0"/>
                              <a:ea typeface="Times New Roman"/>
                              <a:cs typeface="Times New Roman" pitchFamily="18" charset="0"/>
                            </a:rPr>
                            <a:t>0.22</a:t>
                          </a:r>
                          <a:endParaRPr lang="en-US" sz="2800" dirty="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800" dirty="0">
                              <a:effectLst/>
                              <a:latin typeface="Times New Roman" pitchFamily="18" charset="0"/>
                              <a:ea typeface="Times New Roman"/>
                              <a:cs typeface="Times New Roman" pitchFamily="18" charset="0"/>
                            </a:rPr>
                            <a:t>1</a:t>
                          </a:r>
                          <a:endParaRPr lang="en-US" sz="2800" dirty="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mc:Fallback>
      </mc:AlternateContent>
      <mc:AlternateContent xmlns:mc="http://schemas.openxmlformats.org/markup-compatibility/2006" xmlns:a14="http://schemas.microsoft.com/office/drawing/2010/main">
        <mc:Choice Requires="a14">
          <p:sp>
            <p:nvSpPr>
              <p:cNvPr id="5" name="Rectangle 4"/>
              <p:cNvSpPr/>
              <p:nvPr/>
            </p:nvSpPr>
            <p:spPr>
              <a:xfrm>
                <a:off x="152400" y="3581400"/>
                <a:ext cx="8534400" cy="3905877"/>
              </a:xfrm>
              <a:prstGeom prst="rect">
                <a:avLst/>
              </a:prstGeom>
            </p:spPr>
            <p:txBody>
              <a:bodyPr wrap="square">
                <a:spAutoFit/>
              </a:bodyPr>
              <a:lstStyle/>
              <a:p>
                <a:pPr marL="342900" marR="0" lvl="0" indent="-342900" algn="just">
                  <a:lnSpc>
                    <a:spcPct val="150000"/>
                  </a:lnSpc>
                  <a:spcBef>
                    <a:spcPts val="0"/>
                  </a:spcBef>
                  <a:spcAft>
                    <a:spcPts val="0"/>
                  </a:spcAft>
                  <a:buFont typeface="+mj-lt"/>
                  <a:buAutoNum type="arabicPeriod"/>
                </a:pPr>
                <a:r>
                  <a:rPr lang="en-US" sz="2400" dirty="0">
                    <a:latin typeface="Times New Roman" pitchFamily="18" charset="0"/>
                    <a:ea typeface="Calibri"/>
                    <a:cs typeface="Times New Roman" pitchFamily="18" charset="0"/>
                  </a:rPr>
                  <a:t>The joint PMF of two random variables </a:t>
                </a:r>
                <a:r>
                  <a:rPr lang="en-US" sz="2400" i="1" dirty="0">
                    <a:effectLst/>
                    <a:latin typeface="Times New Roman" pitchFamily="18" charset="0"/>
                    <a:ea typeface="Calibri"/>
                    <a:cs typeface="Times New Roman" pitchFamily="18" charset="0"/>
                  </a:rPr>
                  <a:t>X </a:t>
                </a:r>
                <a:r>
                  <a:rPr lang="en-US" sz="2400" dirty="0">
                    <a:effectLst/>
                    <a:latin typeface="Times New Roman" pitchFamily="18" charset="0"/>
                    <a:ea typeface="Calibri"/>
                    <a:cs typeface="Times New Roman" pitchFamily="18" charset="0"/>
                  </a:rPr>
                  <a:t>and </a:t>
                </a:r>
                <a:r>
                  <a:rPr lang="en-US" sz="2400" i="1" dirty="0">
                    <a:effectLst/>
                    <a:latin typeface="Times New Roman" pitchFamily="18" charset="0"/>
                    <a:ea typeface="Calibri"/>
                    <a:cs typeface="Times New Roman" pitchFamily="18" charset="0"/>
                  </a:rPr>
                  <a:t>Y </a:t>
                </a:r>
                <a:r>
                  <a:rPr lang="en-US" sz="2400" dirty="0">
                    <a:effectLst/>
                    <a:latin typeface="Times New Roman" pitchFamily="18" charset="0"/>
                    <a:ea typeface="Calibri"/>
                    <a:cs typeface="Times New Roman" pitchFamily="18" charset="0"/>
                  </a:rPr>
                  <a:t>is given by</a:t>
                </a:r>
                <a:endParaRPr lang="en-US" sz="2400" dirty="0">
                  <a:latin typeface="Times New Roman" pitchFamily="18" charset="0"/>
                  <a:ea typeface="Calibri"/>
                  <a:cs typeface="Times New Roman" pitchFamily="18" charset="0"/>
                </a:endParaRPr>
              </a:p>
              <a:p>
                <a:pPr algn="just">
                  <a:lnSpc>
                    <a:spcPct val="150000"/>
                  </a:lnSpc>
                </a:pPr>
                <a:r>
                  <a:rPr lang="en-US" sz="2400" dirty="0">
                    <a:effectLst/>
                    <a:latin typeface="Times New Roman" pitchFamily="18" charset="0"/>
                    <a:ea typeface="Calibri"/>
                    <a:cs typeface="Times New Roman" pitchFamily="18" charset="0"/>
                  </a:rPr>
                  <a:t>P</a:t>
                </a:r>
                <a:r>
                  <a:rPr lang="en-US" sz="2400" i="1" baseline="-25000" dirty="0">
                    <a:effectLst/>
                    <a:latin typeface="Times New Roman" pitchFamily="18" charset="0"/>
                    <a:ea typeface="Calibri"/>
                    <a:cs typeface="Times New Roman" pitchFamily="18" charset="0"/>
                  </a:rPr>
                  <a:t>X,Y</a:t>
                </a:r>
                <a:r>
                  <a:rPr lang="en-US" sz="2400" dirty="0">
                    <a:effectLst/>
                    <a:latin typeface="Times New Roman" pitchFamily="18" charset="0"/>
                    <a:ea typeface="MTMI"/>
                    <a:cs typeface="Times New Roman" pitchFamily="18" charset="0"/>
                  </a:rPr>
                  <a:t>(</a:t>
                </a:r>
                <a:r>
                  <a:rPr lang="en-US" sz="2400" i="1" dirty="0">
                    <a:effectLst/>
                    <a:latin typeface="Times New Roman" pitchFamily="18" charset="0"/>
                    <a:ea typeface="Calibri"/>
                    <a:cs typeface="Times New Roman" pitchFamily="18" charset="0"/>
                  </a:rPr>
                  <a:t>x</a:t>
                </a:r>
                <a:r>
                  <a:rPr lang="en-US" sz="2400" dirty="0">
                    <a:effectLst/>
                    <a:latin typeface="Times New Roman" pitchFamily="18" charset="0"/>
                    <a:ea typeface="MTMI"/>
                    <a:cs typeface="Times New Roman" pitchFamily="18" charset="0"/>
                  </a:rPr>
                  <a:t>, </a:t>
                </a:r>
                <a:r>
                  <a:rPr lang="en-US" sz="2400" i="1" dirty="0">
                    <a:effectLst/>
                    <a:latin typeface="Times New Roman" pitchFamily="18" charset="0"/>
                    <a:ea typeface="Calibri"/>
                    <a:cs typeface="Times New Roman" pitchFamily="18" charset="0"/>
                  </a:rPr>
                  <a:t>y</a:t>
                </a:r>
                <a:r>
                  <a:rPr lang="en-US" sz="2400" dirty="0">
                    <a:effectLst/>
                    <a:latin typeface="Times New Roman" pitchFamily="18" charset="0"/>
                    <a:ea typeface="MTMI"/>
                    <a:cs typeface="Times New Roman" pitchFamily="18" charset="0"/>
                  </a:rPr>
                  <a:t>) </a:t>
                </a:r>
                <a:r>
                  <a:rPr lang="en-US" sz="2400" dirty="0">
                    <a:effectLst/>
                    <a:latin typeface="Times New Roman" pitchFamily="18" charset="0"/>
                    <a:ea typeface="MTSYN"/>
                    <a:cs typeface="Times New Roman" pitchFamily="18" charset="0"/>
                  </a:rPr>
                  <a:t>=</a:t>
                </a:r>
                <a14:m>
                  <m:oMath xmlns:m="http://schemas.openxmlformats.org/officeDocument/2006/math">
                    <m:d>
                      <m:dPr>
                        <m:begChr m:val="{"/>
                        <m:endChr m:val=""/>
                        <m:ctrlPr>
                          <a:rPr lang="en-US" sz="2400" i="1">
                            <a:effectLst/>
                            <a:latin typeface="Cambria Math" panose="02040503050406030204" pitchFamily="18" charset="0"/>
                            <a:ea typeface="MTSYN"/>
                            <a:cs typeface="MTSYN"/>
                          </a:rPr>
                        </m:ctrlPr>
                      </m:dPr>
                      <m:e>
                        <m:eqArr>
                          <m:eqArrPr>
                            <m:ctrlPr>
                              <a:rPr lang="en-US" sz="2400" i="1">
                                <a:effectLst/>
                                <a:latin typeface="Cambria Math" panose="02040503050406030204" pitchFamily="18" charset="0"/>
                                <a:ea typeface="MTSYN"/>
                                <a:cs typeface="MTSYN"/>
                              </a:rPr>
                            </m:ctrlPr>
                          </m:eqArrPr>
                          <m:e>
                            <m:r>
                              <a:rPr lang="en-US" sz="2400" i="1">
                                <a:effectLst/>
                                <a:latin typeface="Cambria Math"/>
                                <a:ea typeface="Calibri"/>
                                <a:cs typeface="TimesTen-Italic"/>
                              </a:rPr>
                              <m:t>𝑘</m:t>
                            </m:r>
                            <m:d>
                              <m:dPr>
                                <m:ctrlPr>
                                  <a:rPr lang="en-US" sz="2400" i="1">
                                    <a:effectLst/>
                                    <a:latin typeface="Cambria Math" panose="02040503050406030204" pitchFamily="18" charset="0"/>
                                    <a:ea typeface="MTMI"/>
                                    <a:cs typeface="MTMI"/>
                                  </a:rPr>
                                </m:ctrlPr>
                              </m:dPr>
                              <m:e>
                                <m:r>
                                  <a:rPr lang="en-US" sz="2400">
                                    <a:effectLst/>
                                    <a:latin typeface="Cambria Math"/>
                                    <a:ea typeface="Calibri"/>
                                    <a:cs typeface="TimesTen-Roman"/>
                                  </a:rPr>
                                  <m:t>2</m:t>
                                </m:r>
                                <m:r>
                                  <a:rPr lang="en-US" sz="2400" i="1">
                                    <a:effectLst/>
                                    <a:latin typeface="Cambria Math"/>
                                    <a:ea typeface="Calibri"/>
                                    <a:cs typeface="TimesTen-Italic"/>
                                  </a:rPr>
                                  <m:t>𝑥</m:t>
                                </m:r>
                                <m:r>
                                  <a:rPr lang="en-US" sz="2400">
                                    <a:effectLst/>
                                    <a:latin typeface="Cambria Math"/>
                                    <a:ea typeface="MTSYN"/>
                                    <a:cs typeface="MTSYN"/>
                                  </a:rPr>
                                  <m:t>+</m:t>
                                </m:r>
                                <m:r>
                                  <a:rPr lang="en-US" sz="2400" i="1">
                                    <a:effectLst/>
                                    <a:latin typeface="Cambria Math"/>
                                    <a:ea typeface="Calibri"/>
                                    <a:cs typeface="TimesTen-Italic"/>
                                  </a:rPr>
                                  <m:t>𝑦</m:t>
                                </m:r>
                              </m:e>
                            </m:d>
                            <m:r>
                              <a:rPr lang="en-US" sz="2400">
                                <a:effectLst/>
                                <a:latin typeface="Cambria Math"/>
                                <a:ea typeface="MTMI"/>
                                <a:cs typeface="MTMI"/>
                              </a:rPr>
                              <m:t>, </m:t>
                            </m:r>
                            <m:r>
                              <a:rPr lang="en-US" sz="2400" i="1">
                                <a:effectLst/>
                                <a:latin typeface="Cambria Math"/>
                                <a:ea typeface="Calibri"/>
                                <a:cs typeface="TimesTen-Italic"/>
                              </a:rPr>
                              <m:t>𝑥</m:t>
                            </m:r>
                            <m:r>
                              <a:rPr lang="en-US" sz="2400">
                                <a:effectLst/>
                                <a:latin typeface="Cambria Math"/>
                                <a:ea typeface="MTSYN"/>
                                <a:cs typeface="MTSYN"/>
                              </a:rPr>
                              <m:t>=</m:t>
                            </m:r>
                            <m:r>
                              <a:rPr lang="en-US" sz="2400">
                                <a:effectLst/>
                                <a:latin typeface="Cambria Math"/>
                                <a:ea typeface="Calibri"/>
                                <a:cs typeface="TimesTen-Roman"/>
                              </a:rPr>
                              <m:t>1</m:t>
                            </m:r>
                            <m:r>
                              <a:rPr lang="en-US" sz="2400">
                                <a:effectLst/>
                                <a:latin typeface="Cambria Math"/>
                                <a:ea typeface="MTMI"/>
                                <a:cs typeface="MTMI"/>
                              </a:rPr>
                              <m:t>, </m:t>
                            </m:r>
                            <m:r>
                              <a:rPr lang="en-US" sz="2400">
                                <a:effectLst/>
                                <a:latin typeface="Cambria Math"/>
                                <a:ea typeface="Calibri"/>
                                <a:cs typeface="TimesTen-Roman"/>
                              </a:rPr>
                              <m:t>2; </m:t>
                            </m:r>
                            <m:r>
                              <a:rPr lang="en-US" sz="2400" i="1">
                                <a:effectLst/>
                                <a:latin typeface="Cambria Math"/>
                                <a:ea typeface="Calibri"/>
                                <a:cs typeface="TimesTen-Italic"/>
                              </a:rPr>
                              <m:t>𝑦</m:t>
                            </m:r>
                            <m:r>
                              <a:rPr lang="en-US" sz="2400">
                                <a:effectLst/>
                                <a:latin typeface="Cambria Math"/>
                                <a:ea typeface="MTSYN"/>
                                <a:cs typeface="MTSYN"/>
                              </a:rPr>
                              <m:t>=</m:t>
                            </m:r>
                            <m:r>
                              <a:rPr lang="en-US" sz="2400">
                                <a:effectLst/>
                                <a:latin typeface="Cambria Math"/>
                                <a:ea typeface="Calibri"/>
                                <a:cs typeface="TimesTen-Roman"/>
                              </a:rPr>
                              <m:t>1</m:t>
                            </m:r>
                            <m:r>
                              <a:rPr lang="en-US" sz="2400">
                                <a:effectLst/>
                                <a:latin typeface="Cambria Math"/>
                                <a:ea typeface="MTMI"/>
                                <a:cs typeface="MTMI"/>
                              </a:rPr>
                              <m:t>, </m:t>
                            </m:r>
                            <m:r>
                              <a:rPr lang="en-US" sz="2400">
                                <a:effectLst/>
                                <a:latin typeface="Cambria Math"/>
                                <a:ea typeface="Calibri"/>
                                <a:cs typeface="TimesTen-Roman"/>
                              </a:rPr>
                              <m:t>2</m:t>
                            </m:r>
                          </m:e>
                          <m:e>
                            <m:r>
                              <a:rPr lang="en-US" sz="2400">
                                <a:effectLst/>
                                <a:latin typeface="Cambria Math"/>
                                <a:ea typeface="Calibri"/>
                                <a:cs typeface="TimesTen-Roman"/>
                              </a:rPr>
                              <m:t>0,               </m:t>
                            </m:r>
                            <m:r>
                              <m:rPr>
                                <m:sty m:val="p"/>
                              </m:rPr>
                              <a:rPr lang="en-US" sz="2400">
                                <a:effectLst/>
                                <a:latin typeface="Cambria Math"/>
                                <a:ea typeface="Calibri"/>
                                <a:cs typeface="TimesTen-Roman"/>
                              </a:rPr>
                              <m:t>otherwise</m:t>
                            </m:r>
                          </m:e>
                        </m:eqArr>
                      </m:e>
                    </m:d>
                  </m:oMath>
                </a14:m>
                <a:endParaRPr lang="en-US" sz="2400" dirty="0">
                  <a:latin typeface="Times New Roman" pitchFamily="18" charset="0"/>
                  <a:ea typeface="Calibri"/>
                  <a:cs typeface="Times New Roman" pitchFamily="18" charset="0"/>
                </a:endParaRPr>
              </a:p>
              <a:p>
                <a:pPr algn="just">
                  <a:lnSpc>
                    <a:spcPct val="150000"/>
                  </a:lnSpc>
                </a:pPr>
                <a:r>
                  <a:rPr lang="en-US" sz="2400" dirty="0" smtClean="0">
                    <a:effectLst/>
                    <a:latin typeface="Times New Roman" pitchFamily="18" charset="0"/>
                    <a:ea typeface="Calibri"/>
                    <a:cs typeface="Times New Roman" pitchFamily="18" charset="0"/>
                  </a:rPr>
                  <a:t>where k is a constant</a:t>
                </a:r>
              </a:p>
              <a:p>
                <a:pPr algn="just">
                  <a:lnSpc>
                    <a:spcPct val="150000"/>
                  </a:lnSpc>
                </a:pPr>
                <a:r>
                  <a:rPr lang="en-US" sz="2400" dirty="0" smtClean="0">
                    <a:effectLst/>
                    <a:latin typeface="Times New Roman" pitchFamily="18" charset="0"/>
                    <a:ea typeface="Calibri"/>
                    <a:cs typeface="Times New Roman" pitchFamily="18" charset="0"/>
                  </a:rPr>
                  <a:t>A. What </a:t>
                </a:r>
                <a:r>
                  <a:rPr lang="en-US" sz="2400" dirty="0">
                    <a:effectLst/>
                    <a:latin typeface="Times New Roman" pitchFamily="18" charset="0"/>
                    <a:ea typeface="Calibri"/>
                    <a:cs typeface="Times New Roman" pitchFamily="18" charset="0"/>
                  </a:rPr>
                  <a:t>is the value of </a:t>
                </a:r>
                <a:r>
                  <a:rPr lang="en-US" sz="2400" dirty="0" smtClean="0">
                    <a:effectLst/>
                    <a:latin typeface="Times New Roman" pitchFamily="18" charset="0"/>
                    <a:ea typeface="Calibri"/>
                    <a:cs typeface="Times New Roman" pitchFamily="18" charset="0"/>
                  </a:rPr>
                  <a:t>K?</a:t>
                </a:r>
                <a:endParaRPr lang="en-US" sz="2400" dirty="0" smtClean="0">
                  <a:latin typeface="Times New Roman" pitchFamily="18" charset="0"/>
                  <a:ea typeface="Calibri"/>
                  <a:cs typeface="Times New Roman" pitchFamily="18" charset="0"/>
                </a:endParaRPr>
              </a:p>
              <a:p>
                <a:pPr marL="342900" marR="0" lvl="0" indent="-342900" algn="just">
                  <a:lnSpc>
                    <a:spcPct val="150000"/>
                  </a:lnSpc>
                  <a:spcBef>
                    <a:spcPts val="0"/>
                  </a:spcBef>
                  <a:spcAft>
                    <a:spcPts val="0"/>
                  </a:spcAft>
                  <a:buFont typeface="+mj-lt"/>
                  <a:buAutoNum type="alphaUcPeriod"/>
                </a:pPr>
                <a:r>
                  <a:rPr lang="en-US" sz="2400" dirty="0" smtClean="0">
                    <a:effectLst/>
                    <a:latin typeface="Times New Roman" pitchFamily="18" charset="0"/>
                    <a:ea typeface="Calibri"/>
                    <a:cs typeface="Times New Roman" pitchFamily="18" charset="0"/>
                  </a:rPr>
                  <a:t>Find </a:t>
                </a:r>
                <a:r>
                  <a:rPr lang="en-US" sz="2400" dirty="0">
                    <a:effectLst/>
                    <a:latin typeface="Times New Roman" pitchFamily="18" charset="0"/>
                    <a:ea typeface="Calibri"/>
                    <a:cs typeface="Times New Roman" pitchFamily="18" charset="0"/>
                  </a:rPr>
                  <a:t>the marginal PMFs of </a:t>
                </a:r>
                <a:r>
                  <a:rPr lang="en-US" sz="2400" i="1" dirty="0">
                    <a:effectLst/>
                    <a:latin typeface="Times New Roman" pitchFamily="18" charset="0"/>
                    <a:ea typeface="Calibri"/>
                    <a:cs typeface="Times New Roman" pitchFamily="18" charset="0"/>
                  </a:rPr>
                  <a:t>X </a:t>
                </a:r>
                <a:r>
                  <a:rPr lang="en-US" sz="2400" dirty="0">
                    <a:effectLst/>
                    <a:latin typeface="Times New Roman" pitchFamily="18" charset="0"/>
                    <a:ea typeface="Calibri"/>
                    <a:cs typeface="Times New Roman" pitchFamily="18" charset="0"/>
                  </a:rPr>
                  <a:t>and </a:t>
                </a:r>
                <a:r>
                  <a:rPr lang="en-US" sz="2400" i="1" dirty="0">
                    <a:effectLst/>
                    <a:latin typeface="Times New Roman" pitchFamily="18" charset="0"/>
                    <a:ea typeface="Calibri"/>
                    <a:cs typeface="Times New Roman" pitchFamily="18" charset="0"/>
                  </a:rPr>
                  <a:t>Y</a:t>
                </a:r>
                <a:r>
                  <a:rPr lang="en-US" sz="2400" dirty="0">
                    <a:effectLst/>
                    <a:latin typeface="Times New Roman" pitchFamily="18" charset="0"/>
                    <a:ea typeface="Calibri"/>
                    <a:cs typeface="Times New Roman" pitchFamily="18" charset="0"/>
                  </a:rPr>
                  <a:t>.</a:t>
                </a:r>
                <a:endParaRPr lang="en-US" sz="2400" dirty="0">
                  <a:latin typeface="Times New Roman" pitchFamily="18" charset="0"/>
                  <a:ea typeface="Calibri"/>
                  <a:cs typeface="Times New Roman" pitchFamily="18" charset="0"/>
                </a:endParaRPr>
              </a:p>
              <a:p>
                <a:r>
                  <a:rPr lang="en-US" dirty="0">
                    <a:effectLst/>
                    <a:latin typeface="Book Antiqua"/>
                    <a:ea typeface="MTSYN"/>
                    <a:cs typeface="MTSYN"/>
                  </a:rPr>
                  <a:t/>
                </a:r>
                <a:br>
                  <a:rPr lang="en-US" dirty="0">
                    <a:effectLst/>
                    <a:latin typeface="Book Antiqua"/>
                    <a:ea typeface="MTSYN"/>
                    <a:cs typeface="MTSYN"/>
                  </a:rPr>
                </a:br>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52400" y="3581400"/>
                <a:ext cx="8534400" cy="3905877"/>
              </a:xfrm>
              <a:prstGeom prst="rect">
                <a:avLst/>
              </a:prstGeom>
              <a:blipFill rotWithShape="1">
                <a:blip r:embed="rId4"/>
                <a:stretch>
                  <a:fillRect l="-1071" b="-1563"/>
                </a:stretch>
              </a:blipFill>
            </p:spPr>
            <p:txBody>
              <a:bodyPr/>
              <a:lstStyle/>
              <a:p>
                <a:r>
                  <a:rPr lang="en-US">
                    <a:noFill/>
                  </a:rPr>
                  <a:t> </a:t>
                </a:r>
              </a:p>
            </p:txBody>
          </p:sp>
        </mc:Fallback>
      </mc:AlternateContent>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928065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0" y="14748"/>
                <a:ext cx="9144000" cy="6182142"/>
              </a:xfrm>
              <a:prstGeom prst="rect">
                <a:avLst/>
              </a:prstGeom>
            </p:spPr>
            <p:txBody>
              <a:bodyPr wrap="square">
                <a:spAutoFit/>
              </a:bodyPr>
              <a:lstStyle/>
              <a:p>
                <a:pPr algn="just">
                  <a:lnSpc>
                    <a:spcPct val="150000"/>
                  </a:lnSpc>
                </a:pPr>
                <a:r>
                  <a:rPr lang="en-US" sz="2000" dirty="0">
                    <a:latin typeface="Times New Roman" pitchFamily="18" charset="0"/>
                    <a:ea typeface="MTSYN"/>
                    <a:cs typeface="Times New Roman" pitchFamily="18" charset="0"/>
                  </a:rPr>
                  <a:t>Solution</a:t>
                </a:r>
                <a:r>
                  <a:rPr lang="en-US" sz="2000" dirty="0">
                    <a:effectLst/>
                    <a:latin typeface="Times New Roman" pitchFamily="18" charset="0"/>
                    <a:ea typeface="Calibri"/>
                    <a:cs typeface="Times New Roman" pitchFamily="18" charset="0"/>
                  </a:rPr>
                  <a:t>:</a:t>
                </a:r>
                <a:endParaRPr lang="en-US" sz="2000" dirty="0">
                  <a:latin typeface="Times New Roman" pitchFamily="18" charset="0"/>
                  <a:ea typeface="Calibri"/>
                  <a:cs typeface="Times New Roman" pitchFamily="18" charset="0"/>
                </a:endParaRPr>
              </a:p>
              <a:p>
                <a:pPr marL="342900" marR="0" lvl="0" indent="-342900" algn="just">
                  <a:lnSpc>
                    <a:spcPct val="150000"/>
                  </a:lnSpc>
                  <a:spcBef>
                    <a:spcPts val="0"/>
                  </a:spcBef>
                  <a:spcAft>
                    <a:spcPts val="0"/>
                  </a:spcAft>
                  <a:buFont typeface="+mj-lt"/>
                  <a:buAutoNum type="alphaUcPeriod"/>
                </a:pPr>
                <a:r>
                  <a:rPr lang="en-US" sz="2000" dirty="0">
                    <a:effectLst/>
                    <a:latin typeface="Times New Roman" pitchFamily="18" charset="0"/>
                    <a:ea typeface="Calibri"/>
                    <a:cs typeface="Times New Roman" pitchFamily="18" charset="0"/>
                  </a:rPr>
                  <a:t>To evaluate </a:t>
                </a:r>
                <a:r>
                  <a:rPr lang="en-US" sz="2000" i="1" dirty="0">
                    <a:effectLst/>
                    <a:latin typeface="Times New Roman" pitchFamily="18" charset="0"/>
                    <a:ea typeface="Calibri"/>
                    <a:cs typeface="Times New Roman" pitchFamily="18" charset="0"/>
                  </a:rPr>
                  <a:t>k</a:t>
                </a:r>
                <a:r>
                  <a:rPr lang="en-US" sz="2000" dirty="0">
                    <a:effectLst/>
                    <a:latin typeface="Times New Roman" pitchFamily="18" charset="0"/>
                    <a:ea typeface="Calibri"/>
                    <a:cs typeface="Times New Roman" pitchFamily="18" charset="0"/>
                  </a:rPr>
                  <a:t>, we remember that</a:t>
                </a:r>
                <a:endParaRPr lang="en-US" sz="2000" dirty="0">
                  <a:latin typeface="Times New Roman" pitchFamily="18" charset="0"/>
                  <a:ea typeface="Calibri"/>
                  <a:cs typeface="Times New Roman" pitchFamily="18" charset="0"/>
                </a:endParaRPr>
              </a:p>
              <a:p>
                <a:pPr marL="457200" marR="0" algn="just">
                  <a:lnSpc>
                    <a:spcPct val="150000"/>
                  </a:lnSpc>
                  <a:spcBef>
                    <a:spcPts val="0"/>
                  </a:spcBef>
                  <a:spcAft>
                    <a:spcPts val="0"/>
                  </a:spcAft>
                </a:pPr>
                <a14:m>
                  <m:oMath xmlns:m="http://schemas.openxmlformats.org/officeDocument/2006/math">
                    <m:nary>
                      <m:naryPr>
                        <m:chr m:val="∑"/>
                        <m:limLoc m:val="subSup"/>
                        <m:supHide m:val="on"/>
                        <m:ctrlPr>
                          <a:rPr lang="en-US" sz="2000" i="1">
                            <a:effectLst/>
                            <a:latin typeface="Cambria Math" panose="02040503050406030204" pitchFamily="18" charset="0"/>
                            <a:ea typeface="Calibri"/>
                            <a:cs typeface="Times New Roman"/>
                          </a:rPr>
                        </m:ctrlPr>
                      </m:naryPr>
                      <m:sub>
                        <m:r>
                          <a:rPr lang="en-US" sz="2000" i="1">
                            <a:effectLst/>
                            <a:latin typeface="Cambria Math"/>
                            <a:ea typeface="Calibri"/>
                            <a:cs typeface="Times New Roman"/>
                          </a:rPr>
                          <m:t>𝑦</m:t>
                        </m:r>
                      </m:sub>
                      <m:sup/>
                      <m:e>
                        <m:nary>
                          <m:naryPr>
                            <m:chr m:val="∑"/>
                            <m:limLoc m:val="subSup"/>
                            <m:supHide m:val="on"/>
                            <m:ctrlPr>
                              <a:rPr lang="en-US" sz="2000" i="1">
                                <a:effectLst/>
                                <a:latin typeface="Cambria Math" panose="02040503050406030204" pitchFamily="18" charset="0"/>
                                <a:ea typeface="Calibri"/>
                                <a:cs typeface="Times New Roman"/>
                              </a:rPr>
                            </m:ctrlPr>
                          </m:naryPr>
                          <m:sub>
                            <m:r>
                              <a:rPr lang="en-US" sz="2000" i="1">
                                <a:effectLst/>
                                <a:latin typeface="Cambria Math"/>
                                <a:ea typeface="Calibri"/>
                                <a:cs typeface="Times New Roman"/>
                              </a:rPr>
                              <m:t>𝑥</m:t>
                            </m:r>
                          </m:sub>
                          <m:sup/>
                          <m:e>
                            <m:r>
                              <a:rPr lang="en-US" sz="2000" i="1">
                                <a:effectLst/>
                                <a:latin typeface="Cambria Math"/>
                                <a:ea typeface="Calibri"/>
                                <a:cs typeface="Times New Roman"/>
                              </a:rPr>
                              <m:t> </m:t>
                            </m:r>
                            <m:r>
                              <a:rPr lang="en-US" sz="2000" i="1">
                                <a:effectLst/>
                                <a:latin typeface="Cambria Math"/>
                                <a:ea typeface="Calibri"/>
                                <a:cs typeface="Times New Roman"/>
                              </a:rPr>
                              <m:t>𝑃</m:t>
                            </m:r>
                            <m:r>
                              <a:rPr lang="en-US" sz="2000" i="1">
                                <a:effectLst/>
                                <a:latin typeface="Cambria Math"/>
                                <a:ea typeface="MTMI"/>
                                <a:cs typeface="Times New Roman"/>
                              </a:rPr>
                              <m:t>(</m:t>
                            </m:r>
                            <m:r>
                              <a:rPr lang="en-US" sz="2000" i="1">
                                <a:effectLst/>
                                <a:latin typeface="Cambria Math"/>
                                <a:ea typeface="Calibri"/>
                                <a:cs typeface="Times New Roman"/>
                              </a:rPr>
                              <m:t>𝑥</m:t>
                            </m:r>
                            <m:r>
                              <a:rPr lang="en-US" sz="2000" i="1">
                                <a:effectLst/>
                                <a:latin typeface="Cambria Math"/>
                                <a:ea typeface="MTMI"/>
                                <a:cs typeface="Times New Roman"/>
                              </a:rPr>
                              <m:t>, </m:t>
                            </m:r>
                            <m:r>
                              <a:rPr lang="en-US" sz="2000" i="1">
                                <a:effectLst/>
                                <a:latin typeface="Cambria Math"/>
                                <a:ea typeface="Calibri"/>
                                <a:cs typeface="Times New Roman"/>
                              </a:rPr>
                              <m:t>𝑦</m:t>
                            </m:r>
                            <m:r>
                              <a:rPr lang="en-US" sz="2000" i="1">
                                <a:effectLst/>
                                <a:latin typeface="Cambria Math"/>
                                <a:ea typeface="MTMI"/>
                                <a:cs typeface="Times New Roman"/>
                              </a:rPr>
                              <m:t>)</m:t>
                            </m:r>
                          </m:e>
                        </m:nary>
                      </m:e>
                    </m:nary>
                  </m:oMath>
                </a14:m>
                <a:r>
                  <a:rPr lang="en-US" sz="2000" i="1" dirty="0">
                    <a:effectLst/>
                    <a:latin typeface="Times New Roman" pitchFamily="18" charset="0"/>
                    <a:ea typeface="Times New Roman"/>
                    <a:cs typeface="Times New Roman" pitchFamily="18" charset="0"/>
                  </a:rPr>
                  <a:t>=</a:t>
                </a:r>
                <a14:m>
                  <m:oMath xmlns:m="http://schemas.openxmlformats.org/officeDocument/2006/math">
                    <m:nary>
                      <m:naryPr>
                        <m:chr m:val="∑"/>
                        <m:limLoc m:val="subSup"/>
                        <m:ctrlPr>
                          <a:rPr lang="en-US" sz="2000" i="1">
                            <a:effectLst/>
                            <a:latin typeface="Cambria Math" panose="02040503050406030204" pitchFamily="18" charset="0"/>
                            <a:ea typeface="Times New Roman"/>
                            <a:cs typeface="Times New Roman"/>
                          </a:rPr>
                        </m:ctrlPr>
                      </m:naryPr>
                      <m:sub>
                        <m:r>
                          <a:rPr lang="en-US" sz="2000" i="1">
                            <a:effectLst/>
                            <a:latin typeface="Cambria Math"/>
                            <a:ea typeface="Times New Roman"/>
                            <a:cs typeface="Times New Roman"/>
                          </a:rPr>
                          <m:t>𝑦</m:t>
                        </m:r>
                      </m:sub>
                      <m:sup>
                        <m:r>
                          <a:rPr lang="en-US" sz="2000" i="1">
                            <a:effectLst/>
                            <a:latin typeface="Cambria Math"/>
                            <a:ea typeface="Times New Roman"/>
                            <a:cs typeface="Times New Roman"/>
                          </a:rPr>
                          <m:t>2</m:t>
                        </m:r>
                      </m:sup>
                      <m:e>
                        <m:nary>
                          <m:naryPr>
                            <m:chr m:val="∑"/>
                            <m:limLoc m:val="subSup"/>
                            <m:ctrlPr>
                              <a:rPr lang="en-US" sz="2000" i="1">
                                <a:effectLst/>
                                <a:latin typeface="Cambria Math" panose="02040503050406030204" pitchFamily="18" charset="0"/>
                                <a:ea typeface="Times New Roman"/>
                                <a:cs typeface="Times New Roman"/>
                              </a:rPr>
                            </m:ctrlPr>
                          </m:naryPr>
                          <m:sub>
                            <m:r>
                              <a:rPr lang="en-US" sz="2000" i="1">
                                <a:effectLst/>
                                <a:latin typeface="Cambria Math"/>
                                <a:ea typeface="Times New Roman"/>
                                <a:cs typeface="Times New Roman"/>
                              </a:rPr>
                              <m:t>𝑥</m:t>
                            </m:r>
                          </m:sub>
                          <m:sup>
                            <m:r>
                              <a:rPr lang="en-US" sz="2000" i="1">
                                <a:effectLst/>
                                <a:latin typeface="Cambria Math"/>
                                <a:ea typeface="Times New Roman"/>
                                <a:cs typeface="Times New Roman"/>
                              </a:rPr>
                              <m:t>2</m:t>
                            </m:r>
                          </m:sup>
                          <m:e>
                            <m:r>
                              <a:rPr lang="en-US" sz="2000" i="1">
                                <a:effectLst/>
                                <a:latin typeface="Cambria Math"/>
                                <a:ea typeface="Calibri"/>
                                <a:cs typeface="Times New Roman"/>
                              </a:rPr>
                              <m:t>𝑘</m:t>
                            </m:r>
                            <m:d>
                              <m:dPr>
                                <m:ctrlPr>
                                  <a:rPr lang="en-US" sz="2000" i="1">
                                    <a:effectLst/>
                                    <a:latin typeface="Cambria Math" panose="02040503050406030204" pitchFamily="18" charset="0"/>
                                    <a:ea typeface="MTMI"/>
                                    <a:cs typeface="Times New Roman"/>
                                  </a:rPr>
                                </m:ctrlPr>
                              </m:dPr>
                              <m:e>
                                <m:r>
                                  <a:rPr lang="en-US" sz="2000" i="1">
                                    <a:effectLst/>
                                    <a:latin typeface="Cambria Math"/>
                                    <a:ea typeface="Calibri"/>
                                    <a:cs typeface="Times New Roman"/>
                                  </a:rPr>
                                  <m:t>2</m:t>
                                </m:r>
                                <m:r>
                                  <a:rPr lang="en-US" sz="2000" i="1">
                                    <a:effectLst/>
                                    <a:latin typeface="Cambria Math"/>
                                    <a:ea typeface="Calibri"/>
                                    <a:cs typeface="Times New Roman"/>
                                  </a:rPr>
                                  <m:t>𝑥</m:t>
                                </m:r>
                                <m:r>
                                  <a:rPr lang="en-US" sz="2000" i="1">
                                    <a:effectLst/>
                                    <a:latin typeface="Cambria Math"/>
                                    <a:ea typeface="MTSYN"/>
                                    <a:cs typeface="Times New Roman"/>
                                  </a:rPr>
                                  <m:t>+</m:t>
                                </m:r>
                                <m:r>
                                  <a:rPr lang="en-US" sz="2000" i="1">
                                    <a:effectLst/>
                                    <a:latin typeface="Cambria Math"/>
                                    <a:ea typeface="Calibri"/>
                                    <a:cs typeface="Times New Roman"/>
                                  </a:rPr>
                                  <m:t>𝑦</m:t>
                                </m:r>
                              </m:e>
                            </m:d>
                          </m:e>
                        </m:nary>
                      </m:e>
                    </m:nary>
                  </m:oMath>
                </a14:m>
                <a:r>
                  <a:rPr lang="en-US" sz="2000" i="1" dirty="0">
                    <a:effectLst/>
                    <a:latin typeface="Times New Roman" pitchFamily="18" charset="0"/>
                    <a:ea typeface="Times New Roman"/>
                    <a:cs typeface="Times New Roman" pitchFamily="18" charset="0"/>
                  </a:rPr>
                  <a:t>=1</a:t>
                </a:r>
                <a:endParaRPr lang="en-US" sz="2000" dirty="0">
                  <a:latin typeface="Times New Roman" pitchFamily="18" charset="0"/>
                  <a:ea typeface="Calibri"/>
                  <a:cs typeface="Times New Roman" pitchFamily="18" charset="0"/>
                </a:endParaRPr>
              </a:p>
              <a:p>
                <a:pPr algn="just">
                  <a:lnSpc>
                    <a:spcPct val="150000"/>
                  </a:lnSpc>
                </a:pPr>
                <a:r>
                  <a:rPr lang="en-US" sz="2000" i="1" dirty="0">
                    <a:effectLst/>
                    <a:latin typeface="Times New Roman" pitchFamily="18" charset="0"/>
                    <a:ea typeface="Calibri"/>
                    <a:cs typeface="Times New Roman" pitchFamily="18" charset="0"/>
                  </a:rPr>
                  <a:t>Thus</a:t>
                </a:r>
                <a14:m>
                  <m:oMath xmlns:m="http://schemas.openxmlformats.org/officeDocument/2006/math">
                    <m:nary>
                      <m:naryPr>
                        <m:chr m:val="∑"/>
                        <m:limLoc m:val="subSup"/>
                        <m:ctrlPr>
                          <a:rPr lang="en-US" sz="2000" i="1">
                            <a:effectLst/>
                            <a:latin typeface="Cambria Math" panose="02040503050406030204" pitchFamily="18" charset="0"/>
                            <a:ea typeface="Times New Roman"/>
                            <a:cs typeface="Times New Roman"/>
                          </a:rPr>
                        </m:ctrlPr>
                      </m:naryPr>
                      <m:sub>
                        <m:r>
                          <a:rPr lang="en-US" sz="2000" i="1">
                            <a:effectLst/>
                            <a:latin typeface="Cambria Math"/>
                            <a:ea typeface="Times New Roman"/>
                            <a:cs typeface="Times New Roman"/>
                          </a:rPr>
                          <m:t>𝑦</m:t>
                        </m:r>
                      </m:sub>
                      <m:sup>
                        <m:r>
                          <a:rPr lang="en-US" sz="2000" i="1">
                            <a:effectLst/>
                            <a:latin typeface="Cambria Math"/>
                            <a:ea typeface="Times New Roman"/>
                            <a:cs typeface="Times New Roman"/>
                          </a:rPr>
                          <m:t>2</m:t>
                        </m:r>
                      </m:sup>
                      <m:e>
                        <m:nary>
                          <m:naryPr>
                            <m:chr m:val="∑"/>
                            <m:limLoc m:val="subSup"/>
                            <m:ctrlPr>
                              <a:rPr lang="en-US" sz="2000" i="1">
                                <a:effectLst/>
                                <a:latin typeface="Cambria Math" panose="02040503050406030204" pitchFamily="18" charset="0"/>
                                <a:ea typeface="Times New Roman"/>
                                <a:cs typeface="Times New Roman"/>
                              </a:rPr>
                            </m:ctrlPr>
                          </m:naryPr>
                          <m:sub>
                            <m:r>
                              <a:rPr lang="en-US" sz="2000" i="1">
                                <a:effectLst/>
                                <a:latin typeface="Cambria Math"/>
                                <a:ea typeface="Times New Roman"/>
                                <a:cs typeface="Times New Roman"/>
                              </a:rPr>
                              <m:t>𝑥</m:t>
                            </m:r>
                          </m:sub>
                          <m:sup>
                            <m:r>
                              <a:rPr lang="en-US" sz="2000" i="1">
                                <a:effectLst/>
                                <a:latin typeface="Cambria Math"/>
                                <a:ea typeface="Times New Roman"/>
                                <a:cs typeface="Times New Roman"/>
                              </a:rPr>
                              <m:t>2</m:t>
                            </m:r>
                          </m:sup>
                          <m:e>
                            <m:r>
                              <a:rPr lang="en-US" sz="2000" i="1">
                                <a:effectLst/>
                                <a:latin typeface="Cambria Math"/>
                                <a:ea typeface="Calibri"/>
                                <a:cs typeface="Times New Roman"/>
                              </a:rPr>
                              <m:t>𝑘</m:t>
                            </m:r>
                            <m:d>
                              <m:dPr>
                                <m:ctrlPr>
                                  <a:rPr lang="en-US" sz="2000" i="1">
                                    <a:effectLst/>
                                    <a:latin typeface="Cambria Math" panose="02040503050406030204" pitchFamily="18" charset="0"/>
                                    <a:ea typeface="MTMI"/>
                                    <a:cs typeface="Times New Roman"/>
                                  </a:rPr>
                                </m:ctrlPr>
                              </m:dPr>
                              <m:e>
                                <m:r>
                                  <a:rPr lang="en-US" sz="2000" i="1">
                                    <a:effectLst/>
                                    <a:latin typeface="Cambria Math"/>
                                    <a:ea typeface="Calibri"/>
                                    <a:cs typeface="Times New Roman"/>
                                  </a:rPr>
                                  <m:t>2</m:t>
                                </m:r>
                                <m:r>
                                  <a:rPr lang="en-US" sz="2000" i="1">
                                    <a:effectLst/>
                                    <a:latin typeface="Cambria Math"/>
                                    <a:ea typeface="Calibri"/>
                                    <a:cs typeface="Times New Roman"/>
                                  </a:rPr>
                                  <m:t>𝑥</m:t>
                                </m:r>
                                <m:r>
                                  <a:rPr lang="en-US" sz="2000" i="1">
                                    <a:effectLst/>
                                    <a:latin typeface="Cambria Math"/>
                                    <a:ea typeface="MTSYN"/>
                                    <a:cs typeface="Times New Roman"/>
                                  </a:rPr>
                                  <m:t>+</m:t>
                                </m:r>
                                <m:r>
                                  <a:rPr lang="en-US" sz="2000" i="1">
                                    <a:effectLst/>
                                    <a:latin typeface="Cambria Math"/>
                                    <a:ea typeface="Calibri"/>
                                    <a:cs typeface="Times New Roman"/>
                                  </a:rPr>
                                  <m:t>𝑦</m:t>
                                </m:r>
                              </m:e>
                            </m:d>
                          </m:e>
                        </m:nary>
                      </m:e>
                    </m:nary>
                  </m:oMath>
                </a14:m>
                <a:r>
                  <a:rPr lang="en-US" sz="2000" i="1" dirty="0">
                    <a:effectLst/>
                    <a:latin typeface="Times New Roman" pitchFamily="18" charset="0"/>
                    <a:ea typeface="Times New Roman"/>
                    <a:cs typeface="Times New Roman" pitchFamily="18" charset="0"/>
                  </a:rPr>
                  <a:t>=</a:t>
                </a:r>
                <a14:m>
                  <m:oMath xmlns:m="http://schemas.openxmlformats.org/officeDocument/2006/math">
                    <m:r>
                      <a:rPr lang="en-US" sz="2000" i="1">
                        <a:effectLst/>
                        <a:latin typeface="Cambria Math"/>
                        <a:ea typeface="Times New Roman"/>
                        <a:cs typeface="Times New Roman"/>
                      </a:rPr>
                      <m:t>𝑘</m:t>
                    </m:r>
                    <m:nary>
                      <m:naryPr>
                        <m:chr m:val="∑"/>
                        <m:limLoc m:val="subSup"/>
                        <m:ctrlPr>
                          <a:rPr lang="en-US" sz="2000" i="1">
                            <a:effectLst/>
                            <a:latin typeface="Cambria Math" panose="02040503050406030204" pitchFamily="18" charset="0"/>
                            <a:ea typeface="Times New Roman"/>
                            <a:cs typeface="Times New Roman"/>
                          </a:rPr>
                        </m:ctrlPr>
                      </m:naryPr>
                      <m:sub>
                        <m:r>
                          <a:rPr lang="en-US" sz="2000" i="1">
                            <a:effectLst/>
                            <a:latin typeface="Cambria Math"/>
                            <a:ea typeface="Times New Roman"/>
                            <a:cs typeface="Times New Roman"/>
                          </a:rPr>
                          <m:t>𝑥</m:t>
                        </m:r>
                        <m:r>
                          <a:rPr lang="en-US" sz="2000" i="1">
                            <a:effectLst/>
                            <a:latin typeface="Cambria Math"/>
                            <a:ea typeface="Times New Roman"/>
                            <a:cs typeface="Times New Roman"/>
                          </a:rPr>
                          <m:t>=1</m:t>
                        </m:r>
                      </m:sub>
                      <m:sup>
                        <m:r>
                          <a:rPr lang="en-US" sz="2000" i="1">
                            <a:effectLst/>
                            <a:latin typeface="Cambria Math"/>
                            <a:ea typeface="Times New Roman"/>
                            <a:cs typeface="Times New Roman"/>
                          </a:rPr>
                          <m:t>2</m:t>
                        </m:r>
                      </m:sup>
                      <m:e>
                        <m:r>
                          <a:rPr lang="en-US" sz="2000" i="1">
                            <a:effectLst/>
                            <a:latin typeface="Cambria Math"/>
                            <a:ea typeface="Times New Roman"/>
                            <a:cs typeface="Times New Roman"/>
                          </a:rPr>
                          <m:t>[</m:t>
                        </m:r>
                        <m:d>
                          <m:dPr>
                            <m:ctrlPr>
                              <a:rPr lang="en-US" sz="2000" i="1">
                                <a:effectLst/>
                                <a:latin typeface="Cambria Math" panose="02040503050406030204" pitchFamily="18" charset="0"/>
                                <a:ea typeface="Times New Roman"/>
                                <a:cs typeface="Times New Roman"/>
                              </a:rPr>
                            </m:ctrlPr>
                          </m:dPr>
                          <m:e>
                            <m:r>
                              <a:rPr lang="en-US" sz="2000" i="1">
                                <a:effectLst/>
                                <a:latin typeface="Cambria Math"/>
                                <a:ea typeface="Times New Roman"/>
                                <a:cs typeface="Times New Roman"/>
                              </a:rPr>
                              <m:t>2</m:t>
                            </m:r>
                            <m:r>
                              <a:rPr lang="en-US" sz="2000" i="1">
                                <a:effectLst/>
                                <a:latin typeface="Cambria Math"/>
                                <a:ea typeface="Times New Roman"/>
                                <a:cs typeface="Times New Roman"/>
                              </a:rPr>
                              <m:t>𝑥</m:t>
                            </m:r>
                            <m:r>
                              <a:rPr lang="en-US" sz="2000" i="1">
                                <a:effectLst/>
                                <a:latin typeface="Cambria Math"/>
                                <a:ea typeface="Times New Roman"/>
                                <a:cs typeface="Times New Roman"/>
                              </a:rPr>
                              <m:t>+1</m:t>
                            </m:r>
                          </m:e>
                        </m:d>
                        <m:r>
                          <a:rPr lang="en-US" sz="2000" i="1">
                            <a:effectLst/>
                            <a:latin typeface="Cambria Math"/>
                            <a:ea typeface="Times New Roman"/>
                            <a:cs typeface="Times New Roman"/>
                          </a:rPr>
                          <m:t>+(2</m:t>
                        </m:r>
                        <m:r>
                          <a:rPr lang="en-US" sz="2000" i="1">
                            <a:effectLst/>
                            <a:latin typeface="Cambria Math"/>
                            <a:ea typeface="Times New Roman"/>
                            <a:cs typeface="Times New Roman"/>
                          </a:rPr>
                          <m:t>𝑥</m:t>
                        </m:r>
                        <m:r>
                          <a:rPr lang="en-US" sz="2000" i="1">
                            <a:effectLst/>
                            <a:latin typeface="Cambria Math"/>
                            <a:ea typeface="Times New Roman"/>
                            <a:cs typeface="Times New Roman"/>
                          </a:rPr>
                          <m:t>+2)</m:t>
                        </m:r>
                      </m:e>
                    </m:nary>
                    <m:r>
                      <a:rPr lang="en-US" sz="2000" i="1">
                        <a:effectLst/>
                        <a:latin typeface="Cambria Math"/>
                        <a:ea typeface="Times New Roman"/>
                        <a:cs typeface="Times New Roman"/>
                      </a:rPr>
                      <m:t>]</m:t>
                    </m:r>
                  </m:oMath>
                </a14:m>
                <a:r>
                  <a:rPr lang="en-US" sz="2000" i="1" dirty="0">
                    <a:effectLst/>
                    <a:latin typeface="Times New Roman" pitchFamily="18" charset="0"/>
                    <a:ea typeface="Times New Roman"/>
                    <a:cs typeface="Times New Roman" pitchFamily="18" charset="0"/>
                  </a:rPr>
                  <a:t>=1</a:t>
                </a:r>
                <a:endParaRPr lang="en-US" sz="2000" dirty="0">
                  <a:latin typeface="Times New Roman" pitchFamily="18" charset="0"/>
                  <a:ea typeface="Calibri"/>
                  <a:cs typeface="Times New Roman" pitchFamily="18" charset="0"/>
                </a:endParaRPr>
              </a:p>
              <a:p>
                <a:pPr algn="just">
                  <a:lnSpc>
                    <a:spcPct val="150000"/>
                  </a:lnSpc>
                </a:pPr>
                <a:r>
                  <a:rPr lang="en-US" sz="2000" i="1" dirty="0">
                    <a:effectLst/>
                    <a:latin typeface="Times New Roman" pitchFamily="18" charset="0"/>
                    <a:ea typeface="Times New Roman"/>
                    <a:cs typeface="Times New Roman" pitchFamily="18" charset="0"/>
                  </a:rPr>
                  <a:t>                                         =</a:t>
                </a:r>
                <a14:m>
                  <m:oMath xmlns:m="http://schemas.openxmlformats.org/officeDocument/2006/math">
                    <m:r>
                      <a:rPr lang="en-US" sz="2000" i="1">
                        <a:effectLst/>
                        <a:latin typeface="Cambria Math"/>
                        <a:ea typeface="Times New Roman"/>
                        <a:cs typeface="Times New Roman"/>
                      </a:rPr>
                      <m:t>𝑘</m:t>
                    </m:r>
                    <m:nary>
                      <m:naryPr>
                        <m:chr m:val="∑"/>
                        <m:limLoc m:val="subSup"/>
                        <m:ctrlPr>
                          <a:rPr lang="en-US" sz="2000" i="1">
                            <a:effectLst/>
                            <a:latin typeface="Cambria Math" panose="02040503050406030204" pitchFamily="18" charset="0"/>
                            <a:ea typeface="Times New Roman"/>
                            <a:cs typeface="Times New Roman"/>
                          </a:rPr>
                        </m:ctrlPr>
                      </m:naryPr>
                      <m:sub>
                        <m:r>
                          <a:rPr lang="en-US" sz="2000" i="1">
                            <a:effectLst/>
                            <a:latin typeface="Cambria Math"/>
                            <a:ea typeface="Times New Roman"/>
                            <a:cs typeface="Times New Roman"/>
                          </a:rPr>
                          <m:t>𝑥</m:t>
                        </m:r>
                        <m:r>
                          <a:rPr lang="en-US" sz="2000" i="1">
                            <a:effectLst/>
                            <a:latin typeface="Cambria Math"/>
                            <a:ea typeface="Times New Roman"/>
                            <a:cs typeface="Times New Roman"/>
                          </a:rPr>
                          <m:t>=1</m:t>
                        </m:r>
                      </m:sub>
                      <m:sup>
                        <m:r>
                          <a:rPr lang="en-US" sz="2000" i="1">
                            <a:effectLst/>
                            <a:latin typeface="Cambria Math"/>
                            <a:ea typeface="Times New Roman"/>
                            <a:cs typeface="Times New Roman"/>
                          </a:rPr>
                          <m:t>2</m:t>
                        </m:r>
                      </m:sup>
                      <m:e>
                        <m:d>
                          <m:dPr>
                            <m:ctrlPr>
                              <a:rPr lang="en-US" sz="2000" i="1">
                                <a:effectLst/>
                                <a:latin typeface="Cambria Math" panose="02040503050406030204" pitchFamily="18" charset="0"/>
                                <a:ea typeface="Times New Roman"/>
                                <a:cs typeface="Times New Roman"/>
                              </a:rPr>
                            </m:ctrlPr>
                          </m:dPr>
                          <m:e>
                            <m:r>
                              <a:rPr lang="en-US" sz="2000" i="1">
                                <a:effectLst/>
                                <a:latin typeface="Cambria Math"/>
                                <a:ea typeface="Times New Roman"/>
                                <a:cs typeface="Times New Roman"/>
                              </a:rPr>
                              <m:t>4</m:t>
                            </m:r>
                            <m:r>
                              <a:rPr lang="en-US" sz="2000" i="1">
                                <a:effectLst/>
                                <a:latin typeface="Cambria Math"/>
                                <a:ea typeface="Times New Roman"/>
                                <a:cs typeface="Times New Roman"/>
                              </a:rPr>
                              <m:t>𝑥</m:t>
                            </m:r>
                            <m:r>
                              <a:rPr lang="en-US" sz="2000" i="1">
                                <a:effectLst/>
                                <a:latin typeface="Cambria Math"/>
                                <a:ea typeface="Times New Roman"/>
                                <a:cs typeface="Times New Roman"/>
                              </a:rPr>
                              <m:t>+3</m:t>
                            </m:r>
                          </m:e>
                        </m:d>
                      </m:e>
                    </m:nary>
                    <m:r>
                      <a:rPr lang="en-US" sz="2000" i="1">
                        <a:effectLst/>
                        <a:latin typeface="Cambria Math"/>
                        <a:ea typeface="Times New Roman"/>
                        <a:cs typeface="Times New Roman"/>
                      </a:rPr>
                      <m:t>=1</m:t>
                    </m:r>
                  </m:oMath>
                </a14:m>
                <a:endParaRPr lang="en-US" sz="2000" dirty="0">
                  <a:latin typeface="Times New Roman" pitchFamily="18" charset="0"/>
                  <a:ea typeface="Calibri"/>
                  <a:cs typeface="Times New Roman" pitchFamily="18" charset="0"/>
                </a:endParaRPr>
              </a:p>
              <a:p>
                <a:pPr algn="just">
                  <a:lnSpc>
                    <a:spcPct val="150000"/>
                  </a:lnSpc>
                </a:pPr>
                <a:r>
                  <a:rPr lang="en-US" sz="2000" i="1" dirty="0">
                    <a:effectLst/>
                    <a:latin typeface="Times New Roman" pitchFamily="18" charset="0"/>
                    <a:ea typeface="Calibri"/>
                    <a:cs typeface="Times New Roman" pitchFamily="18" charset="0"/>
                  </a:rPr>
                  <a:t>                                         =</a:t>
                </a:r>
                <a14:m>
                  <m:oMath xmlns:m="http://schemas.openxmlformats.org/officeDocument/2006/math">
                    <m:r>
                      <a:rPr lang="en-US" sz="2000" i="1">
                        <a:effectLst/>
                        <a:latin typeface="Cambria Math"/>
                        <a:ea typeface="Calibri"/>
                        <a:cs typeface="Times New Roman"/>
                      </a:rPr>
                      <m:t>𝐾</m:t>
                    </m:r>
                    <m:r>
                      <a:rPr lang="en-US" sz="2000">
                        <a:effectLst/>
                        <a:latin typeface="Cambria Math"/>
                        <a:ea typeface="Calibri"/>
                        <a:cs typeface="Times New Roman"/>
                      </a:rPr>
                      <m:t>[(4+3)+(8+3)]=18</m:t>
                    </m:r>
                    <m:r>
                      <a:rPr lang="en-US" sz="2000" i="1">
                        <a:effectLst/>
                        <a:latin typeface="Cambria Math"/>
                        <a:ea typeface="Calibri"/>
                        <a:cs typeface="Times New Roman"/>
                      </a:rPr>
                      <m:t>𝑘</m:t>
                    </m:r>
                    <m:r>
                      <a:rPr lang="en-US" sz="2000">
                        <a:effectLst/>
                        <a:latin typeface="Cambria Math"/>
                        <a:ea typeface="Calibri"/>
                        <a:cs typeface="Times New Roman"/>
                      </a:rPr>
                      <m:t>=1 </m:t>
                    </m:r>
                    <m:r>
                      <m:rPr>
                        <m:sty m:val="p"/>
                      </m:rPr>
                      <a:rPr lang="en-US" sz="2000">
                        <a:effectLst/>
                        <a:latin typeface="Cambria Math"/>
                        <a:ea typeface="Calibri"/>
                        <a:cs typeface="Times New Roman"/>
                      </a:rPr>
                      <m:t>This</m:t>
                    </m:r>
                    <m:r>
                      <a:rPr lang="en-US" sz="2000">
                        <a:effectLst/>
                        <a:latin typeface="Cambria Math"/>
                        <a:ea typeface="Calibri"/>
                        <a:cs typeface="Times New Roman"/>
                      </a:rPr>
                      <m:t> </m:t>
                    </m:r>
                    <m:r>
                      <m:rPr>
                        <m:sty m:val="p"/>
                      </m:rPr>
                      <a:rPr lang="en-US" sz="2000">
                        <a:effectLst/>
                        <a:latin typeface="Cambria Math"/>
                        <a:ea typeface="Calibri"/>
                        <a:cs typeface="Times New Roman"/>
                      </a:rPr>
                      <m:t>gives</m:t>
                    </m:r>
                    <m:r>
                      <a:rPr lang="en-US" sz="2000">
                        <a:effectLst/>
                        <a:latin typeface="Cambria Math"/>
                        <a:ea typeface="Calibri"/>
                        <a:cs typeface="Times New Roman"/>
                      </a:rPr>
                      <m:t> </m:t>
                    </m:r>
                    <m:r>
                      <a:rPr lang="en-US" sz="2000" i="1">
                        <a:effectLst/>
                        <a:latin typeface="Cambria Math"/>
                        <a:ea typeface="Calibri"/>
                        <a:cs typeface="Times New Roman"/>
                      </a:rPr>
                      <m:t>𝑘</m:t>
                    </m:r>
                    <m:r>
                      <a:rPr lang="en-US" sz="2000">
                        <a:effectLst/>
                        <a:latin typeface="Cambria Math"/>
                        <a:ea typeface="Calibri"/>
                        <a:cs typeface="Times New Roman"/>
                      </a:rPr>
                      <m:t>=</m:t>
                    </m:r>
                    <m:f>
                      <m:fPr>
                        <m:ctrlPr>
                          <a:rPr lang="en-US" sz="2000" i="1">
                            <a:effectLst/>
                            <a:latin typeface="Cambria Math" panose="02040503050406030204" pitchFamily="18" charset="0"/>
                            <a:ea typeface="Calibri"/>
                            <a:cs typeface="Times New Roman"/>
                          </a:rPr>
                        </m:ctrlPr>
                      </m:fPr>
                      <m:num>
                        <m:r>
                          <a:rPr lang="en-US" sz="2000" i="1">
                            <a:effectLst/>
                            <a:latin typeface="Cambria Math"/>
                            <a:ea typeface="Calibri"/>
                            <a:cs typeface="Times New Roman"/>
                          </a:rPr>
                          <m:t>1</m:t>
                        </m:r>
                      </m:num>
                      <m:den>
                        <m:r>
                          <a:rPr lang="en-US" sz="2000" i="1">
                            <a:effectLst/>
                            <a:latin typeface="Cambria Math"/>
                            <a:ea typeface="Calibri"/>
                            <a:cs typeface="Times New Roman"/>
                          </a:rPr>
                          <m:t>18</m:t>
                        </m:r>
                      </m:den>
                    </m:f>
                  </m:oMath>
                </a14:m>
                <a:endParaRPr lang="en-US" sz="2000" dirty="0">
                  <a:latin typeface="Times New Roman" pitchFamily="18" charset="0"/>
                  <a:ea typeface="Calibri"/>
                  <a:cs typeface="Times New Roman" pitchFamily="18" charset="0"/>
                </a:endParaRPr>
              </a:p>
              <a:p>
                <a:pPr marL="342900" marR="0" lvl="0" indent="-342900" algn="just">
                  <a:lnSpc>
                    <a:spcPct val="150000"/>
                  </a:lnSpc>
                  <a:spcBef>
                    <a:spcPts val="0"/>
                  </a:spcBef>
                  <a:spcAft>
                    <a:spcPts val="0"/>
                  </a:spcAft>
                  <a:buFont typeface="+mj-lt"/>
                  <a:buAutoNum type="alphaUcPeriod"/>
                </a:pPr>
                <a:r>
                  <a:rPr lang="en-US" sz="2000" dirty="0">
                    <a:effectLst/>
                    <a:latin typeface="Times New Roman" pitchFamily="18" charset="0"/>
                    <a:ea typeface="Calibri"/>
                    <a:cs typeface="Times New Roman" pitchFamily="18" charset="0"/>
                  </a:rPr>
                  <a:t>The marginal pmf’s are</a:t>
                </a:r>
                <a:endParaRPr lang="en-US" sz="2000" dirty="0">
                  <a:latin typeface="Times New Roman" pitchFamily="18" charset="0"/>
                  <a:ea typeface="Calibri"/>
                  <a:cs typeface="Times New Roman" pitchFamily="18" charset="0"/>
                </a:endParaRPr>
              </a:p>
              <a:p>
                <a:pPr algn="just">
                  <a:lnSpc>
                    <a:spcPct val="150000"/>
                  </a:lnSpc>
                </a:pPr>
                <a14:m>
                  <m:oMath xmlns:m="http://schemas.openxmlformats.org/officeDocument/2006/math">
                    <m:r>
                      <a:rPr lang="en-US" sz="2000" i="1">
                        <a:effectLst/>
                        <a:latin typeface="Cambria Math"/>
                        <a:ea typeface="Calibri"/>
                        <a:cs typeface="Times New Roman"/>
                      </a:rPr>
                      <m:t>𝑃</m:t>
                    </m:r>
                    <m:r>
                      <a:rPr lang="en-US" sz="2000" i="1">
                        <a:effectLst/>
                        <a:latin typeface="Cambria Math"/>
                        <a:ea typeface="Calibri"/>
                        <a:cs typeface="Times New Roman"/>
                      </a:rPr>
                      <m:t>(</m:t>
                    </m:r>
                    <m:r>
                      <a:rPr lang="en-US" sz="2000" i="1">
                        <a:effectLst/>
                        <a:latin typeface="Cambria Math"/>
                        <a:ea typeface="Calibri"/>
                        <a:cs typeface="Times New Roman"/>
                      </a:rPr>
                      <m:t>𝑥</m:t>
                    </m:r>
                    <m:r>
                      <a:rPr lang="en-US" sz="2000" i="1">
                        <a:effectLst/>
                        <a:latin typeface="Cambria Math"/>
                        <a:ea typeface="Calibri"/>
                        <a:cs typeface="Times New Roman"/>
                      </a:rPr>
                      <m:t>)=</m:t>
                    </m:r>
                    <m:nary>
                      <m:naryPr>
                        <m:chr m:val="∑"/>
                        <m:limLoc m:val="subSup"/>
                        <m:supHide m:val="on"/>
                        <m:ctrlPr>
                          <a:rPr lang="en-US" sz="2000" i="1">
                            <a:effectLst/>
                            <a:latin typeface="Cambria Math" panose="02040503050406030204" pitchFamily="18" charset="0"/>
                            <a:ea typeface="Calibri"/>
                            <a:cs typeface="Times New Roman"/>
                          </a:rPr>
                        </m:ctrlPr>
                      </m:naryPr>
                      <m:sub>
                        <m:r>
                          <a:rPr lang="en-US" sz="2000" i="1">
                            <a:effectLst/>
                            <a:latin typeface="Cambria Math"/>
                            <a:ea typeface="Calibri"/>
                            <a:cs typeface="Times New Roman"/>
                          </a:rPr>
                          <m:t>𝑦</m:t>
                        </m:r>
                      </m:sub>
                      <m:sup/>
                      <m:e>
                        <m:r>
                          <a:rPr lang="en-US" sz="2000" i="1">
                            <a:effectLst/>
                            <a:latin typeface="Cambria Math"/>
                            <a:ea typeface="Calibri"/>
                            <a:cs typeface="Times New Roman"/>
                          </a:rPr>
                          <m:t>𝑃</m:t>
                        </m:r>
                        <m:r>
                          <a:rPr lang="en-US" sz="2000" i="1" baseline="-25000">
                            <a:effectLst/>
                            <a:latin typeface="Cambria Math"/>
                            <a:ea typeface="Calibri"/>
                            <a:cs typeface="Times New Roman"/>
                          </a:rPr>
                          <m:t>𝑥</m:t>
                        </m:r>
                        <m:r>
                          <a:rPr lang="en-US" sz="2000" i="1" baseline="-25000">
                            <a:effectLst/>
                            <a:latin typeface="Cambria Math"/>
                            <a:ea typeface="Calibri"/>
                            <a:cs typeface="Times New Roman"/>
                          </a:rPr>
                          <m:t>,</m:t>
                        </m:r>
                        <m:r>
                          <a:rPr lang="en-US" sz="2000" i="1" baseline="-25000">
                            <a:effectLst/>
                            <a:latin typeface="Cambria Math"/>
                            <a:ea typeface="Calibri"/>
                            <a:cs typeface="Times New Roman"/>
                          </a:rPr>
                          <m:t>𝑦</m:t>
                        </m:r>
                        <m:r>
                          <a:rPr lang="en-US" sz="2000" i="1">
                            <a:effectLst/>
                            <a:latin typeface="Cambria Math"/>
                            <a:ea typeface="Calibri"/>
                            <a:cs typeface="Times New Roman"/>
                          </a:rPr>
                          <m:t>(</m:t>
                        </m:r>
                        <m:r>
                          <a:rPr lang="en-US" sz="2000" i="1">
                            <a:effectLst/>
                            <a:latin typeface="Cambria Math"/>
                            <a:ea typeface="Calibri"/>
                            <a:cs typeface="Times New Roman"/>
                          </a:rPr>
                          <m:t>𝑋</m:t>
                        </m:r>
                        <m:r>
                          <a:rPr lang="en-US" sz="2000" i="1">
                            <a:effectLst/>
                            <a:latin typeface="Cambria Math"/>
                            <a:ea typeface="Calibri"/>
                            <a:cs typeface="Times New Roman"/>
                          </a:rPr>
                          <m:t>, </m:t>
                        </m:r>
                        <m:r>
                          <a:rPr lang="en-US" sz="2000" i="1">
                            <a:effectLst/>
                            <a:latin typeface="Cambria Math"/>
                            <a:ea typeface="Calibri"/>
                            <a:cs typeface="Times New Roman"/>
                          </a:rPr>
                          <m:t>𝑌</m:t>
                        </m:r>
                        <m:r>
                          <a:rPr lang="en-US" sz="2000" i="1">
                            <a:effectLst/>
                            <a:latin typeface="Cambria Math"/>
                            <a:ea typeface="Calibri"/>
                            <a:cs typeface="Times New Roman"/>
                          </a:rPr>
                          <m:t>)</m:t>
                        </m:r>
                      </m:e>
                    </m:nary>
                  </m:oMath>
                </a14:m>
                <a:r>
                  <a:rPr lang="en-US" sz="2000" i="1" dirty="0">
                    <a:effectLst/>
                    <a:latin typeface="Times New Roman" pitchFamily="18" charset="0"/>
                    <a:ea typeface="Times New Roman"/>
                    <a:cs typeface="Times New Roman" pitchFamily="18" charset="0"/>
                  </a:rPr>
                  <a:t>=</a:t>
                </a:r>
                <a14:m>
                  <m:oMath xmlns:m="http://schemas.openxmlformats.org/officeDocument/2006/math">
                    <m:f>
                      <m:fPr>
                        <m:ctrlPr>
                          <a:rPr lang="en-US" sz="2000" i="1">
                            <a:effectLst/>
                            <a:latin typeface="Cambria Math" panose="02040503050406030204" pitchFamily="18" charset="0"/>
                            <a:ea typeface="Calibri"/>
                            <a:cs typeface="Times New Roman"/>
                          </a:rPr>
                        </m:ctrlPr>
                      </m:fPr>
                      <m:num>
                        <m:r>
                          <a:rPr lang="en-US" sz="2000" i="1">
                            <a:effectLst/>
                            <a:latin typeface="Cambria Math"/>
                            <a:ea typeface="Calibri"/>
                            <a:cs typeface="Times New Roman"/>
                          </a:rPr>
                          <m:t>1</m:t>
                        </m:r>
                      </m:num>
                      <m:den>
                        <m:r>
                          <a:rPr lang="en-US" sz="2000" i="1">
                            <a:effectLst/>
                            <a:latin typeface="Cambria Math"/>
                            <a:ea typeface="Calibri"/>
                            <a:cs typeface="Times New Roman"/>
                          </a:rPr>
                          <m:t>18</m:t>
                        </m:r>
                      </m:den>
                    </m:f>
                    <m:nary>
                      <m:naryPr>
                        <m:chr m:val="∑"/>
                        <m:limLoc m:val="subSup"/>
                        <m:ctrlPr>
                          <a:rPr lang="en-US" sz="2000" i="1">
                            <a:effectLst/>
                            <a:latin typeface="Cambria Math" panose="02040503050406030204" pitchFamily="18" charset="0"/>
                            <a:ea typeface="Times New Roman"/>
                            <a:cs typeface="Times New Roman"/>
                          </a:rPr>
                        </m:ctrlPr>
                      </m:naryPr>
                      <m:sub>
                        <m:r>
                          <a:rPr lang="en-US" sz="2000" i="1">
                            <a:effectLst/>
                            <a:latin typeface="Cambria Math"/>
                            <a:ea typeface="Times New Roman"/>
                            <a:cs typeface="Times New Roman"/>
                          </a:rPr>
                          <m:t>𝑦</m:t>
                        </m:r>
                        <m:r>
                          <a:rPr lang="en-US" sz="2000" i="1">
                            <a:effectLst/>
                            <a:latin typeface="Cambria Math"/>
                            <a:ea typeface="Times New Roman"/>
                            <a:cs typeface="Times New Roman"/>
                          </a:rPr>
                          <m:t>=1</m:t>
                        </m:r>
                      </m:sub>
                      <m:sup>
                        <m:r>
                          <a:rPr lang="en-US" sz="2000" i="1">
                            <a:effectLst/>
                            <a:latin typeface="Cambria Math"/>
                            <a:ea typeface="Times New Roman"/>
                            <a:cs typeface="Times New Roman"/>
                          </a:rPr>
                          <m:t>2</m:t>
                        </m:r>
                      </m:sup>
                      <m:e>
                        <m:d>
                          <m:dPr>
                            <m:ctrlPr>
                              <a:rPr lang="en-US" sz="2000" i="1">
                                <a:effectLst/>
                                <a:latin typeface="Cambria Math" panose="02040503050406030204" pitchFamily="18" charset="0"/>
                                <a:ea typeface="Times New Roman"/>
                                <a:cs typeface="Times New Roman"/>
                              </a:rPr>
                            </m:ctrlPr>
                          </m:dPr>
                          <m:e>
                            <m:r>
                              <a:rPr lang="en-US" sz="2000" i="1">
                                <a:effectLst/>
                                <a:latin typeface="Cambria Math"/>
                                <a:ea typeface="Times New Roman"/>
                                <a:cs typeface="Times New Roman"/>
                              </a:rPr>
                              <m:t>2</m:t>
                            </m:r>
                            <m:r>
                              <a:rPr lang="en-US" sz="2000" i="1">
                                <a:effectLst/>
                                <a:latin typeface="Cambria Math"/>
                                <a:ea typeface="Times New Roman"/>
                                <a:cs typeface="Times New Roman"/>
                              </a:rPr>
                              <m:t>𝑥</m:t>
                            </m:r>
                            <m:r>
                              <a:rPr lang="en-US" sz="2000" i="1">
                                <a:effectLst/>
                                <a:latin typeface="Cambria Math"/>
                                <a:ea typeface="Times New Roman"/>
                                <a:cs typeface="Times New Roman"/>
                              </a:rPr>
                              <m:t>+</m:t>
                            </m:r>
                            <m:r>
                              <a:rPr lang="en-US" sz="2000" i="1">
                                <a:effectLst/>
                                <a:latin typeface="Cambria Math"/>
                                <a:ea typeface="Times New Roman"/>
                                <a:cs typeface="Times New Roman"/>
                              </a:rPr>
                              <m:t>𝑦</m:t>
                            </m:r>
                          </m:e>
                        </m:d>
                        <m:r>
                          <a:rPr lang="en-US" sz="2000" i="1">
                            <a:effectLst/>
                            <a:latin typeface="Cambria Math"/>
                            <a:ea typeface="Times New Roman"/>
                            <a:cs typeface="Times New Roman"/>
                          </a:rPr>
                          <m:t>=</m:t>
                        </m:r>
                        <m:f>
                          <m:fPr>
                            <m:ctrlPr>
                              <a:rPr lang="en-US" sz="2000" i="1">
                                <a:effectLst/>
                                <a:latin typeface="Cambria Math" panose="02040503050406030204" pitchFamily="18" charset="0"/>
                                <a:ea typeface="Calibri"/>
                                <a:cs typeface="Times New Roman"/>
                              </a:rPr>
                            </m:ctrlPr>
                          </m:fPr>
                          <m:num>
                            <m:r>
                              <a:rPr lang="en-US" sz="2000" i="1">
                                <a:effectLst/>
                                <a:latin typeface="Cambria Math"/>
                                <a:ea typeface="Calibri"/>
                                <a:cs typeface="Times New Roman"/>
                              </a:rPr>
                              <m:t>1</m:t>
                            </m:r>
                          </m:num>
                          <m:den>
                            <m:r>
                              <a:rPr lang="en-US" sz="2000" i="1">
                                <a:effectLst/>
                                <a:latin typeface="Cambria Math"/>
                                <a:ea typeface="Calibri"/>
                                <a:cs typeface="Times New Roman"/>
                              </a:rPr>
                              <m:t>18</m:t>
                            </m:r>
                          </m:den>
                        </m:f>
                        <m:r>
                          <a:rPr lang="en-US" sz="2000" i="1">
                            <a:effectLst/>
                            <a:latin typeface="Cambria Math"/>
                            <a:ea typeface="Times New Roman"/>
                            <a:cs typeface="Times New Roman"/>
                          </a:rPr>
                          <m:t>{(2</m:t>
                        </m:r>
                        <m:r>
                          <a:rPr lang="en-US" sz="2000" i="1">
                            <a:effectLst/>
                            <a:latin typeface="Cambria Math"/>
                            <a:ea typeface="Times New Roman"/>
                            <a:cs typeface="Times New Roman"/>
                          </a:rPr>
                          <m:t>𝑥</m:t>
                        </m:r>
                        <m:r>
                          <a:rPr lang="en-US" sz="2000" i="1">
                            <a:effectLst/>
                            <a:latin typeface="Cambria Math"/>
                            <a:ea typeface="Times New Roman"/>
                            <a:cs typeface="Times New Roman"/>
                          </a:rPr>
                          <m:t>+1)+(2</m:t>
                        </m:r>
                        <m:r>
                          <a:rPr lang="en-US" sz="2000" i="1">
                            <a:effectLst/>
                            <a:latin typeface="Cambria Math"/>
                            <a:ea typeface="Times New Roman"/>
                            <a:cs typeface="Times New Roman"/>
                          </a:rPr>
                          <m:t>𝑥</m:t>
                        </m:r>
                        <m:r>
                          <a:rPr lang="en-US" sz="2000" i="1">
                            <a:effectLst/>
                            <a:latin typeface="Cambria Math"/>
                            <a:ea typeface="Times New Roman"/>
                            <a:cs typeface="Times New Roman"/>
                          </a:rPr>
                          <m:t>+2)}</m:t>
                        </m:r>
                      </m:e>
                    </m:nary>
                  </m:oMath>
                </a14:m>
                <a:endParaRPr lang="en-US" sz="2000" dirty="0">
                  <a:latin typeface="Times New Roman" pitchFamily="18" charset="0"/>
                  <a:ea typeface="Calibri"/>
                  <a:cs typeface="Times New Roman" pitchFamily="18" charset="0"/>
                </a:endParaRPr>
              </a:p>
              <a:p>
                <a:pPr algn="just">
                  <a:lnSpc>
                    <a:spcPct val="150000"/>
                  </a:lnSpc>
                </a:pPr>
                <a:r>
                  <a:rPr lang="en-US" sz="2000" i="1" dirty="0">
                    <a:effectLst/>
                    <a:latin typeface="Times New Roman" pitchFamily="18" charset="0"/>
                    <a:ea typeface="Times New Roman"/>
                    <a:cs typeface="Times New Roman" pitchFamily="18" charset="0"/>
                  </a:rPr>
                  <a:t>                                          =</a:t>
                </a:r>
                <a14:m>
                  <m:oMath xmlns:m="http://schemas.openxmlformats.org/officeDocument/2006/math">
                    <m:f>
                      <m:fPr>
                        <m:ctrlPr>
                          <a:rPr lang="en-US" sz="2000" i="1">
                            <a:effectLst/>
                            <a:latin typeface="Cambria Math" panose="02040503050406030204" pitchFamily="18" charset="0"/>
                            <a:ea typeface="Calibri"/>
                            <a:cs typeface="Times New Roman"/>
                          </a:rPr>
                        </m:ctrlPr>
                      </m:fPr>
                      <m:num>
                        <m:r>
                          <a:rPr lang="en-US" sz="2000" i="1">
                            <a:effectLst/>
                            <a:latin typeface="Cambria Math"/>
                            <a:ea typeface="Calibri"/>
                            <a:cs typeface="Times New Roman"/>
                          </a:rPr>
                          <m:t>1</m:t>
                        </m:r>
                      </m:num>
                      <m:den>
                        <m:r>
                          <a:rPr lang="en-US" sz="2000" i="1">
                            <a:effectLst/>
                            <a:latin typeface="Cambria Math"/>
                            <a:ea typeface="Calibri"/>
                            <a:cs typeface="Times New Roman"/>
                          </a:rPr>
                          <m:t>18</m:t>
                        </m:r>
                      </m:den>
                    </m:f>
                    <m:r>
                      <a:rPr lang="en-US" sz="2000" i="1">
                        <a:effectLst/>
                        <a:latin typeface="Cambria Math"/>
                        <a:ea typeface="Times New Roman"/>
                        <a:cs typeface="Times New Roman"/>
                      </a:rPr>
                      <m:t>(4</m:t>
                    </m:r>
                    <m:r>
                      <a:rPr lang="en-US" sz="2000" i="1">
                        <a:effectLst/>
                        <a:latin typeface="Cambria Math"/>
                        <a:ea typeface="Times New Roman"/>
                        <a:cs typeface="Times New Roman"/>
                      </a:rPr>
                      <m:t>𝑥</m:t>
                    </m:r>
                    <m:r>
                      <a:rPr lang="en-US" sz="2000" i="1">
                        <a:effectLst/>
                        <a:latin typeface="Cambria Math"/>
                        <a:ea typeface="Times New Roman"/>
                        <a:cs typeface="Times New Roman"/>
                      </a:rPr>
                      <m:t>+3),</m:t>
                    </m:r>
                    <m:r>
                      <a:rPr lang="en-US" sz="2000" i="1">
                        <a:effectLst/>
                        <a:latin typeface="Cambria Math"/>
                        <a:ea typeface="Times New Roman"/>
                        <a:cs typeface="Times New Roman"/>
                      </a:rPr>
                      <m:t>𝑥</m:t>
                    </m:r>
                    <m:r>
                      <a:rPr lang="en-US" sz="2000" i="1">
                        <a:effectLst/>
                        <a:latin typeface="Cambria Math"/>
                        <a:ea typeface="Times New Roman"/>
                        <a:cs typeface="Times New Roman"/>
                      </a:rPr>
                      <m:t>=1,2</m:t>
                    </m:r>
                  </m:oMath>
                </a14:m>
                <a:endParaRPr lang="en-US" sz="2000" dirty="0">
                  <a:latin typeface="Times New Roman" pitchFamily="18" charset="0"/>
                  <a:ea typeface="Calibri"/>
                  <a:cs typeface="Times New Roman" pitchFamily="18" charset="0"/>
                </a:endParaRPr>
              </a:p>
              <a:p>
                <a:pPr algn="just">
                  <a:lnSpc>
                    <a:spcPct val="150000"/>
                  </a:lnSpc>
                </a:pPr>
                <a14:m>
                  <m:oMath xmlns:m="http://schemas.openxmlformats.org/officeDocument/2006/math">
                    <m:r>
                      <a:rPr lang="en-US" sz="2000" i="1">
                        <a:effectLst/>
                        <a:latin typeface="Cambria Math"/>
                        <a:ea typeface="Calibri"/>
                        <a:cs typeface="Times New Roman"/>
                      </a:rPr>
                      <m:t>𝑃</m:t>
                    </m:r>
                    <m:d>
                      <m:dPr>
                        <m:ctrlPr>
                          <a:rPr lang="en-US" sz="2000" i="1">
                            <a:effectLst/>
                            <a:latin typeface="Cambria Math" panose="02040503050406030204" pitchFamily="18" charset="0"/>
                            <a:ea typeface="Calibri"/>
                            <a:cs typeface="Times New Roman"/>
                          </a:rPr>
                        </m:ctrlPr>
                      </m:dPr>
                      <m:e>
                        <m:r>
                          <a:rPr lang="en-US" sz="2000" i="1">
                            <a:effectLst/>
                            <a:latin typeface="Cambria Math"/>
                            <a:ea typeface="Calibri"/>
                            <a:cs typeface="Times New Roman"/>
                          </a:rPr>
                          <m:t>𝑦</m:t>
                        </m:r>
                      </m:e>
                    </m:d>
                    <m:r>
                      <a:rPr lang="en-US" sz="2000" i="1">
                        <a:effectLst/>
                        <a:latin typeface="Cambria Math"/>
                        <a:ea typeface="Calibri"/>
                        <a:cs typeface="Times New Roman"/>
                      </a:rPr>
                      <m:t>=</m:t>
                    </m:r>
                    <m:nary>
                      <m:naryPr>
                        <m:chr m:val="∑"/>
                        <m:limLoc m:val="subSup"/>
                        <m:supHide m:val="on"/>
                        <m:ctrlPr>
                          <a:rPr lang="en-US" sz="2000" i="1">
                            <a:effectLst/>
                            <a:latin typeface="Cambria Math" panose="02040503050406030204" pitchFamily="18" charset="0"/>
                            <a:ea typeface="Calibri"/>
                            <a:cs typeface="Times New Roman"/>
                          </a:rPr>
                        </m:ctrlPr>
                      </m:naryPr>
                      <m:sub>
                        <m:r>
                          <a:rPr lang="en-US" sz="2000" i="1">
                            <a:effectLst/>
                            <a:latin typeface="Cambria Math"/>
                            <a:ea typeface="Calibri"/>
                            <a:cs typeface="Times New Roman"/>
                          </a:rPr>
                          <m:t>𝑥</m:t>
                        </m:r>
                      </m:sub>
                      <m:sup/>
                      <m:e>
                        <m:r>
                          <a:rPr lang="en-US" sz="2000" i="1">
                            <a:effectLst/>
                            <a:latin typeface="Cambria Math"/>
                            <a:ea typeface="Calibri"/>
                            <a:cs typeface="Times New Roman"/>
                          </a:rPr>
                          <m:t>𝑃</m:t>
                        </m:r>
                        <m:r>
                          <a:rPr lang="en-US" sz="2000" i="1" baseline="-25000">
                            <a:effectLst/>
                            <a:latin typeface="Cambria Math"/>
                            <a:ea typeface="Calibri"/>
                            <a:cs typeface="Times New Roman"/>
                          </a:rPr>
                          <m:t>𝑥</m:t>
                        </m:r>
                        <m:r>
                          <a:rPr lang="en-US" sz="2000" i="1" baseline="-25000">
                            <a:effectLst/>
                            <a:latin typeface="Cambria Math"/>
                            <a:ea typeface="Calibri"/>
                            <a:cs typeface="Times New Roman"/>
                          </a:rPr>
                          <m:t>,</m:t>
                        </m:r>
                        <m:r>
                          <a:rPr lang="en-US" sz="2000" i="1" baseline="-25000">
                            <a:effectLst/>
                            <a:latin typeface="Cambria Math"/>
                            <a:ea typeface="Calibri"/>
                            <a:cs typeface="Times New Roman"/>
                          </a:rPr>
                          <m:t>𝑦</m:t>
                        </m:r>
                        <m:d>
                          <m:dPr>
                            <m:ctrlPr>
                              <a:rPr lang="en-US" sz="2000" i="1">
                                <a:effectLst/>
                                <a:latin typeface="Cambria Math" panose="02040503050406030204" pitchFamily="18" charset="0"/>
                                <a:ea typeface="Calibri"/>
                                <a:cs typeface="Times New Roman"/>
                              </a:rPr>
                            </m:ctrlPr>
                          </m:dPr>
                          <m:e>
                            <m:r>
                              <a:rPr lang="en-US" sz="2000" i="1">
                                <a:effectLst/>
                                <a:latin typeface="Cambria Math"/>
                                <a:ea typeface="Calibri"/>
                                <a:cs typeface="Times New Roman"/>
                              </a:rPr>
                              <m:t>𝑋</m:t>
                            </m:r>
                            <m:r>
                              <a:rPr lang="en-US" sz="2000" i="1">
                                <a:effectLst/>
                                <a:latin typeface="Cambria Math"/>
                                <a:ea typeface="Calibri"/>
                                <a:cs typeface="Times New Roman"/>
                              </a:rPr>
                              <m:t>, </m:t>
                            </m:r>
                            <m:r>
                              <a:rPr lang="en-US" sz="2000" i="1">
                                <a:effectLst/>
                                <a:latin typeface="Cambria Math"/>
                                <a:ea typeface="Calibri"/>
                                <a:cs typeface="Times New Roman"/>
                              </a:rPr>
                              <m:t>𝑌</m:t>
                            </m:r>
                          </m:e>
                        </m:d>
                      </m:e>
                    </m:nary>
                  </m:oMath>
                </a14:m>
                <a:r>
                  <a:rPr lang="en-US" sz="2000" i="1" dirty="0">
                    <a:effectLst/>
                    <a:latin typeface="Times New Roman" pitchFamily="18" charset="0"/>
                    <a:ea typeface="Times New Roman"/>
                    <a:cs typeface="Times New Roman" pitchFamily="18" charset="0"/>
                  </a:rPr>
                  <a:t> = </a:t>
                </a:r>
                <a14:m>
                  <m:oMath xmlns:m="http://schemas.openxmlformats.org/officeDocument/2006/math">
                    <m:f>
                      <m:fPr>
                        <m:ctrlPr>
                          <a:rPr lang="en-US" sz="2000" i="1">
                            <a:effectLst/>
                            <a:latin typeface="Cambria Math" panose="02040503050406030204" pitchFamily="18" charset="0"/>
                            <a:ea typeface="Calibri"/>
                            <a:cs typeface="Times New Roman"/>
                          </a:rPr>
                        </m:ctrlPr>
                      </m:fPr>
                      <m:num>
                        <m:r>
                          <a:rPr lang="en-US" sz="2000" i="1">
                            <a:effectLst/>
                            <a:latin typeface="Cambria Math"/>
                            <a:ea typeface="Calibri"/>
                            <a:cs typeface="Times New Roman"/>
                          </a:rPr>
                          <m:t>1</m:t>
                        </m:r>
                      </m:num>
                      <m:den>
                        <m:r>
                          <a:rPr lang="en-US" sz="2000" i="1">
                            <a:effectLst/>
                            <a:latin typeface="Cambria Math"/>
                            <a:ea typeface="Calibri"/>
                            <a:cs typeface="Times New Roman"/>
                          </a:rPr>
                          <m:t>18</m:t>
                        </m:r>
                      </m:den>
                    </m:f>
                    <m:nary>
                      <m:naryPr>
                        <m:chr m:val="∑"/>
                        <m:limLoc m:val="subSup"/>
                        <m:ctrlPr>
                          <a:rPr lang="en-US" sz="2000" i="1">
                            <a:effectLst/>
                            <a:latin typeface="Cambria Math" panose="02040503050406030204" pitchFamily="18" charset="0"/>
                            <a:ea typeface="Times New Roman"/>
                            <a:cs typeface="Times New Roman"/>
                          </a:rPr>
                        </m:ctrlPr>
                      </m:naryPr>
                      <m:sub>
                        <m:r>
                          <a:rPr lang="en-US" sz="2000" i="1">
                            <a:effectLst/>
                            <a:latin typeface="Cambria Math"/>
                            <a:ea typeface="Times New Roman"/>
                            <a:cs typeface="Times New Roman"/>
                          </a:rPr>
                          <m:t>𝑥</m:t>
                        </m:r>
                        <m:r>
                          <a:rPr lang="en-US" sz="2000" i="1">
                            <a:effectLst/>
                            <a:latin typeface="Cambria Math"/>
                            <a:ea typeface="Times New Roman"/>
                            <a:cs typeface="Times New Roman"/>
                          </a:rPr>
                          <m:t>=1</m:t>
                        </m:r>
                      </m:sub>
                      <m:sup>
                        <m:r>
                          <a:rPr lang="en-US" sz="2000" i="1">
                            <a:effectLst/>
                            <a:latin typeface="Cambria Math"/>
                            <a:ea typeface="Times New Roman"/>
                            <a:cs typeface="Times New Roman"/>
                          </a:rPr>
                          <m:t>2</m:t>
                        </m:r>
                      </m:sup>
                      <m:e>
                        <m:d>
                          <m:dPr>
                            <m:ctrlPr>
                              <a:rPr lang="en-US" sz="2000" i="1">
                                <a:effectLst/>
                                <a:latin typeface="Cambria Math" panose="02040503050406030204" pitchFamily="18" charset="0"/>
                                <a:ea typeface="Times New Roman"/>
                                <a:cs typeface="Times New Roman"/>
                              </a:rPr>
                            </m:ctrlPr>
                          </m:dPr>
                          <m:e>
                            <m:r>
                              <a:rPr lang="en-US" sz="2000" i="1">
                                <a:effectLst/>
                                <a:latin typeface="Cambria Math"/>
                                <a:ea typeface="Times New Roman"/>
                                <a:cs typeface="Times New Roman"/>
                              </a:rPr>
                              <m:t>2</m:t>
                            </m:r>
                            <m:r>
                              <a:rPr lang="en-US" sz="2000" i="1">
                                <a:effectLst/>
                                <a:latin typeface="Cambria Math"/>
                                <a:ea typeface="Times New Roman"/>
                                <a:cs typeface="Times New Roman"/>
                              </a:rPr>
                              <m:t>𝑥</m:t>
                            </m:r>
                            <m:r>
                              <a:rPr lang="en-US" sz="2000" i="1">
                                <a:effectLst/>
                                <a:latin typeface="Cambria Math"/>
                                <a:ea typeface="Times New Roman"/>
                                <a:cs typeface="Times New Roman"/>
                              </a:rPr>
                              <m:t>+</m:t>
                            </m:r>
                            <m:r>
                              <a:rPr lang="en-US" sz="2000" i="1">
                                <a:effectLst/>
                                <a:latin typeface="Cambria Math"/>
                                <a:ea typeface="Times New Roman"/>
                                <a:cs typeface="Times New Roman"/>
                              </a:rPr>
                              <m:t>𝑦</m:t>
                            </m:r>
                          </m:e>
                        </m:d>
                      </m:e>
                    </m:nary>
                  </m:oMath>
                </a14:m>
                <a:r>
                  <a:rPr lang="en-US" sz="2000" i="1" dirty="0">
                    <a:effectLst/>
                    <a:latin typeface="Times New Roman" pitchFamily="18" charset="0"/>
                    <a:ea typeface="Times New Roman"/>
                    <a:cs typeface="Times New Roman" pitchFamily="18" charset="0"/>
                  </a:rPr>
                  <a:t>=</a:t>
                </a:r>
                <a14:m>
                  <m:oMath xmlns:m="http://schemas.openxmlformats.org/officeDocument/2006/math">
                    <m:f>
                      <m:fPr>
                        <m:ctrlPr>
                          <a:rPr lang="en-US" sz="2000" i="1">
                            <a:effectLst/>
                            <a:latin typeface="Cambria Math" panose="02040503050406030204" pitchFamily="18" charset="0"/>
                            <a:ea typeface="Calibri"/>
                            <a:cs typeface="Times New Roman"/>
                          </a:rPr>
                        </m:ctrlPr>
                      </m:fPr>
                      <m:num>
                        <m:r>
                          <a:rPr lang="en-US" sz="2000" i="1">
                            <a:effectLst/>
                            <a:latin typeface="Cambria Math"/>
                            <a:ea typeface="Calibri"/>
                            <a:cs typeface="Times New Roman"/>
                          </a:rPr>
                          <m:t>1</m:t>
                        </m:r>
                      </m:num>
                      <m:den>
                        <m:r>
                          <a:rPr lang="en-US" sz="2000" i="1">
                            <a:effectLst/>
                            <a:latin typeface="Cambria Math"/>
                            <a:ea typeface="Calibri"/>
                            <a:cs typeface="Times New Roman"/>
                          </a:rPr>
                          <m:t>18</m:t>
                        </m:r>
                      </m:den>
                    </m:f>
                    <m:r>
                      <a:rPr lang="en-US" sz="2000" i="1">
                        <a:effectLst/>
                        <a:latin typeface="Cambria Math"/>
                        <a:ea typeface="Times New Roman"/>
                        <a:cs typeface="Times New Roman"/>
                      </a:rPr>
                      <m:t>{(2+</m:t>
                    </m:r>
                    <m:r>
                      <a:rPr lang="en-US" sz="2000" i="1">
                        <a:effectLst/>
                        <a:latin typeface="Cambria Math"/>
                        <a:ea typeface="Times New Roman"/>
                        <a:cs typeface="Times New Roman"/>
                      </a:rPr>
                      <m:t>𝑦</m:t>
                    </m:r>
                    <m:r>
                      <a:rPr lang="en-US" sz="2000" i="1">
                        <a:effectLst/>
                        <a:latin typeface="Cambria Math"/>
                        <a:ea typeface="Times New Roman"/>
                        <a:cs typeface="Times New Roman"/>
                      </a:rPr>
                      <m:t>)+(4+</m:t>
                    </m:r>
                    <m:r>
                      <a:rPr lang="en-US" sz="2000" i="1">
                        <a:effectLst/>
                        <a:latin typeface="Cambria Math"/>
                        <a:ea typeface="Times New Roman"/>
                        <a:cs typeface="Times New Roman"/>
                      </a:rPr>
                      <m:t>𝑦</m:t>
                    </m:r>
                    <m:r>
                      <a:rPr lang="en-US" sz="2000" i="1">
                        <a:effectLst/>
                        <a:latin typeface="Cambria Math"/>
                        <a:ea typeface="Times New Roman"/>
                        <a:cs typeface="Times New Roman"/>
                      </a:rPr>
                      <m:t>)}</m:t>
                    </m:r>
                  </m:oMath>
                </a14:m>
                <a:endParaRPr lang="en-US" sz="2000" dirty="0">
                  <a:latin typeface="Times New Roman" pitchFamily="18" charset="0"/>
                  <a:ea typeface="Calibri"/>
                  <a:cs typeface="Times New Roman" pitchFamily="18" charset="0"/>
                </a:endParaRPr>
              </a:p>
              <a:p>
                <a:pPr algn="just">
                  <a:lnSpc>
                    <a:spcPct val="150000"/>
                  </a:lnSpc>
                </a:pPr>
                <a:r>
                  <a:rPr lang="en-US" sz="2000" i="1" dirty="0">
                    <a:effectLst/>
                    <a:latin typeface="Times New Roman" pitchFamily="18" charset="0"/>
                    <a:ea typeface="Times New Roman"/>
                    <a:cs typeface="Times New Roman" pitchFamily="18" charset="0"/>
                  </a:rPr>
                  <a:t>                                                  =</a:t>
                </a:r>
                <a14:m>
                  <m:oMath xmlns:m="http://schemas.openxmlformats.org/officeDocument/2006/math">
                    <m:f>
                      <m:fPr>
                        <m:ctrlPr>
                          <a:rPr lang="en-US" sz="2000" i="1">
                            <a:effectLst/>
                            <a:latin typeface="Cambria Math" panose="02040503050406030204" pitchFamily="18" charset="0"/>
                            <a:ea typeface="Calibri"/>
                            <a:cs typeface="Times New Roman"/>
                          </a:rPr>
                        </m:ctrlPr>
                      </m:fPr>
                      <m:num>
                        <m:r>
                          <a:rPr lang="en-US" sz="2000" i="1">
                            <a:effectLst/>
                            <a:latin typeface="Cambria Math"/>
                            <a:ea typeface="Calibri"/>
                            <a:cs typeface="Times New Roman"/>
                          </a:rPr>
                          <m:t>1</m:t>
                        </m:r>
                      </m:num>
                      <m:den>
                        <m:r>
                          <a:rPr lang="en-US" sz="2000" i="1">
                            <a:effectLst/>
                            <a:latin typeface="Cambria Math"/>
                            <a:ea typeface="Calibri"/>
                            <a:cs typeface="Times New Roman"/>
                          </a:rPr>
                          <m:t>18</m:t>
                        </m:r>
                      </m:den>
                    </m:f>
                    <m:d>
                      <m:dPr>
                        <m:ctrlPr>
                          <a:rPr lang="en-US" sz="2000" i="1">
                            <a:effectLst/>
                            <a:latin typeface="Cambria Math" panose="02040503050406030204" pitchFamily="18" charset="0"/>
                            <a:ea typeface="Calibri"/>
                            <a:cs typeface="Times New Roman"/>
                          </a:rPr>
                        </m:ctrlPr>
                      </m:dPr>
                      <m:e>
                        <m:r>
                          <a:rPr lang="en-US" sz="2000" i="1">
                            <a:effectLst/>
                            <a:latin typeface="Cambria Math"/>
                            <a:ea typeface="Calibri"/>
                            <a:cs typeface="Times New Roman"/>
                          </a:rPr>
                          <m:t>2</m:t>
                        </m:r>
                        <m:r>
                          <a:rPr lang="en-US" sz="2000" i="1">
                            <a:effectLst/>
                            <a:latin typeface="Cambria Math"/>
                            <a:ea typeface="Calibri"/>
                            <a:cs typeface="Times New Roman"/>
                          </a:rPr>
                          <m:t>𝑦</m:t>
                        </m:r>
                        <m:r>
                          <a:rPr lang="en-US" sz="2000" i="1">
                            <a:effectLst/>
                            <a:latin typeface="Cambria Math"/>
                            <a:ea typeface="Calibri"/>
                            <a:cs typeface="Times New Roman"/>
                          </a:rPr>
                          <m:t>+6</m:t>
                        </m:r>
                      </m:e>
                    </m:d>
                    <m:r>
                      <a:rPr lang="en-US" sz="2000" i="1">
                        <a:effectLst/>
                        <a:latin typeface="Cambria Math"/>
                        <a:ea typeface="Calibri"/>
                        <a:cs typeface="Times New Roman"/>
                      </a:rPr>
                      <m:t>, </m:t>
                    </m:r>
                    <m:r>
                      <a:rPr lang="en-US" sz="2000" i="1">
                        <a:effectLst/>
                        <a:latin typeface="Cambria Math"/>
                        <a:ea typeface="Times New Roman"/>
                        <a:cs typeface="Times New Roman"/>
                      </a:rPr>
                      <m:t>𝑦</m:t>
                    </m:r>
                    <m:r>
                      <a:rPr lang="en-US" sz="2000" i="1">
                        <a:effectLst/>
                        <a:latin typeface="Cambria Math"/>
                        <a:ea typeface="Times New Roman"/>
                        <a:cs typeface="Times New Roman"/>
                      </a:rPr>
                      <m:t>=1, 2</m:t>
                    </m:r>
                  </m:oMath>
                </a14:m>
                <a:endParaRPr lang="en-US" sz="2000" dirty="0">
                  <a:latin typeface="Times New Roman" pitchFamily="18" charset="0"/>
                  <a:ea typeface="Calibri"/>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14748"/>
                <a:ext cx="9144000" cy="6182142"/>
              </a:xfrm>
              <a:prstGeom prst="rect">
                <a:avLst/>
              </a:prstGeom>
              <a:blipFill rotWithShape="1">
                <a:blip r:embed="rId2"/>
                <a:stretch>
                  <a:fillRect l="-667"/>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494967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2"/>
              <p:cNvSpPr/>
              <p:nvPr/>
            </p:nvSpPr>
            <p:spPr>
              <a:xfrm>
                <a:off x="127819" y="0"/>
                <a:ext cx="8839200" cy="6520696"/>
              </a:xfrm>
              <a:prstGeom prst="rect">
                <a:avLst/>
              </a:prstGeom>
            </p:spPr>
            <p:txBody>
              <a:bodyPr wrap="square">
                <a:spAutoFit/>
              </a:bodyPr>
              <a:lstStyle/>
              <a:p>
                <a:pPr marR="0" lvl="0" algn="just">
                  <a:lnSpc>
                    <a:spcPct val="150000"/>
                  </a:lnSpc>
                  <a:spcBef>
                    <a:spcPts val="0"/>
                  </a:spcBef>
                  <a:spcAft>
                    <a:spcPts val="0"/>
                  </a:spcAft>
                </a:pPr>
                <a:r>
                  <a:rPr lang="en-US" sz="2400" dirty="0" smtClean="0">
                    <a:latin typeface="Times New Roman" pitchFamily="18" charset="0"/>
                    <a:ea typeface="Times New Roman"/>
                    <a:cs typeface="Times New Roman" pitchFamily="18" charset="0"/>
                  </a:rPr>
                  <a:t>3.Let </a:t>
                </a:r>
                <a:r>
                  <a:rPr lang="en-US" sz="2400" dirty="0">
                    <a:latin typeface="Times New Roman" pitchFamily="18" charset="0"/>
                    <a:ea typeface="Times New Roman"/>
                    <a:cs typeface="Times New Roman" pitchFamily="18" charset="0"/>
                  </a:rPr>
                  <a:t>the joint pdf of (</a:t>
                </a:r>
                <a:r>
                  <a:rPr lang="en-US" sz="2400" dirty="0" err="1">
                    <a:latin typeface="Times New Roman" pitchFamily="18" charset="0"/>
                    <a:ea typeface="Times New Roman"/>
                    <a:cs typeface="Times New Roman" pitchFamily="18" charset="0"/>
                  </a:rPr>
                  <a:t>x,y</a:t>
                </a:r>
                <a:r>
                  <a:rPr lang="en-US" sz="2400" dirty="0">
                    <a:latin typeface="Times New Roman" pitchFamily="18" charset="0"/>
                    <a:ea typeface="Times New Roman"/>
                    <a:cs typeface="Times New Roman" pitchFamily="18" charset="0"/>
                  </a:rPr>
                  <a:t>) is given by</a:t>
                </a:r>
                <a:endParaRPr lang="en-US" sz="2400" dirty="0">
                  <a:latin typeface="Times New Roman" pitchFamily="18" charset="0"/>
                  <a:ea typeface="Calibri"/>
                  <a:cs typeface="Times New Roman" pitchFamily="18" charset="0"/>
                </a:endParaRPr>
              </a:p>
              <a:p>
                <a:pPr marL="45720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a:effectLst/>
                          <a:latin typeface="Cambria Math"/>
                          <a:ea typeface="Times New Roman"/>
                          <a:cs typeface="Times New Roman"/>
                        </a:rPr>
                        <m:t>𝑓</m:t>
                      </m:r>
                      <m:d>
                        <m:dPr>
                          <m:ctrlPr>
                            <a:rPr lang="en-US" sz="2400" i="1">
                              <a:effectLst/>
                              <a:latin typeface="Cambria Math" panose="02040503050406030204" pitchFamily="18" charset="0"/>
                              <a:ea typeface="Times New Roman"/>
                              <a:cs typeface="Times New Roman"/>
                            </a:rPr>
                          </m:ctrlPr>
                        </m:dPr>
                        <m:e>
                          <m:r>
                            <a:rPr lang="en-US" sz="2400" i="1">
                              <a:effectLst/>
                              <a:latin typeface="Cambria Math"/>
                              <a:ea typeface="Calibri"/>
                              <a:cs typeface="Times New Roman"/>
                            </a:rPr>
                            <m:t>𝑥</m:t>
                          </m:r>
                          <m:r>
                            <a:rPr lang="en-US" sz="2400" i="1">
                              <a:effectLst/>
                              <a:latin typeface="Cambria Math"/>
                              <a:ea typeface="Calibri"/>
                              <a:cs typeface="Times New Roman"/>
                            </a:rPr>
                            <m:t>, </m:t>
                          </m:r>
                          <m:r>
                            <a:rPr lang="en-US" sz="2400" i="1">
                              <a:effectLst/>
                              <a:latin typeface="Cambria Math"/>
                              <a:ea typeface="Calibri"/>
                              <a:cs typeface="Times New Roman"/>
                            </a:rPr>
                            <m:t>𝑦</m:t>
                          </m:r>
                        </m:e>
                      </m:d>
                      <m:r>
                        <a:rPr lang="en-US" sz="2400" i="1">
                          <a:effectLst/>
                          <a:latin typeface="Cambria Math"/>
                          <a:ea typeface="Calibri"/>
                          <a:cs typeface="Times New Roman"/>
                        </a:rPr>
                        <m:t>=</m:t>
                      </m:r>
                      <m:d>
                        <m:dPr>
                          <m:begChr m:val="{"/>
                          <m:endChr m:val=""/>
                          <m:ctrlPr>
                            <a:rPr lang="en-US" sz="2400" i="1">
                              <a:effectLst/>
                              <a:latin typeface="Cambria Math" panose="02040503050406030204" pitchFamily="18" charset="0"/>
                              <a:ea typeface="Calibri"/>
                              <a:cs typeface="Times New Roman"/>
                            </a:rPr>
                          </m:ctrlPr>
                        </m:dPr>
                        <m:e>
                          <m:eqArr>
                            <m:eqArrPr>
                              <m:ctrlPr>
                                <a:rPr lang="en-US" sz="2400" i="1">
                                  <a:effectLst/>
                                  <a:latin typeface="Cambria Math" panose="02040503050406030204" pitchFamily="18" charset="0"/>
                                  <a:ea typeface="Calibri"/>
                                  <a:cs typeface="Times New Roman"/>
                                </a:rPr>
                              </m:ctrlPr>
                            </m:eqArrPr>
                            <m:e>
                              <m:r>
                                <a:rPr lang="en-US" sz="2400" i="1">
                                  <a:effectLst/>
                                  <a:latin typeface="Cambria Math"/>
                                  <a:ea typeface="Calibri"/>
                                  <a:cs typeface="Times New Roman"/>
                                </a:rPr>
                                <m:t>2</m:t>
                              </m:r>
                              <m:d>
                                <m:dPr>
                                  <m:ctrlPr>
                                    <a:rPr lang="en-US" sz="2400" i="1">
                                      <a:effectLst/>
                                      <a:latin typeface="Cambria Math" panose="02040503050406030204" pitchFamily="18" charset="0"/>
                                      <a:ea typeface="Calibri"/>
                                      <a:cs typeface="Times New Roman"/>
                                    </a:rPr>
                                  </m:ctrlPr>
                                </m:dPr>
                                <m:e>
                                  <m:r>
                                    <a:rPr lang="en-US" sz="2400" i="1">
                                      <a:effectLst/>
                                      <a:latin typeface="Cambria Math"/>
                                      <a:ea typeface="Calibri"/>
                                      <a:cs typeface="Times New Roman"/>
                                    </a:rPr>
                                    <m:t>𝑥</m:t>
                                  </m:r>
                                  <m:r>
                                    <a:rPr lang="en-US" sz="2400" i="1">
                                      <a:effectLst/>
                                      <a:latin typeface="Cambria Math"/>
                                      <a:ea typeface="Calibri"/>
                                      <a:cs typeface="Times New Roman"/>
                                    </a:rPr>
                                    <m:t>+</m:t>
                                  </m:r>
                                  <m:r>
                                    <a:rPr lang="en-US" sz="2400" i="1">
                                      <a:effectLst/>
                                      <a:latin typeface="Cambria Math"/>
                                      <a:ea typeface="Calibri"/>
                                      <a:cs typeface="Times New Roman"/>
                                    </a:rPr>
                                    <m:t>𝑦</m:t>
                                  </m:r>
                                  <m:r>
                                    <a:rPr lang="en-US" sz="2400" i="1">
                                      <a:effectLst/>
                                      <a:latin typeface="Cambria Math"/>
                                      <a:ea typeface="Calibri"/>
                                      <a:cs typeface="Times New Roman"/>
                                    </a:rPr>
                                    <m:t>−2</m:t>
                                  </m:r>
                                  <m:r>
                                    <a:rPr lang="en-US" sz="2400" i="1">
                                      <a:effectLst/>
                                      <a:latin typeface="Cambria Math"/>
                                      <a:ea typeface="Calibri"/>
                                      <a:cs typeface="Times New Roman"/>
                                    </a:rPr>
                                    <m:t>𝑥𝑦</m:t>
                                  </m:r>
                                </m:e>
                              </m:d>
                              <m:r>
                                <a:rPr lang="en-US" sz="2400" i="1">
                                  <a:effectLst/>
                                  <a:latin typeface="Cambria Math"/>
                                  <a:ea typeface="Calibri"/>
                                  <a:cs typeface="Times New Roman"/>
                                </a:rPr>
                                <m:t>, 0≤</m:t>
                              </m:r>
                              <m:r>
                                <a:rPr lang="en-US" sz="2400" i="1">
                                  <a:effectLst/>
                                  <a:latin typeface="Cambria Math"/>
                                  <a:ea typeface="Calibri"/>
                                  <a:cs typeface="Times New Roman"/>
                                </a:rPr>
                                <m:t>𝑥</m:t>
                              </m:r>
                              <m:r>
                                <a:rPr lang="en-US" sz="2400" i="1">
                                  <a:effectLst/>
                                  <a:latin typeface="Cambria Math"/>
                                  <a:ea typeface="Calibri"/>
                                  <a:cs typeface="Times New Roman"/>
                                </a:rPr>
                                <m:t>≤1</m:t>
                              </m:r>
                              <m:r>
                                <a:rPr lang="en-US" sz="2400" i="1">
                                  <a:effectLst/>
                                  <a:latin typeface="Cambria Math"/>
                                  <a:ea typeface="Calibri"/>
                                  <a:cs typeface="Times New Roman"/>
                                </a:rPr>
                                <m:t>𝑎𝑛𝑑</m:t>
                              </m:r>
                              <m:r>
                                <a:rPr lang="en-US" sz="2400" i="1">
                                  <a:effectLst/>
                                  <a:latin typeface="Cambria Math"/>
                                  <a:ea typeface="Calibri"/>
                                  <a:cs typeface="Times New Roman"/>
                                </a:rPr>
                                <m:t> 0≤</m:t>
                              </m:r>
                              <m:r>
                                <a:rPr lang="en-US" sz="2400" i="1">
                                  <a:effectLst/>
                                  <a:latin typeface="Cambria Math"/>
                                  <a:ea typeface="Calibri"/>
                                  <a:cs typeface="Times New Roman"/>
                                </a:rPr>
                                <m:t>𝑦</m:t>
                              </m:r>
                              <m:r>
                                <a:rPr lang="en-US" sz="2400" i="1">
                                  <a:effectLst/>
                                  <a:latin typeface="Cambria Math"/>
                                  <a:ea typeface="Calibri"/>
                                  <a:cs typeface="Times New Roman"/>
                                </a:rPr>
                                <m:t>≤1</m:t>
                              </m:r>
                            </m:e>
                            <m:e>
                              <m:r>
                                <a:rPr lang="en-US" sz="2400" i="1">
                                  <a:effectLst/>
                                  <a:latin typeface="Cambria Math"/>
                                  <a:ea typeface="Calibri"/>
                                  <a:cs typeface="Times New Roman"/>
                                </a:rPr>
                                <m:t>0,               </m:t>
                              </m:r>
                              <m:r>
                                <a:rPr lang="en-US" sz="2400" i="1">
                                  <a:effectLst/>
                                  <a:latin typeface="Cambria Math"/>
                                  <a:ea typeface="Calibri"/>
                                  <a:cs typeface="Times New Roman"/>
                                </a:rPr>
                                <m:t>𝑜𝑡h𝑒𝑟𝑤𝑖𝑠𝑒</m:t>
                              </m:r>
                            </m:e>
                          </m:eqArr>
                        </m:e>
                      </m:d>
                    </m:oMath>
                  </m:oMathPara>
                </a14:m>
                <a:endParaRPr lang="en-US" sz="2400" dirty="0">
                  <a:latin typeface="Times New Roman" pitchFamily="18" charset="0"/>
                  <a:ea typeface="Calibri"/>
                  <a:cs typeface="Times New Roman" pitchFamily="18" charset="0"/>
                </a:endParaRPr>
              </a:p>
              <a:p>
                <a:pPr marL="457200" marR="0" algn="just">
                  <a:lnSpc>
                    <a:spcPct val="150000"/>
                  </a:lnSpc>
                  <a:spcBef>
                    <a:spcPts val="0"/>
                  </a:spcBef>
                  <a:spcAft>
                    <a:spcPts val="0"/>
                  </a:spcAft>
                </a:pPr>
                <a:r>
                  <a:rPr lang="en-US" sz="2400" dirty="0">
                    <a:effectLst/>
                    <a:latin typeface="Times New Roman" pitchFamily="18" charset="0"/>
                    <a:ea typeface="Times New Roman"/>
                    <a:cs typeface="Times New Roman" pitchFamily="18" charset="0"/>
                  </a:rPr>
                  <a:t>Find the marginal distribution function of X and Y</a:t>
                </a:r>
                <a:endParaRPr lang="en-US" sz="2400" dirty="0">
                  <a:latin typeface="Times New Roman" pitchFamily="18" charset="0"/>
                  <a:ea typeface="Calibri"/>
                  <a:cs typeface="Times New Roman" pitchFamily="18" charset="0"/>
                </a:endParaRPr>
              </a:p>
              <a:p>
                <a:pPr algn="just">
                  <a:lnSpc>
                    <a:spcPct val="150000"/>
                  </a:lnSpc>
                </a:pPr>
                <a:r>
                  <a:rPr lang="en-US" sz="2400" b="1" u="sng" dirty="0">
                    <a:effectLst/>
                    <a:latin typeface="Times New Roman" pitchFamily="18" charset="0"/>
                    <a:ea typeface="Times New Roman"/>
                    <a:cs typeface="Times New Roman" pitchFamily="18" charset="0"/>
                  </a:rPr>
                  <a:t>Solution:</a:t>
                </a:r>
                <a:endParaRPr lang="en-US" sz="2400" dirty="0">
                  <a:latin typeface="Times New Roman" pitchFamily="18" charset="0"/>
                  <a:ea typeface="Calibri"/>
                  <a:cs typeface="Times New Roman" pitchFamily="18" charset="0"/>
                </a:endParaRPr>
              </a:p>
              <a:p>
                <a:pPr marL="342900" marR="0" lvl="0" indent="-342900" algn="just">
                  <a:lnSpc>
                    <a:spcPct val="150000"/>
                  </a:lnSpc>
                  <a:spcBef>
                    <a:spcPts val="0"/>
                  </a:spcBef>
                  <a:spcAft>
                    <a:spcPts val="0"/>
                  </a:spcAft>
                  <a:buFont typeface="+mj-lt"/>
                  <a:buAutoNum type="romanLcPeriod"/>
                </a:pPr>
                <a:r>
                  <a:rPr lang="en-US" sz="2400" dirty="0">
                    <a:effectLst/>
                    <a:latin typeface="Times New Roman" pitchFamily="18" charset="0"/>
                    <a:ea typeface="Times New Roman"/>
                    <a:cs typeface="Times New Roman" pitchFamily="18" charset="0"/>
                  </a:rPr>
                  <a:t>The marginal distribution density function of X is</a:t>
                </a:r>
                <a:endParaRPr lang="en-US" sz="2400" dirty="0">
                  <a:latin typeface="Times New Roman" pitchFamily="18" charset="0"/>
                  <a:ea typeface="Calibri"/>
                  <a:cs typeface="Times New Roman" pitchFamily="18" charset="0"/>
                </a:endParaRPr>
              </a:p>
              <a:p>
                <a:pPr marL="457200" marR="0" algn="just">
                  <a:lnSpc>
                    <a:spcPct val="150000"/>
                  </a:lnSpc>
                  <a:spcBef>
                    <a:spcPts val="0"/>
                  </a:spcBef>
                  <a:spcAft>
                    <a:spcPts val="0"/>
                  </a:spcAft>
                </a:pPr>
                <a14:m>
                  <m:oMath xmlns:m="http://schemas.openxmlformats.org/officeDocument/2006/math">
                    <m:r>
                      <a:rPr lang="en-US" sz="2400" i="1">
                        <a:effectLst/>
                        <a:latin typeface="Cambria Math"/>
                        <a:ea typeface="Times New Roman"/>
                        <a:cs typeface="Times New Roman"/>
                      </a:rPr>
                      <m:t>𝑓</m:t>
                    </m:r>
                    <m:d>
                      <m:dPr>
                        <m:ctrlPr>
                          <a:rPr lang="en-US" sz="2400" i="1">
                            <a:effectLst/>
                            <a:latin typeface="Cambria Math" panose="02040503050406030204" pitchFamily="18" charset="0"/>
                            <a:ea typeface="Times New Roman"/>
                            <a:cs typeface="Times New Roman"/>
                          </a:rPr>
                        </m:ctrlPr>
                      </m:dPr>
                      <m:e>
                        <m:r>
                          <a:rPr lang="en-US" sz="2400" i="1">
                            <a:effectLst/>
                            <a:latin typeface="Cambria Math"/>
                            <a:ea typeface="Times New Roman"/>
                            <a:cs typeface="Times New Roman"/>
                          </a:rPr>
                          <m:t>𝑥</m:t>
                        </m:r>
                      </m:e>
                    </m:d>
                    <m:r>
                      <a:rPr lang="en-US" sz="2400" i="1">
                        <a:effectLst/>
                        <a:latin typeface="Cambria Math"/>
                        <a:ea typeface="Times New Roman"/>
                        <a:cs typeface="Times New Roman"/>
                      </a:rPr>
                      <m:t>=</m:t>
                    </m:r>
                    <m:nary>
                      <m:naryPr>
                        <m:limLoc m:val="subSup"/>
                        <m:ctrlPr>
                          <a:rPr lang="en-US" sz="2400" i="1">
                            <a:effectLst/>
                            <a:latin typeface="Cambria Math" panose="02040503050406030204" pitchFamily="18" charset="0"/>
                            <a:ea typeface="Times New Roman"/>
                            <a:cs typeface="Times New Roman"/>
                          </a:rPr>
                        </m:ctrlPr>
                      </m:naryPr>
                      <m:sub>
                        <m:r>
                          <a:rPr lang="en-US" sz="2400" i="1">
                            <a:effectLst/>
                            <a:latin typeface="Cambria Math"/>
                            <a:ea typeface="Times New Roman"/>
                            <a:cs typeface="Times New Roman"/>
                          </a:rPr>
                          <m:t>−∞</m:t>
                        </m:r>
                      </m:sub>
                      <m:sup>
                        <m:r>
                          <a:rPr lang="en-US" sz="2400" i="1">
                            <a:effectLst/>
                            <a:latin typeface="Cambria Math"/>
                            <a:ea typeface="Times New Roman"/>
                            <a:cs typeface="Times New Roman"/>
                          </a:rPr>
                          <m:t>∞</m:t>
                        </m:r>
                      </m:sup>
                      <m:e>
                        <m:r>
                          <a:rPr lang="en-US" sz="2400" i="1">
                            <a:effectLst/>
                            <a:latin typeface="Cambria Math"/>
                            <a:ea typeface="Calibri"/>
                            <a:cs typeface="Times New Roman"/>
                          </a:rPr>
                          <m:t>𝑓</m:t>
                        </m:r>
                        <m:d>
                          <m:dPr>
                            <m:ctrlPr>
                              <a:rPr lang="en-US" sz="2400" i="1">
                                <a:effectLst/>
                                <a:latin typeface="Cambria Math" panose="02040503050406030204" pitchFamily="18" charset="0"/>
                                <a:ea typeface="Calibri"/>
                                <a:cs typeface="Times New Roman"/>
                              </a:rPr>
                            </m:ctrlPr>
                          </m:dPr>
                          <m:e>
                            <m:r>
                              <a:rPr lang="en-US" sz="2400" i="1">
                                <a:effectLst/>
                                <a:latin typeface="Cambria Math"/>
                                <a:ea typeface="Calibri"/>
                                <a:cs typeface="Times New Roman"/>
                              </a:rPr>
                              <m:t>𝑥</m:t>
                            </m:r>
                            <m:r>
                              <a:rPr lang="en-US" sz="2400" i="1">
                                <a:effectLst/>
                                <a:latin typeface="Cambria Math"/>
                                <a:ea typeface="Calibri"/>
                                <a:cs typeface="Times New Roman"/>
                              </a:rPr>
                              <m:t>, </m:t>
                            </m:r>
                            <m:r>
                              <a:rPr lang="en-US" sz="2400" i="1">
                                <a:effectLst/>
                                <a:latin typeface="Cambria Math"/>
                                <a:ea typeface="Calibri"/>
                                <a:cs typeface="Times New Roman"/>
                              </a:rPr>
                              <m:t>𝑦</m:t>
                            </m:r>
                          </m:e>
                        </m:d>
                        <m:box>
                          <m:boxPr>
                            <m:diff m:val="on"/>
                            <m:ctrlPr>
                              <a:rPr lang="en-US" sz="2400" i="1">
                                <a:effectLst/>
                                <a:latin typeface="Cambria Math" panose="02040503050406030204" pitchFamily="18" charset="0"/>
                                <a:ea typeface="Calibri"/>
                                <a:cs typeface="Times New Roman"/>
                              </a:rPr>
                            </m:ctrlPr>
                          </m:boxPr>
                          <m:e>
                            <m:r>
                              <a:rPr lang="en-US" sz="2400" i="1">
                                <a:effectLst/>
                                <a:latin typeface="Cambria Math"/>
                                <a:ea typeface="Calibri"/>
                                <a:cs typeface="Times New Roman"/>
                              </a:rPr>
                              <m:t>𝑑𝑦</m:t>
                            </m:r>
                          </m:e>
                        </m:box>
                      </m:e>
                    </m:nary>
                  </m:oMath>
                </a14:m>
                <a:r>
                  <a:rPr lang="en-US" sz="2400" dirty="0">
                    <a:effectLst/>
                    <a:latin typeface="Times New Roman" pitchFamily="18" charset="0"/>
                    <a:ea typeface="Times New Roman"/>
                    <a:cs typeface="Times New Roman" pitchFamily="18" charset="0"/>
                  </a:rPr>
                  <a:t>=</a:t>
                </a:r>
                <a14:m>
                  <m:oMath xmlns:m="http://schemas.openxmlformats.org/officeDocument/2006/math">
                    <m:r>
                      <a:rPr lang="en-US" sz="2400" i="1">
                        <a:effectLst/>
                        <a:latin typeface="Cambria Math"/>
                        <a:ea typeface="Times New Roman"/>
                        <a:cs typeface="Times New Roman"/>
                      </a:rPr>
                      <m:t> </m:t>
                    </m:r>
                    <m:r>
                      <a:rPr lang="en-US" sz="2400" i="1">
                        <a:effectLst/>
                        <a:latin typeface="Cambria Math"/>
                        <a:ea typeface="Times New Roman"/>
                        <a:cs typeface="Times New Roman"/>
                      </a:rPr>
                      <m:t>𝑓</m:t>
                    </m:r>
                    <m:d>
                      <m:dPr>
                        <m:ctrlPr>
                          <a:rPr lang="en-US" sz="2400" i="1">
                            <a:effectLst/>
                            <a:latin typeface="Cambria Math" panose="02040503050406030204" pitchFamily="18" charset="0"/>
                            <a:ea typeface="Times New Roman"/>
                            <a:cs typeface="Times New Roman"/>
                          </a:rPr>
                        </m:ctrlPr>
                      </m:dPr>
                      <m:e>
                        <m:r>
                          <a:rPr lang="en-US" sz="2400" i="1">
                            <a:effectLst/>
                            <a:latin typeface="Cambria Math"/>
                            <a:ea typeface="Times New Roman"/>
                            <a:cs typeface="Times New Roman"/>
                          </a:rPr>
                          <m:t>𝑥</m:t>
                        </m:r>
                      </m:e>
                    </m:d>
                    <m:r>
                      <a:rPr lang="en-US" sz="2400" i="1">
                        <a:effectLst/>
                        <a:latin typeface="Cambria Math"/>
                        <a:ea typeface="Times New Roman"/>
                        <a:cs typeface="Times New Roman"/>
                      </a:rPr>
                      <m:t>=</m:t>
                    </m:r>
                    <m:nary>
                      <m:naryPr>
                        <m:limLoc m:val="subSup"/>
                        <m:ctrlPr>
                          <a:rPr lang="en-US" sz="2400" i="1">
                            <a:effectLst/>
                            <a:latin typeface="Cambria Math" panose="02040503050406030204" pitchFamily="18" charset="0"/>
                            <a:ea typeface="Times New Roman"/>
                            <a:cs typeface="Times New Roman"/>
                          </a:rPr>
                        </m:ctrlPr>
                      </m:naryPr>
                      <m:sub>
                        <m:r>
                          <a:rPr lang="en-US" sz="2400" i="1">
                            <a:effectLst/>
                            <a:latin typeface="Cambria Math"/>
                            <a:ea typeface="Times New Roman"/>
                            <a:cs typeface="Times New Roman"/>
                          </a:rPr>
                          <m:t>−∞</m:t>
                        </m:r>
                      </m:sub>
                      <m:sup>
                        <m:r>
                          <a:rPr lang="en-US" sz="2400" i="1">
                            <a:effectLst/>
                            <a:latin typeface="Cambria Math"/>
                            <a:ea typeface="Times New Roman"/>
                            <a:cs typeface="Times New Roman"/>
                          </a:rPr>
                          <m:t>∞</m:t>
                        </m:r>
                      </m:sup>
                      <m:e>
                        <m:r>
                          <a:rPr lang="en-US" sz="2400" i="1">
                            <a:effectLst/>
                            <a:latin typeface="Cambria Math"/>
                            <a:ea typeface="Calibri"/>
                            <a:cs typeface="Times New Roman"/>
                          </a:rPr>
                          <m:t>2(</m:t>
                        </m:r>
                        <m:r>
                          <a:rPr lang="en-US" sz="2400" i="1">
                            <a:effectLst/>
                            <a:latin typeface="Cambria Math"/>
                            <a:ea typeface="Calibri"/>
                            <a:cs typeface="Times New Roman"/>
                          </a:rPr>
                          <m:t>𝑥</m:t>
                        </m:r>
                        <m:r>
                          <a:rPr lang="en-US" sz="2400" i="1">
                            <a:effectLst/>
                            <a:latin typeface="Cambria Math"/>
                            <a:ea typeface="Calibri"/>
                            <a:cs typeface="Times New Roman"/>
                          </a:rPr>
                          <m:t>+</m:t>
                        </m:r>
                        <m:r>
                          <a:rPr lang="en-US" sz="2400" i="1">
                            <a:effectLst/>
                            <a:latin typeface="Cambria Math"/>
                            <a:ea typeface="Calibri"/>
                            <a:cs typeface="Times New Roman"/>
                          </a:rPr>
                          <m:t>𝑦</m:t>
                        </m:r>
                        <m:r>
                          <a:rPr lang="en-US" sz="2400" i="1">
                            <a:effectLst/>
                            <a:latin typeface="Cambria Math"/>
                            <a:ea typeface="Calibri"/>
                            <a:cs typeface="Times New Roman"/>
                          </a:rPr>
                          <m:t>−2</m:t>
                        </m:r>
                        <m:r>
                          <a:rPr lang="en-US" sz="2400" i="1">
                            <a:effectLst/>
                            <a:latin typeface="Cambria Math"/>
                            <a:ea typeface="Calibri"/>
                            <a:cs typeface="Times New Roman"/>
                          </a:rPr>
                          <m:t>𝑥𝑦</m:t>
                        </m:r>
                        <m:r>
                          <a:rPr lang="en-US" sz="2400" i="1">
                            <a:effectLst/>
                            <a:latin typeface="Cambria Math"/>
                            <a:ea typeface="Calibri"/>
                            <a:cs typeface="Times New Roman"/>
                          </a:rPr>
                          <m:t>)</m:t>
                        </m:r>
                        <m:box>
                          <m:boxPr>
                            <m:diff m:val="on"/>
                            <m:ctrlPr>
                              <a:rPr lang="en-US" sz="2400" i="1">
                                <a:effectLst/>
                                <a:latin typeface="Cambria Math" panose="02040503050406030204" pitchFamily="18" charset="0"/>
                                <a:ea typeface="Calibri"/>
                                <a:cs typeface="Times New Roman"/>
                              </a:rPr>
                            </m:ctrlPr>
                          </m:boxPr>
                          <m:e>
                            <m:r>
                              <a:rPr lang="en-US" sz="2400" i="1">
                                <a:effectLst/>
                                <a:latin typeface="Cambria Math"/>
                                <a:ea typeface="Calibri"/>
                                <a:cs typeface="Times New Roman"/>
                              </a:rPr>
                              <m:t>𝑑𝑦</m:t>
                            </m:r>
                          </m:e>
                        </m:box>
                      </m:e>
                    </m:nary>
                    <m:r>
                      <a:rPr lang="en-US" sz="2400" i="1">
                        <a:effectLst/>
                        <a:latin typeface="Cambria Math"/>
                        <a:ea typeface="Times New Roman"/>
                        <a:cs typeface="Times New Roman"/>
                      </a:rPr>
                      <m:t>=2(</m:t>
                    </m:r>
                    <m:r>
                      <a:rPr lang="en-US" sz="2400" i="1">
                        <a:effectLst/>
                        <a:latin typeface="Cambria Math"/>
                        <a:ea typeface="Times New Roman"/>
                        <a:cs typeface="Times New Roman"/>
                      </a:rPr>
                      <m:t>𝑥𝑦</m:t>
                    </m:r>
                    <m:r>
                      <a:rPr lang="en-US" sz="2400" i="1">
                        <a:effectLst/>
                        <a:latin typeface="Cambria Math"/>
                        <a:ea typeface="Times New Roman"/>
                        <a:cs typeface="Times New Roman"/>
                      </a:rPr>
                      <m:t>+</m:t>
                    </m:r>
                    <m:f>
                      <m:fPr>
                        <m:ctrlPr>
                          <a:rPr lang="en-US" sz="2400" i="1">
                            <a:effectLst/>
                            <a:latin typeface="Cambria Math" panose="02040503050406030204" pitchFamily="18" charset="0"/>
                            <a:ea typeface="Times New Roman"/>
                            <a:cs typeface="Times New Roman"/>
                          </a:rPr>
                        </m:ctrlPr>
                      </m:fPr>
                      <m:num>
                        <m:sSup>
                          <m:sSupPr>
                            <m:ctrlPr>
                              <a:rPr lang="en-US" sz="2400" i="1">
                                <a:effectLst/>
                                <a:latin typeface="Cambria Math" panose="02040503050406030204" pitchFamily="18" charset="0"/>
                                <a:ea typeface="Times New Roman"/>
                                <a:cs typeface="Times New Roman"/>
                              </a:rPr>
                            </m:ctrlPr>
                          </m:sSupPr>
                          <m:e>
                            <m:r>
                              <a:rPr lang="en-US" sz="2400" i="1">
                                <a:effectLst/>
                                <a:latin typeface="Cambria Math"/>
                                <a:ea typeface="Calibri"/>
                                <a:cs typeface="Times New Roman"/>
                              </a:rPr>
                              <m:t>𝑦</m:t>
                            </m:r>
                          </m:e>
                          <m:sup>
                            <m:r>
                              <a:rPr lang="en-US" sz="2400" i="1">
                                <a:effectLst/>
                                <a:latin typeface="Cambria Math"/>
                                <a:ea typeface="Calibri"/>
                                <a:cs typeface="Times New Roman"/>
                              </a:rPr>
                              <m:t>2</m:t>
                            </m:r>
                          </m:sup>
                        </m:sSup>
                      </m:num>
                      <m:den>
                        <m:r>
                          <a:rPr lang="en-US" sz="2400" i="1">
                            <a:effectLst/>
                            <a:latin typeface="Cambria Math"/>
                            <a:ea typeface="Times New Roman"/>
                            <a:cs typeface="Times New Roman"/>
                          </a:rPr>
                          <m:t>2</m:t>
                        </m:r>
                      </m:den>
                    </m:f>
                    <m:r>
                      <a:rPr lang="en-US" sz="2400" i="1">
                        <a:effectLst/>
                        <a:latin typeface="Cambria Math"/>
                        <a:ea typeface="Times New Roman"/>
                        <a:cs typeface="Times New Roman"/>
                      </a:rPr>
                      <m:t>−</m:t>
                    </m:r>
                    <m:r>
                      <a:rPr lang="en-US" sz="2400" i="1">
                        <a:effectLst/>
                        <a:latin typeface="Cambria Math"/>
                        <a:ea typeface="Times New Roman"/>
                        <a:cs typeface="Times New Roman"/>
                      </a:rPr>
                      <m:t>𝑥</m:t>
                    </m:r>
                    <m:sSup>
                      <m:sSupPr>
                        <m:ctrlPr>
                          <a:rPr lang="en-US" sz="2400" i="1">
                            <a:effectLst/>
                            <a:latin typeface="Cambria Math" panose="02040503050406030204" pitchFamily="18" charset="0"/>
                            <a:ea typeface="Times New Roman"/>
                            <a:cs typeface="Times New Roman"/>
                          </a:rPr>
                        </m:ctrlPr>
                      </m:sSupPr>
                      <m:e>
                        <m:r>
                          <a:rPr lang="en-US" sz="2400" i="1">
                            <a:effectLst/>
                            <a:latin typeface="Cambria Math"/>
                            <a:ea typeface="Calibri"/>
                            <a:cs typeface="Times New Roman"/>
                          </a:rPr>
                          <m:t>𝑦</m:t>
                        </m:r>
                      </m:e>
                      <m:sup>
                        <m:r>
                          <a:rPr lang="en-US" sz="2400" i="1">
                            <a:effectLst/>
                            <a:latin typeface="Cambria Math"/>
                            <a:ea typeface="Calibri"/>
                            <a:cs typeface="Times New Roman"/>
                          </a:rPr>
                          <m:t>2</m:t>
                        </m:r>
                      </m:sup>
                    </m:sSup>
                    <m:r>
                      <a:rPr lang="en-US" sz="2400" i="1">
                        <a:effectLst/>
                        <a:latin typeface="Cambria Math"/>
                        <a:ea typeface="Times New Roman"/>
                        <a:cs typeface="Times New Roman"/>
                      </a:rPr>
                      <m:t>)</m:t>
                    </m:r>
                    <m:d>
                      <m:dPr>
                        <m:begChr m:val="|"/>
                        <m:endChr m:val=""/>
                        <m:ctrlPr>
                          <a:rPr lang="en-US" sz="2400" i="1">
                            <a:effectLst/>
                            <a:latin typeface="Cambria Math" panose="02040503050406030204" pitchFamily="18" charset="0"/>
                            <a:ea typeface="Times New Roman"/>
                            <a:cs typeface="Times New Roman"/>
                          </a:rPr>
                        </m:ctrlPr>
                      </m:dPr>
                      <m:e>
                        <m:eqArr>
                          <m:eqArrPr>
                            <m:ctrlPr>
                              <a:rPr lang="en-US" sz="2400" i="1">
                                <a:effectLst/>
                                <a:latin typeface="Cambria Math" panose="02040503050406030204" pitchFamily="18" charset="0"/>
                                <a:ea typeface="Times New Roman"/>
                                <a:cs typeface="Times New Roman"/>
                              </a:rPr>
                            </m:ctrlPr>
                          </m:eqArrPr>
                          <m:e>
                            <m:r>
                              <a:rPr lang="en-US" sz="2400" i="1">
                                <a:effectLst/>
                                <a:latin typeface="Cambria Math"/>
                                <a:ea typeface="Times New Roman"/>
                                <a:cs typeface="Times New Roman"/>
                              </a:rPr>
                              <m:t>1</m:t>
                            </m:r>
                          </m:e>
                          <m:e>
                            <m:r>
                              <a:rPr lang="en-US" sz="2400" i="1">
                                <a:effectLst/>
                                <a:latin typeface="Cambria Math"/>
                                <a:ea typeface="Times New Roman"/>
                                <a:cs typeface="Times New Roman"/>
                              </a:rPr>
                              <m:t>0</m:t>
                            </m:r>
                          </m:e>
                        </m:eqArr>
                        <m:r>
                          <a:rPr lang="en-US" sz="2400" i="1">
                            <a:effectLst/>
                            <a:latin typeface="Cambria Math"/>
                            <a:ea typeface="Times New Roman"/>
                            <a:cs typeface="Times New Roman"/>
                          </a:rPr>
                          <m:t>=1</m:t>
                        </m:r>
                      </m:e>
                    </m:d>
                  </m:oMath>
                </a14:m>
                <a:endParaRPr lang="en-US" sz="2400" dirty="0">
                  <a:latin typeface="Times New Roman" pitchFamily="18" charset="0"/>
                  <a:ea typeface="Calibri"/>
                  <a:cs typeface="Times New Roman" pitchFamily="18" charset="0"/>
                </a:endParaRPr>
              </a:p>
              <a:p>
                <a:pPr marL="457200" marR="0" algn="just">
                  <a:lnSpc>
                    <a:spcPct val="150000"/>
                  </a:lnSpc>
                  <a:spcBef>
                    <a:spcPts val="0"/>
                  </a:spcBef>
                  <a:spcAft>
                    <a:spcPts val="0"/>
                  </a:spcAft>
                </a:pPr>
                <a:r>
                  <a:rPr lang="en-US" sz="2400" dirty="0">
                    <a:effectLst/>
                    <a:latin typeface="Times New Roman" pitchFamily="18" charset="0"/>
                    <a:ea typeface="Times New Roman"/>
                    <a:cs typeface="Times New Roman" pitchFamily="18" charset="0"/>
                  </a:rPr>
                  <a:t>Therefore </a:t>
                </a:r>
                <a14:m>
                  <m:oMath xmlns:m="http://schemas.openxmlformats.org/officeDocument/2006/math">
                    <m:r>
                      <a:rPr lang="en-US" sz="2400" i="1">
                        <a:effectLst/>
                        <a:latin typeface="Cambria Math"/>
                        <a:ea typeface="Calibri"/>
                        <a:cs typeface="Times New Roman"/>
                      </a:rPr>
                      <m:t>𝑓</m:t>
                    </m:r>
                    <m:d>
                      <m:dPr>
                        <m:ctrlPr>
                          <a:rPr lang="en-US" sz="2400" i="1">
                            <a:effectLst/>
                            <a:latin typeface="Cambria Math" panose="02040503050406030204" pitchFamily="18" charset="0"/>
                            <a:ea typeface="Times New Roman"/>
                            <a:cs typeface="Times New Roman"/>
                          </a:rPr>
                        </m:ctrlPr>
                      </m:dPr>
                      <m:e>
                        <m:r>
                          <a:rPr lang="en-US" sz="2400" i="1">
                            <a:effectLst/>
                            <a:latin typeface="Cambria Math"/>
                            <a:ea typeface="Calibri"/>
                            <a:cs typeface="Times New Roman"/>
                          </a:rPr>
                          <m:t>𝑥</m:t>
                        </m:r>
                      </m:e>
                    </m:d>
                    <m:r>
                      <a:rPr lang="en-US" sz="2400" i="1">
                        <a:effectLst/>
                        <a:latin typeface="Cambria Math"/>
                        <a:ea typeface="Calibri"/>
                        <a:cs typeface="Times New Roman"/>
                      </a:rPr>
                      <m:t>=</m:t>
                    </m:r>
                    <m:d>
                      <m:dPr>
                        <m:begChr m:val="{"/>
                        <m:endChr m:val=""/>
                        <m:ctrlPr>
                          <a:rPr lang="en-US" sz="2400" i="1">
                            <a:effectLst/>
                            <a:latin typeface="Cambria Math" panose="02040503050406030204" pitchFamily="18" charset="0"/>
                            <a:ea typeface="Times New Roman"/>
                            <a:cs typeface="Times New Roman"/>
                          </a:rPr>
                        </m:ctrlPr>
                      </m:dPr>
                      <m:e>
                        <m:eqArr>
                          <m:eqArrPr>
                            <m:ctrlPr>
                              <a:rPr lang="en-US" sz="2400" i="1">
                                <a:effectLst/>
                                <a:latin typeface="Cambria Math" panose="02040503050406030204" pitchFamily="18" charset="0"/>
                                <a:ea typeface="Times New Roman"/>
                                <a:cs typeface="Times New Roman"/>
                              </a:rPr>
                            </m:ctrlPr>
                          </m:eqArrPr>
                          <m:e>
                            <m:r>
                              <a:rPr lang="en-US" sz="2400" i="1">
                                <a:effectLst/>
                                <a:latin typeface="Cambria Math"/>
                                <a:ea typeface="Calibri"/>
                                <a:cs typeface="Times New Roman"/>
                              </a:rPr>
                              <m:t>1,  0≤&amp;</m:t>
                            </m:r>
                            <m:r>
                              <a:rPr lang="en-US" sz="2400" i="1">
                                <a:effectLst/>
                                <a:latin typeface="Cambria Math"/>
                                <a:ea typeface="Calibri"/>
                                <a:cs typeface="Times New Roman"/>
                              </a:rPr>
                              <m:t>𝑥</m:t>
                            </m:r>
                            <m:r>
                              <a:rPr lang="en-US" sz="2400" i="1">
                                <a:effectLst/>
                                <a:latin typeface="Cambria Math"/>
                                <a:ea typeface="Calibri"/>
                                <a:cs typeface="Times New Roman"/>
                              </a:rPr>
                              <m:t>≤1</m:t>
                            </m:r>
                          </m:e>
                          <m:e>
                            <m:r>
                              <a:rPr lang="en-US" sz="2400" i="1">
                                <a:effectLst/>
                                <a:latin typeface="Cambria Math"/>
                                <a:ea typeface="Calibri"/>
                                <a:cs typeface="Times New Roman"/>
                              </a:rPr>
                              <m:t>0,   &amp;</m:t>
                            </m:r>
                            <m:r>
                              <a:rPr lang="en-US" sz="2400" i="1">
                                <a:effectLst/>
                                <a:latin typeface="Cambria Math"/>
                                <a:ea typeface="Calibri"/>
                                <a:cs typeface="Times New Roman"/>
                              </a:rPr>
                              <m:t>𝑜𝑡h𝑒𝑟𝑤𝑖𝑠𝑒</m:t>
                            </m:r>
                          </m:e>
                        </m:eqArr>
                      </m:e>
                    </m:d>
                  </m:oMath>
                </a14:m>
                <a:r>
                  <a:rPr lang="en-US" sz="2400" dirty="0">
                    <a:effectLst/>
                    <a:latin typeface="Times New Roman" pitchFamily="18" charset="0"/>
                    <a:ea typeface="Times New Roman"/>
                    <a:cs typeface="Times New Roman" pitchFamily="18" charset="0"/>
                  </a:rPr>
                  <a:t>     so that is, X is uniformly distributed over [0, 1]</a:t>
                </a:r>
                <a:endParaRPr lang="en-US" sz="2400" dirty="0">
                  <a:latin typeface="Times New Roman" pitchFamily="18" charset="0"/>
                  <a:ea typeface="Calibri"/>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127819" y="0"/>
                <a:ext cx="8839200" cy="6520696"/>
              </a:xfrm>
              <a:prstGeom prst="rect">
                <a:avLst/>
              </a:prstGeom>
              <a:blipFill rotWithShape="1">
                <a:blip r:embed="rId2"/>
                <a:stretch>
                  <a:fillRect l="-1103" r="-2000" b="-187"/>
                </a:stretch>
              </a:blipFill>
            </p:spPr>
            <p:txBody>
              <a:bodyPr/>
              <a:lstStyle/>
              <a:p>
                <a:r>
                  <a:rPr lang="en-US">
                    <a:noFill/>
                  </a:rPr>
                  <a:t> </a:t>
                </a:r>
              </a:p>
            </p:txBody>
          </p:sp>
        </mc:Fallback>
      </mc:AlternateContent>
      <p:sp>
        <p:nvSpPr>
          <p:cNvPr id="2" name="Footer Placeholder 1"/>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05349330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228600" y="32750"/>
                <a:ext cx="8839200" cy="6939977"/>
              </a:xfrm>
              <a:prstGeom prst="rect">
                <a:avLst/>
              </a:prstGeom>
            </p:spPr>
            <p:txBody>
              <a:bodyPr wrap="square">
                <a:spAutoFit/>
              </a:bodyPr>
              <a:lstStyle/>
              <a:p>
                <a:pPr marR="0" lvl="0" algn="just">
                  <a:lnSpc>
                    <a:spcPct val="150000"/>
                  </a:lnSpc>
                  <a:spcBef>
                    <a:spcPts val="0"/>
                  </a:spcBef>
                  <a:spcAft>
                    <a:spcPts val="0"/>
                  </a:spcAft>
                </a:pPr>
                <a:r>
                  <a:rPr lang="en-US" sz="2400" dirty="0" err="1" smtClean="0">
                    <a:latin typeface="Times New Roman" pitchFamily="18" charset="0"/>
                    <a:ea typeface="Times New Roman"/>
                    <a:cs typeface="Times New Roman" pitchFamily="18" charset="0"/>
                  </a:rPr>
                  <a:t>ii.The</a:t>
                </a:r>
                <a:r>
                  <a:rPr lang="en-US" sz="2400" dirty="0" smtClean="0">
                    <a:latin typeface="Times New Roman" pitchFamily="18" charset="0"/>
                    <a:ea typeface="Times New Roman"/>
                    <a:cs typeface="Times New Roman" pitchFamily="18" charset="0"/>
                  </a:rPr>
                  <a:t> </a:t>
                </a:r>
                <a:r>
                  <a:rPr lang="en-US" sz="2400" dirty="0">
                    <a:latin typeface="Times New Roman" pitchFamily="18" charset="0"/>
                    <a:ea typeface="Times New Roman"/>
                    <a:cs typeface="Times New Roman" pitchFamily="18" charset="0"/>
                  </a:rPr>
                  <a:t>marginal distribution density function of Y</a:t>
                </a:r>
                <a:r>
                  <a:rPr lang="en-US" sz="2400" dirty="0" smtClean="0">
                    <a:latin typeface="Times New Roman" pitchFamily="18" charset="0"/>
                    <a:ea typeface="Times New Roman"/>
                    <a:cs typeface="Times New Roman" pitchFamily="18" charset="0"/>
                  </a:rPr>
                  <a:t> </a:t>
                </a:r>
                <a:r>
                  <a:rPr lang="en-US" sz="2400" dirty="0">
                    <a:latin typeface="Times New Roman" pitchFamily="18" charset="0"/>
                    <a:ea typeface="Times New Roman"/>
                    <a:cs typeface="Times New Roman" pitchFamily="18" charset="0"/>
                  </a:rPr>
                  <a:t>is</a:t>
                </a:r>
                <a:endParaRPr lang="en-US" sz="2400" dirty="0">
                  <a:latin typeface="Times New Roman" pitchFamily="18" charset="0"/>
                  <a:ea typeface="Calibri"/>
                  <a:cs typeface="Times New Roman" pitchFamily="18" charset="0"/>
                </a:endParaRPr>
              </a:p>
              <a:p>
                <a:pPr marL="457200" marR="0" algn="just">
                  <a:lnSpc>
                    <a:spcPct val="150000"/>
                  </a:lnSpc>
                  <a:spcBef>
                    <a:spcPts val="0"/>
                  </a:spcBef>
                  <a:spcAft>
                    <a:spcPts val="0"/>
                  </a:spcAft>
                </a:pPr>
                <a14:m>
                  <m:oMath xmlns:m="http://schemas.openxmlformats.org/officeDocument/2006/math">
                    <m:r>
                      <a:rPr lang="en-US" sz="2400" i="1">
                        <a:effectLst/>
                        <a:latin typeface="Cambria Math"/>
                        <a:ea typeface="Times New Roman"/>
                        <a:cs typeface="Times New Roman"/>
                      </a:rPr>
                      <m:t>𝑓</m:t>
                    </m:r>
                    <m:d>
                      <m:dPr>
                        <m:ctrlPr>
                          <a:rPr lang="en-US" sz="2400" i="1">
                            <a:effectLst/>
                            <a:latin typeface="Cambria Math" panose="02040503050406030204" pitchFamily="18" charset="0"/>
                            <a:ea typeface="Times New Roman"/>
                            <a:cs typeface="Times New Roman"/>
                          </a:rPr>
                        </m:ctrlPr>
                      </m:dPr>
                      <m:e>
                        <m:r>
                          <a:rPr lang="en-US" sz="2400" i="1">
                            <a:effectLst/>
                            <a:latin typeface="Cambria Math"/>
                            <a:ea typeface="Times New Roman"/>
                            <a:cs typeface="Times New Roman"/>
                          </a:rPr>
                          <m:t>𝑦</m:t>
                        </m:r>
                      </m:e>
                    </m:d>
                    <m:r>
                      <a:rPr lang="en-US" sz="2400" i="1">
                        <a:effectLst/>
                        <a:latin typeface="Cambria Math"/>
                        <a:ea typeface="Times New Roman"/>
                        <a:cs typeface="Times New Roman"/>
                      </a:rPr>
                      <m:t>=</m:t>
                    </m:r>
                    <m:nary>
                      <m:naryPr>
                        <m:limLoc m:val="subSup"/>
                        <m:ctrlPr>
                          <a:rPr lang="en-US" sz="2400" i="1">
                            <a:effectLst/>
                            <a:latin typeface="Cambria Math" panose="02040503050406030204" pitchFamily="18" charset="0"/>
                            <a:ea typeface="Times New Roman"/>
                            <a:cs typeface="Times New Roman"/>
                          </a:rPr>
                        </m:ctrlPr>
                      </m:naryPr>
                      <m:sub>
                        <m:r>
                          <a:rPr lang="en-US" sz="2400" i="1">
                            <a:effectLst/>
                            <a:latin typeface="Cambria Math"/>
                            <a:ea typeface="Times New Roman"/>
                            <a:cs typeface="Times New Roman"/>
                          </a:rPr>
                          <m:t>−∞</m:t>
                        </m:r>
                      </m:sub>
                      <m:sup>
                        <m:r>
                          <a:rPr lang="en-US" sz="2400" i="1">
                            <a:effectLst/>
                            <a:latin typeface="Cambria Math"/>
                            <a:ea typeface="Times New Roman"/>
                            <a:cs typeface="Times New Roman"/>
                          </a:rPr>
                          <m:t>∞</m:t>
                        </m:r>
                      </m:sup>
                      <m:e>
                        <m:r>
                          <a:rPr lang="en-US" sz="2400" i="1">
                            <a:effectLst/>
                            <a:latin typeface="Cambria Math"/>
                            <a:ea typeface="Calibri"/>
                            <a:cs typeface="Times New Roman"/>
                          </a:rPr>
                          <m:t>𝑓</m:t>
                        </m:r>
                        <m:d>
                          <m:dPr>
                            <m:ctrlPr>
                              <a:rPr lang="en-US" sz="2400" i="1">
                                <a:effectLst/>
                                <a:latin typeface="Cambria Math" panose="02040503050406030204" pitchFamily="18" charset="0"/>
                                <a:ea typeface="Calibri"/>
                                <a:cs typeface="Times New Roman"/>
                              </a:rPr>
                            </m:ctrlPr>
                          </m:dPr>
                          <m:e>
                            <m:r>
                              <a:rPr lang="en-US" sz="2400" i="1">
                                <a:effectLst/>
                                <a:latin typeface="Cambria Math"/>
                                <a:ea typeface="Calibri"/>
                                <a:cs typeface="Times New Roman"/>
                              </a:rPr>
                              <m:t>𝑥</m:t>
                            </m:r>
                            <m:r>
                              <a:rPr lang="en-US" sz="2400" i="1">
                                <a:effectLst/>
                                <a:latin typeface="Cambria Math"/>
                                <a:ea typeface="Calibri"/>
                                <a:cs typeface="Times New Roman"/>
                              </a:rPr>
                              <m:t>, </m:t>
                            </m:r>
                            <m:r>
                              <a:rPr lang="en-US" sz="2400" i="1">
                                <a:effectLst/>
                                <a:latin typeface="Cambria Math"/>
                                <a:ea typeface="Calibri"/>
                                <a:cs typeface="Times New Roman"/>
                              </a:rPr>
                              <m:t>𝑦</m:t>
                            </m:r>
                          </m:e>
                        </m:d>
                        <m:box>
                          <m:boxPr>
                            <m:diff m:val="on"/>
                            <m:ctrlPr>
                              <a:rPr lang="en-US" sz="2400" i="1">
                                <a:effectLst/>
                                <a:latin typeface="Cambria Math" panose="02040503050406030204" pitchFamily="18" charset="0"/>
                                <a:ea typeface="Calibri"/>
                                <a:cs typeface="Times New Roman"/>
                              </a:rPr>
                            </m:ctrlPr>
                          </m:boxPr>
                          <m:e>
                            <m:r>
                              <a:rPr lang="en-US" sz="2400" i="1">
                                <a:effectLst/>
                                <a:latin typeface="Cambria Math"/>
                                <a:ea typeface="Calibri"/>
                                <a:cs typeface="Times New Roman"/>
                              </a:rPr>
                              <m:t>𝑑𝑥</m:t>
                            </m:r>
                          </m:e>
                        </m:box>
                      </m:e>
                    </m:nary>
                  </m:oMath>
                </a14:m>
                <a:r>
                  <a:rPr lang="en-US" sz="2400" dirty="0">
                    <a:effectLst/>
                    <a:latin typeface="Times New Roman" pitchFamily="18" charset="0"/>
                    <a:ea typeface="Times New Roman"/>
                    <a:cs typeface="Times New Roman" pitchFamily="18" charset="0"/>
                  </a:rPr>
                  <a:t>=</a:t>
                </a:r>
                <a14:m>
                  <m:oMath xmlns:m="http://schemas.openxmlformats.org/officeDocument/2006/math">
                    <m:r>
                      <a:rPr lang="en-US" sz="2400" i="1">
                        <a:effectLst/>
                        <a:latin typeface="Cambria Math"/>
                        <a:ea typeface="Times New Roman"/>
                        <a:cs typeface="Times New Roman"/>
                      </a:rPr>
                      <m:t> </m:t>
                    </m:r>
                    <m:r>
                      <a:rPr lang="en-US" sz="2400" i="1">
                        <a:effectLst/>
                        <a:latin typeface="Cambria Math"/>
                        <a:ea typeface="Times New Roman"/>
                        <a:cs typeface="Times New Roman"/>
                      </a:rPr>
                      <m:t>𝑓</m:t>
                    </m:r>
                    <m:d>
                      <m:dPr>
                        <m:ctrlPr>
                          <a:rPr lang="en-US" sz="2400" i="1">
                            <a:effectLst/>
                            <a:latin typeface="Cambria Math" panose="02040503050406030204" pitchFamily="18" charset="0"/>
                            <a:ea typeface="Times New Roman"/>
                            <a:cs typeface="Times New Roman"/>
                          </a:rPr>
                        </m:ctrlPr>
                      </m:dPr>
                      <m:e>
                        <m:r>
                          <a:rPr lang="en-US" sz="2400" i="1">
                            <a:effectLst/>
                            <a:latin typeface="Cambria Math"/>
                            <a:ea typeface="Times New Roman"/>
                            <a:cs typeface="Times New Roman"/>
                          </a:rPr>
                          <m:t>𝑥</m:t>
                        </m:r>
                      </m:e>
                    </m:d>
                    <m:r>
                      <a:rPr lang="en-US" sz="2400" i="1">
                        <a:effectLst/>
                        <a:latin typeface="Cambria Math"/>
                        <a:ea typeface="Times New Roman"/>
                        <a:cs typeface="Times New Roman"/>
                      </a:rPr>
                      <m:t>=</m:t>
                    </m:r>
                    <m:nary>
                      <m:naryPr>
                        <m:limLoc m:val="subSup"/>
                        <m:ctrlPr>
                          <a:rPr lang="en-US" sz="2400" i="1">
                            <a:effectLst/>
                            <a:latin typeface="Cambria Math" panose="02040503050406030204" pitchFamily="18" charset="0"/>
                            <a:ea typeface="Times New Roman"/>
                            <a:cs typeface="Times New Roman"/>
                          </a:rPr>
                        </m:ctrlPr>
                      </m:naryPr>
                      <m:sub>
                        <m:r>
                          <a:rPr lang="en-US" sz="2400" i="1">
                            <a:effectLst/>
                            <a:latin typeface="Cambria Math"/>
                            <a:ea typeface="Times New Roman"/>
                            <a:cs typeface="Times New Roman"/>
                          </a:rPr>
                          <m:t>−∞</m:t>
                        </m:r>
                      </m:sub>
                      <m:sup>
                        <m:r>
                          <a:rPr lang="en-US" sz="2400" i="1">
                            <a:effectLst/>
                            <a:latin typeface="Cambria Math"/>
                            <a:ea typeface="Times New Roman"/>
                            <a:cs typeface="Times New Roman"/>
                          </a:rPr>
                          <m:t>∞</m:t>
                        </m:r>
                      </m:sup>
                      <m:e>
                        <m:r>
                          <a:rPr lang="en-US" sz="2400" i="1">
                            <a:effectLst/>
                            <a:latin typeface="Cambria Math"/>
                            <a:ea typeface="Calibri"/>
                            <a:cs typeface="Times New Roman"/>
                          </a:rPr>
                          <m:t>2(</m:t>
                        </m:r>
                        <m:r>
                          <a:rPr lang="en-US" sz="2400" i="1">
                            <a:effectLst/>
                            <a:latin typeface="Cambria Math"/>
                            <a:ea typeface="Calibri"/>
                            <a:cs typeface="Times New Roman"/>
                          </a:rPr>
                          <m:t>𝑥</m:t>
                        </m:r>
                        <m:r>
                          <a:rPr lang="en-US" sz="2400" i="1">
                            <a:effectLst/>
                            <a:latin typeface="Cambria Math"/>
                            <a:ea typeface="Calibri"/>
                            <a:cs typeface="Times New Roman"/>
                          </a:rPr>
                          <m:t>+</m:t>
                        </m:r>
                        <m:r>
                          <a:rPr lang="en-US" sz="2400" i="1">
                            <a:effectLst/>
                            <a:latin typeface="Cambria Math"/>
                            <a:ea typeface="Calibri"/>
                            <a:cs typeface="Times New Roman"/>
                          </a:rPr>
                          <m:t>𝑦</m:t>
                        </m:r>
                        <m:r>
                          <a:rPr lang="en-US" sz="2400" i="1">
                            <a:effectLst/>
                            <a:latin typeface="Cambria Math"/>
                            <a:ea typeface="Calibri"/>
                            <a:cs typeface="Times New Roman"/>
                          </a:rPr>
                          <m:t>−2</m:t>
                        </m:r>
                        <m:r>
                          <a:rPr lang="en-US" sz="2400" i="1">
                            <a:effectLst/>
                            <a:latin typeface="Cambria Math"/>
                            <a:ea typeface="Calibri"/>
                            <a:cs typeface="Times New Roman"/>
                          </a:rPr>
                          <m:t>𝑥𝑦</m:t>
                        </m:r>
                        <m:r>
                          <a:rPr lang="en-US" sz="2400" i="1">
                            <a:effectLst/>
                            <a:latin typeface="Cambria Math"/>
                            <a:ea typeface="Calibri"/>
                            <a:cs typeface="Times New Roman"/>
                          </a:rPr>
                          <m:t>)</m:t>
                        </m:r>
                        <m:box>
                          <m:boxPr>
                            <m:diff m:val="on"/>
                            <m:ctrlPr>
                              <a:rPr lang="en-US" sz="2400" i="1">
                                <a:effectLst/>
                                <a:latin typeface="Cambria Math" panose="02040503050406030204" pitchFamily="18" charset="0"/>
                                <a:ea typeface="Calibri"/>
                                <a:cs typeface="Times New Roman"/>
                              </a:rPr>
                            </m:ctrlPr>
                          </m:boxPr>
                          <m:e>
                            <m:r>
                              <a:rPr lang="en-US" sz="2400" i="1">
                                <a:effectLst/>
                                <a:latin typeface="Cambria Math"/>
                                <a:ea typeface="Calibri"/>
                                <a:cs typeface="Times New Roman"/>
                              </a:rPr>
                              <m:t>𝑑𝑥</m:t>
                            </m:r>
                          </m:e>
                        </m:box>
                      </m:e>
                    </m:nary>
                    <m:r>
                      <a:rPr lang="en-US" sz="2400" i="1">
                        <a:effectLst/>
                        <a:latin typeface="Cambria Math"/>
                        <a:ea typeface="Times New Roman"/>
                        <a:cs typeface="Times New Roman"/>
                      </a:rPr>
                      <m:t>=2(</m:t>
                    </m:r>
                    <m:r>
                      <a:rPr lang="en-US" sz="2400" i="1">
                        <a:effectLst/>
                        <a:latin typeface="Cambria Math"/>
                        <a:ea typeface="Times New Roman"/>
                        <a:cs typeface="Times New Roman"/>
                      </a:rPr>
                      <m:t>𝑥𝑦</m:t>
                    </m:r>
                    <m:r>
                      <a:rPr lang="en-US" sz="2400" i="1">
                        <a:effectLst/>
                        <a:latin typeface="Cambria Math"/>
                        <a:ea typeface="Times New Roman"/>
                        <a:cs typeface="Times New Roman"/>
                      </a:rPr>
                      <m:t>+</m:t>
                    </m:r>
                    <m:f>
                      <m:fPr>
                        <m:ctrlPr>
                          <a:rPr lang="en-US" sz="2400" i="1">
                            <a:effectLst/>
                            <a:latin typeface="Cambria Math" panose="02040503050406030204" pitchFamily="18" charset="0"/>
                            <a:ea typeface="Times New Roman"/>
                            <a:cs typeface="Times New Roman"/>
                          </a:rPr>
                        </m:ctrlPr>
                      </m:fPr>
                      <m:num>
                        <m:sSup>
                          <m:sSupPr>
                            <m:ctrlPr>
                              <a:rPr lang="en-US" sz="2400" i="1">
                                <a:effectLst/>
                                <a:latin typeface="Cambria Math" panose="02040503050406030204" pitchFamily="18" charset="0"/>
                                <a:ea typeface="Times New Roman"/>
                                <a:cs typeface="Times New Roman"/>
                              </a:rPr>
                            </m:ctrlPr>
                          </m:sSupPr>
                          <m:e>
                            <m:r>
                              <a:rPr lang="en-US" sz="2400" i="1">
                                <a:effectLst/>
                                <a:latin typeface="Cambria Math"/>
                                <a:ea typeface="Calibri"/>
                                <a:cs typeface="Times New Roman"/>
                              </a:rPr>
                              <m:t>𝑥</m:t>
                            </m:r>
                          </m:e>
                          <m:sup>
                            <m:r>
                              <a:rPr lang="en-US" sz="2400" i="1">
                                <a:effectLst/>
                                <a:latin typeface="Cambria Math"/>
                                <a:ea typeface="Calibri"/>
                                <a:cs typeface="Times New Roman"/>
                              </a:rPr>
                              <m:t>2</m:t>
                            </m:r>
                          </m:sup>
                        </m:sSup>
                      </m:num>
                      <m:den>
                        <m:r>
                          <a:rPr lang="en-US" sz="2400" i="1">
                            <a:effectLst/>
                            <a:latin typeface="Cambria Math"/>
                            <a:ea typeface="Times New Roman"/>
                            <a:cs typeface="Times New Roman"/>
                          </a:rPr>
                          <m:t>2</m:t>
                        </m:r>
                      </m:den>
                    </m:f>
                    <m:r>
                      <a:rPr lang="en-US" sz="2400" i="1">
                        <a:effectLst/>
                        <a:latin typeface="Cambria Math"/>
                        <a:ea typeface="Times New Roman"/>
                        <a:cs typeface="Times New Roman"/>
                      </a:rPr>
                      <m:t>−</m:t>
                    </m:r>
                    <m:r>
                      <a:rPr lang="en-US" sz="2400" i="1">
                        <a:effectLst/>
                        <a:latin typeface="Cambria Math"/>
                        <a:ea typeface="Times New Roman"/>
                        <a:cs typeface="Times New Roman"/>
                      </a:rPr>
                      <m:t>𝑦</m:t>
                    </m:r>
                    <m:sSup>
                      <m:sSupPr>
                        <m:ctrlPr>
                          <a:rPr lang="en-US" sz="2400" i="1">
                            <a:effectLst/>
                            <a:latin typeface="Cambria Math" panose="02040503050406030204" pitchFamily="18" charset="0"/>
                            <a:ea typeface="Times New Roman"/>
                            <a:cs typeface="Times New Roman"/>
                          </a:rPr>
                        </m:ctrlPr>
                      </m:sSupPr>
                      <m:e>
                        <m:r>
                          <a:rPr lang="en-US" sz="2400" i="1">
                            <a:effectLst/>
                            <a:latin typeface="Cambria Math"/>
                            <a:ea typeface="Calibri"/>
                            <a:cs typeface="Times New Roman"/>
                          </a:rPr>
                          <m:t>𝑥</m:t>
                        </m:r>
                      </m:e>
                      <m:sup>
                        <m:r>
                          <a:rPr lang="en-US" sz="2400" i="1">
                            <a:effectLst/>
                            <a:latin typeface="Cambria Math"/>
                            <a:ea typeface="Calibri"/>
                            <a:cs typeface="Times New Roman"/>
                          </a:rPr>
                          <m:t>2</m:t>
                        </m:r>
                      </m:sup>
                    </m:sSup>
                    <m:r>
                      <a:rPr lang="en-US" sz="2400" i="1">
                        <a:effectLst/>
                        <a:latin typeface="Cambria Math"/>
                        <a:ea typeface="Times New Roman"/>
                        <a:cs typeface="Times New Roman"/>
                      </a:rPr>
                      <m:t>)</m:t>
                    </m:r>
                    <m:d>
                      <m:dPr>
                        <m:begChr m:val="|"/>
                        <m:endChr m:val=""/>
                        <m:ctrlPr>
                          <a:rPr lang="en-US" sz="2400" i="1">
                            <a:effectLst/>
                            <a:latin typeface="Cambria Math" panose="02040503050406030204" pitchFamily="18" charset="0"/>
                            <a:ea typeface="Times New Roman"/>
                            <a:cs typeface="Times New Roman"/>
                          </a:rPr>
                        </m:ctrlPr>
                      </m:dPr>
                      <m:e>
                        <m:eqArr>
                          <m:eqArrPr>
                            <m:ctrlPr>
                              <a:rPr lang="en-US" sz="2400" i="1">
                                <a:effectLst/>
                                <a:latin typeface="Cambria Math" panose="02040503050406030204" pitchFamily="18" charset="0"/>
                                <a:ea typeface="Times New Roman"/>
                                <a:cs typeface="Times New Roman"/>
                              </a:rPr>
                            </m:ctrlPr>
                          </m:eqArrPr>
                          <m:e>
                            <m:r>
                              <a:rPr lang="en-US" sz="2400" i="1">
                                <a:effectLst/>
                                <a:latin typeface="Cambria Math"/>
                                <a:ea typeface="Times New Roman"/>
                                <a:cs typeface="Times New Roman"/>
                              </a:rPr>
                              <m:t>1</m:t>
                            </m:r>
                          </m:e>
                          <m:e>
                            <m:r>
                              <a:rPr lang="en-US" sz="2400" i="1">
                                <a:effectLst/>
                                <a:latin typeface="Cambria Math"/>
                                <a:ea typeface="Times New Roman"/>
                                <a:cs typeface="Times New Roman"/>
                              </a:rPr>
                              <m:t>0</m:t>
                            </m:r>
                          </m:e>
                        </m:eqArr>
                        <m:r>
                          <a:rPr lang="en-US" sz="2400" i="1">
                            <a:effectLst/>
                            <a:latin typeface="Cambria Math"/>
                            <a:ea typeface="Times New Roman"/>
                            <a:cs typeface="Times New Roman"/>
                          </a:rPr>
                          <m:t>=1</m:t>
                        </m:r>
                      </m:e>
                    </m:d>
                  </m:oMath>
                </a14:m>
                <a:endParaRPr lang="en-US" sz="2400" dirty="0">
                  <a:latin typeface="Times New Roman" pitchFamily="18" charset="0"/>
                  <a:ea typeface="Calibri"/>
                  <a:cs typeface="Times New Roman" pitchFamily="18" charset="0"/>
                </a:endParaRPr>
              </a:p>
              <a:p>
                <a:pPr marL="457200" marR="0" algn="just">
                  <a:lnSpc>
                    <a:spcPct val="150000"/>
                  </a:lnSpc>
                  <a:spcBef>
                    <a:spcPts val="0"/>
                  </a:spcBef>
                  <a:spcAft>
                    <a:spcPts val="0"/>
                  </a:spcAft>
                </a:pPr>
                <a:r>
                  <a:rPr lang="en-US" sz="2400" dirty="0">
                    <a:effectLst/>
                    <a:latin typeface="Times New Roman" pitchFamily="18" charset="0"/>
                    <a:ea typeface="Times New Roman"/>
                    <a:cs typeface="Times New Roman" pitchFamily="18" charset="0"/>
                  </a:rPr>
                  <a:t>Therefore </a:t>
                </a:r>
                <a14:m>
                  <m:oMath xmlns:m="http://schemas.openxmlformats.org/officeDocument/2006/math">
                    <m:r>
                      <a:rPr lang="en-US" sz="2400" i="1">
                        <a:effectLst/>
                        <a:latin typeface="Cambria Math"/>
                        <a:ea typeface="Calibri"/>
                        <a:cs typeface="Times New Roman"/>
                      </a:rPr>
                      <m:t>𝑓</m:t>
                    </m:r>
                    <m:d>
                      <m:dPr>
                        <m:ctrlPr>
                          <a:rPr lang="en-US" sz="2400" i="1">
                            <a:effectLst/>
                            <a:latin typeface="Cambria Math" panose="02040503050406030204" pitchFamily="18" charset="0"/>
                            <a:ea typeface="Times New Roman"/>
                            <a:cs typeface="Times New Roman"/>
                          </a:rPr>
                        </m:ctrlPr>
                      </m:dPr>
                      <m:e>
                        <m:r>
                          <a:rPr lang="en-US" sz="2400" i="1">
                            <a:effectLst/>
                            <a:latin typeface="Cambria Math"/>
                            <a:ea typeface="Calibri"/>
                            <a:cs typeface="Times New Roman"/>
                          </a:rPr>
                          <m:t>𝑦</m:t>
                        </m:r>
                      </m:e>
                    </m:d>
                    <m:r>
                      <a:rPr lang="en-US" sz="2400" i="1">
                        <a:effectLst/>
                        <a:latin typeface="Cambria Math"/>
                        <a:ea typeface="Calibri"/>
                        <a:cs typeface="Times New Roman"/>
                      </a:rPr>
                      <m:t>=</m:t>
                    </m:r>
                    <m:d>
                      <m:dPr>
                        <m:begChr m:val="{"/>
                        <m:endChr m:val=""/>
                        <m:ctrlPr>
                          <a:rPr lang="en-US" sz="2400" i="1">
                            <a:effectLst/>
                            <a:latin typeface="Cambria Math" panose="02040503050406030204" pitchFamily="18" charset="0"/>
                            <a:ea typeface="Times New Roman"/>
                            <a:cs typeface="Times New Roman"/>
                          </a:rPr>
                        </m:ctrlPr>
                      </m:dPr>
                      <m:e>
                        <m:eqArr>
                          <m:eqArrPr>
                            <m:ctrlPr>
                              <a:rPr lang="en-US" sz="2400" i="1">
                                <a:effectLst/>
                                <a:latin typeface="Cambria Math" panose="02040503050406030204" pitchFamily="18" charset="0"/>
                                <a:ea typeface="Times New Roman"/>
                                <a:cs typeface="Times New Roman"/>
                              </a:rPr>
                            </m:ctrlPr>
                          </m:eqArrPr>
                          <m:e>
                            <m:r>
                              <a:rPr lang="en-US" sz="2400" i="1">
                                <a:effectLst/>
                                <a:latin typeface="Cambria Math"/>
                                <a:ea typeface="Calibri"/>
                                <a:cs typeface="Times New Roman"/>
                              </a:rPr>
                              <m:t>1,  0≤&amp;</m:t>
                            </m:r>
                            <m:r>
                              <a:rPr lang="en-US" sz="2400" i="1">
                                <a:effectLst/>
                                <a:latin typeface="Cambria Math"/>
                                <a:ea typeface="Calibri"/>
                                <a:cs typeface="Times New Roman"/>
                              </a:rPr>
                              <m:t>𝑦</m:t>
                            </m:r>
                            <m:r>
                              <a:rPr lang="en-US" sz="2400" i="1">
                                <a:effectLst/>
                                <a:latin typeface="Cambria Math"/>
                                <a:ea typeface="Calibri"/>
                                <a:cs typeface="Times New Roman"/>
                              </a:rPr>
                              <m:t>≤1</m:t>
                            </m:r>
                          </m:e>
                          <m:e>
                            <m:r>
                              <a:rPr lang="en-US" sz="2400" i="1">
                                <a:effectLst/>
                                <a:latin typeface="Cambria Math"/>
                                <a:ea typeface="Calibri"/>
                                <a:cs typeface="Times New Roman"/>
                              </a:rPr>
                              <m:t>0,   &amp;</m:t>
                            </m:r>
                            <m:r>
                              <a:rPr lang="en-US" sz="2400" i="1">
                                <a:effectLst/>
                                <a:latin typeface="Cambria Math"/>
                                <a:ea typeface="Calibri"/>
                                <a:cs typeface="Times New Roman"/>
                              </a:rPr>
                              <m:t>𝑜𝑡h𝑒𝑟𝑤𝑖𝑠𝑒</m:t>
                            </m:r>
                          </m:e>
                        </m:eqArr>
                      </m:e>
                    </m:d>
                  </m:oMath>
                </a14:m>
                <a:r>
                  <a:rPr lang="en-US" sz="2400" dirty="0">
                    <a:effectLst/>
                    <a:latin typeface="Times New Roman" pitchFamily="18" charset="0"/>
                    <a:ea typeface="Times New Roman"/>
                    <a:cs typeface="Times New Roman" pitchFamily="18" charset="0"/>
                  </a:rPr>
                  <a:t>       so that is, y is uniformly distributed over [0, 1]</a:t>
                </a:r>
                <a:endParaRPr lang="en-US" sz="2400" dirty="0">
                  <a:latin typeface="Times New Roman" pitchFamily="18" charset="0"/>
                  <a:ea typeface="Calibri"/>
                  <a:cs typeface="Times New Roman" pitchFamily="18" charset="0"/>
                </a:endParaRPr>
              </a:p>
              <a:p>
                <a:pPr marL="342900" marR="0" lvl="0" indent="-342900" algn="just">
                  <a:lnSpc>
                    <a:spcPct val="150000"/>
                  </a:lnSpc>
                  <a:spcBef>
                    <a:spcPts val="0"/>
                  </a:spcBef>
                  <a:spcAft>
                    <a:spcPts val="0"/>
                  </a:spcAft>
                  <a:buFont typeface="+mj-lt"/>
                  <a:buAutoNum type="arabicPeriod"/>
                </a:pPr>
                <a:r>
                  <a:rPr lang="en-US" sz="2400" dirty="0">
                    <a:effectLst/>
                    <a:latin typeface="Times New Roman" pitchFamily="18" charset="0"/>
                    <a:ea typeface="Times New Roman"/>
                    <a:cs typeface="Times New Roman" pitchFamily="18" charset="0"/>
                  </a:rPr>
                  <a:t>Given the joint probability density,</a:t>
                </a:r>
                <a:endParaRPr lang="en-US" sz="2400" dirty="0">
                  <a:latin typeface="Times New Roman" pitchFamily="18" charset="0"/>
                  <a:ea typeface="Calibri"/>
                  <a:cs typeface="Times New Roman" pitchFamily="18" charset="0"/>
                </a:endParaRPr>
              </a:p>
              <a:p>
                <a:pPr marL="45720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a:effectLst/>
                          <a:latin typeface="Cambria Math"/>
                          <a:ea typeface="Times New Roman"/>
                          <a:cs typeface="Times New Roman"/>
                        </a:rPr>
                        <m:t>𝑓</m:t>
                      </m:r>
                      <m:d>
                        <m:dPr>
                          <m:ctrlPr>
                            <a:rPr lang="en-US" sz="2400" i="1">
                              <a:effectLst/>
                              <a:latin typeface="Cambria Math" panose="02040503050406030204" pitchFamily="18" charset="0"/>
                              <a:ea typeface="Times New Roman"/>
                              <a:cs typeface="Times New Roman"/>
                            </a:rPr>
                          </m:ctrlPr>
                        </m:dPr>
                        <m:e>
                          <m:r>
                            <a:rPr lang="en-US" sz="2400" i="1">
                              <a:effectLst/>
                              <a:latin typeface="Cambria Math"/>
                              <a:ea typeface="Times New Roman"/>
                              <a:cs typeface="Times New Roman"/>
                            </a:rPr>
                            <m:t>𝑥</m:t>
                          </m:r>
                          <m:r>
                            <a:rPr lang="en-US" sz="2400" i="1">
                              <a:effectLst/>
                              <a:latin typeface="Cambria Math"/>
                              <a:ea typeface="Times New Roman"/>
                              <a:cs typeface="Times New Roman"/>
                            </a:rPr>
                            <m:t>,</m:t>
                          </m:r>
                          <m:r>
                            <a:rPr lang="en-US" sz="2400" i="1">
                              <a:effectLst/>
                              <a:latin typeface="Cambria Math"/>
                              <a:ea typeface="Times New Roman"/>
                              <a:cs typeface="Times New Roman"/>
                            </a:rPr>
                            <m:t>𝑦</m:t>
                          </m:r>
                        </m:e>
                      </m:d>
                      <m:r>
                        <a:rPr lang="en-US" sz="2400" i="1">
                          <a:effectLst/>
                          <a:latin typeface="Cambria Math"/>
                          <a:ea typeface="Times New Roman"/>
                          <a:cs typeface="Times New Roman"/>
                        </a:rPr>
                        <m:t>=</m:t>
                      </m:r>
                      <m:d>
                        <m:dPr>
                          <m:begChr m:val="{"/>
                          <m:endChr m:val=""/>
                          <m:ctrlPr>
                            <a:rPr lang="en-US" sz="2400" i="1">
                              <a:effectLst/>
                              <a:latin typeface="Cambria Math" panose="02040503050406030204" pitchFamily="18" charset="0"/>
                              <a:ea typeface="Times New Roman"/>
                              <a:cs typeface="Times New Roman"/>
                            </a:rPr>
                          </m:ctrlPr>
                        </m:dPr>
                        <m:e>
                          <m:eqArr>
                            <m:eqArrPr>
                              <m:ctrlPr>
                                <a:rPr lang="en-US" sz="2400" i="1">
                                  <a:effectLst/>
                                  <a:latin typeface="Cambria Math" panose="02040503050406030204" pitchFamily="18" charset="0"/>
                                  <a:ea typeface="Times New Roman"/>
                                  <a:cs typeface="Times New Roman"/>
                                </a:rPr>
                              </m:ctrlPr>
                            </m:eqArrPr>
                            <m:e>
                              <m:f>
                                <m:fPr>
                                  <m:ctrlPr>
                                    <a:rPr lang="en-US" sz="2400" i="1">
                                      <a:effectLst/>
                                      <a:latin typeface="Cambria Math" panose="02040503050406030204" pitchFamily="18" charset="0"/>
                                      <a:ea typeface="Times New Roman"/>
                                      <a:cs typeface="Times New Roman"/>
                                    </a:rPr>
                                  </m:ctrlPr>
                                </m:fPr>
                                <m:num>
                                  <m:r>
                                    <a:rPr lang="en-US" sz="2400" i="1">
                                      <a:effectLst/>
                                      <a:latin typeface="Cambria Math"/>
                                      <a:ea typeface="Times New Roman"/>
                                      <a:cs typeface="Times New Roman"/>
                                    </a:rPr>
                                    <m:t>2</m:t>
                                  </m:r>
                                </m:num>
                                <m:den>
                                  <m:r>
                                    <a:rPr lang="en-US" sz="2400" i="1">
                                      <a:effectLst/>
                                      <a:latin typeface="Cambria Math"/>
                                      <a:ea typeface="Times New Roman"/>
                                      <a:cs typeface="Times New Roman"/>
                                    </a:rPr>
                                    <m:t>3</m:t>
                                  </m:r>
                                </m:den>
                              </m:f>
                              <m:d>
                                <m:dPr>
                                  <m:ctrlPr>
                                    <a:rPr lang="en-US" sz="2400" i="1">
                                      <a:effectLst/>
                                      <a:latin typeface="Cambria Math" panose="02040503050406030204" pitchFamily="18" charset="0"/>
                                      <a:ea typeface="Times New Roman"/>
                                      <a:cs typeface="Times New Roman"/>
                                    </a:rPr>
                                  </m:ctrlPr>
                                </m:dPr>
                                <m:e>
                                  <m:r>
                                    <a:rPr lang="en-US" sz="2400" i="1">
                                      <a:effectLst/>
                                      <a:latin typeface="Cambria Math"/>
                                      <a:ea typeface="Times New Roman"/>
                                      <a:cs typeface="Times New Roman"/>
                                    </a:rPr>
                                    <m:t>𝑥</m:t>
                                  </m:r>
                                  <m:r>
                                    <a:rPr lang="en-US" sz="2400" i="1">
                                      <a:effectLst/>
                                      <a:latin typeface="Cambria Math"/>
                                      <a:ea typeface="Times New Roman"/>
                                      <a:cs typeface="Times New Roman"/>
                                    </a:rPr>
                                    <m:t>+2</m:t>
                                  </m:r>
                                  <m:r>
                                    <a:rPr lang="en-US" sz="2400" i="1">
                                      <a:effectLst/>
                                      <a:latin typeface="Cambria Math"/>
                                      <a:ea typeface="Times New Roman"/>
                                      <a:cs typeface="Times New Roman"/>
                                    </a:rPr>
                                    <m:t>𝑦</m:t>
                                  </m:r>
                                </m:e>
                              </m:d>
                              <m:r>
                                <a:rPr lang="en-US" sz="2400" i="1">
                                  <a:effectLst/>
                                  <a:latin typeface="Cambria Math"/>
                                  <a:ea typeface="Times New Roman"/>
                                  <a:cs typeface="Times New Roman"/>
                                </a:rPr>
                                <m:t>   ,  </m:t>
                              </m:r>
                              <m:r>
                                <a:rPr lang="en-US" sz="2400" i="1">
                                  <a:effectLst/>
                                  <a:latin typeface="Cambria Math"/>
                                  <a:ea typeface="Times New Roman"/>
                                  <a:cs typeface="Times New Roman"/>
                                </a:rPr>
                                <m:t>𝑓𝑜𝑟</m:t>
                              </m:r>
                              <m:r>
                                <a:rPr lang="en-US" sz="2400" i="1">
                                  <a:effectLst/>
                                  <a:latin typeface="Cambria Math"/>
                                  <a:ea typeface="Times New Roman"/>
                                  <a:cs typeface="Times New Roman"/>
                                </a:rPr>
                                <m:t> 0&lt;</m:t>
                              </m:r>
                              <m:r>
                                <a:rPr lang="en-US" sz="2400" i="1">
                                  <a:effectLst/>
                                  <a:latin typeface="Cambria Math"/>
                                  <a:ea typeface="Times New Roman"/>
                                  <a:cs typeface="Times New Roman"/>
                                </a:rPr>
                                <m:t>𝑥</m:t>
                              </m:r>
                              <m:r>
                                <a:rPr lang="en-US" sz="2400" i="1">
                                  <a:effectLst/>
                                  <a:latin typeface="Cambria Math"/>
                                  <a:ea typeface="Times New Roman"/>
                                  <a:cs typeface="Times New Roman"/>
                                </a:rPr>
                                <m:t>&lt;1 ,  0&lt;</m:t>
                              </m:r>
                              <m:r>
                                <a:rPr lang="en-US" sz="2400" i="1">
                                  <a:effectLst/>
                                  <a:latin typeface="Cambria Math"/>
                                  <a:ea typeface="Times New Roman"/>
                                  <a:cs typeface="Times New Roman"/>
                                </a:rPr>
                                <m:t>𝑦</m:t>
                              </m:r>
                              <m:r>
                                <a:rPr lang="en-US" sz="2400" i="1">
                                  <a:effectLst/>
                                  <a:latin typeface="Cambria Math"/>
                                  <a:ea typeface="Times New Roman"/>
                                  <a:cs typeface="Times New Roman"/>
                                </a:rPr>
                                <m:t>&lt;1</m:t>
                              </m:r>
                            </m:e>
                            <m:e>
                              <m:r>
                                <a:rPr lang="en-US" sz="2400" i="1">
                                  <a:effectLst/>
                                  <a:latin typeface="Cambria Math"/>
                                  <a:ea typeface="Times New Roman"/>
                                  <a:cs typeface="Times New Roman"/>
                                </a:rPr>
                                <m:t>0               ,           </m:t>
                              </m:r>
                              <m:r>
                                <a:rPr lang="en-US" sz="2400" i="1">
                                  <a:effectLst/>
                                  <a:latin typeface="Cambria Math"/>
                                  <a:ea typeface="Times New Roman"/>
                                  <a:cs typeface="Times New Roman"/>
                                </a:rPr>
                                <m:t>𝑒𝑙𝑠𝑒𝑤h𝑒𝑟𝑒</m:t>
                              </m:r>
                            </m:e>
                          </m:eqArr>
                        </m:e>
                      </m:d>
                    </m:oMath>
                  </m:oMathPara>
                </a14:m>
                <a:endParaRPr lang="en-US" sz="2400" dirty="0">
                  <a:latin typeface="Times New Roman" pitchFamily="18" charset="0"/>
                  <a:ea typeface="Calibri"/>
                  <a:cs typeface="Times New Roman" pitchFamily="18" charset="0"/>
                </a:endParaRPr>
              </a:p>
              <a:p>
                <a:pPr marL="457200" marR="0" algn="just">
                  <a:lnSpc>
                    <a:spcPct val="150000"/>
                  </a:lnSpc>
                  <a:spcBef>
                    <a:spcPts val="0"/>
                  </a:spcBef>
                  <a:spcAft>
                    <a:spcPts val="0"/>
                  </a:spcAft>
                </a:pPr>
                <a:r>
                  <a:rPr lang="en-US" sz="2400" dirty="0">
                    <a:effectLst/>
                    <a:latin typeface="Times New Roman" pitchFamily="18" charset="0"/>
                    <a:ea typeface="Times New Roman"/>
                    <a:cs typeface="Times New Roman" pitchFamily="18" charset="0"/>
                  </a:rPr>
                  <a:t>Find the marginal densities of </a:t>
                </a:r>
                <a14:m>
                  <m:oMath xmlns:m="http://schemas.openxmlformats.org/officeDocument/2006/math">
                    <m:r>
                      <a:rPr lang="en-US" sz="2400" i="1">
                        <a:effectLst/>
                        <a:latin typeface="Cambria Math"/>
                        <a:ea typeface="Times New Roman"/>
                        <a:cs typeface="Times New Roman"/>
                      </a:rPr>
                      <m:t>𝑋</m:t>
                    </m:r>
                  </m:oMath>
                </a14:m>
                <a:r>
                  <a:rPr lang="en-US" sz="2400" dirty="0">
                    <a:effectLst/>
                    <a:latin typeface="Times New Roman" pitchFamily="18" charset="0"/>
                    <a:ea typeface="Times New Roman"/>
                    <a:cs typeface="Times New Roman" pitchFamily="18" charset="0"/>
                  </a:rPr>
                  <a:t>and </a:t>
                </a:r>
                <a14:m>
                  <m:oMath xmlns:m="http://schemas.openxmlformats.org/officeDocument/2006/math">
                    <m:r>
                      <a:rPr lang="en-US" sz="2400" i="1">
                        <a:effectLst/>
                        <a:latin typeface="Cambria Math"/>
                        <a:ea typeface="Times New Roman"/>
                        <a:cs typeface="Times New Roman"/>
                      </a:rPr>
                      <m:t>𝑌</m:t>
                    </m:r>
                  </m:oMath>
                </a14:m>
                <a:r>
                  <a:rPr lang="en-US" sz="2400" dirty="0">
                    <a:effectLst/>
                    <a:latin typeface="Times New Roman" pitchFamily="18" charset="0"/>
                    <a:ea typeface="Times New Roman"/>
                    <a:cs typeface="Times New Roman" pitchFamily="18" charset="0"/>
                  </a:rPr>
                  <a:t>.</a:t>
                </a:r>
                <a:endParaRPr lang="en-US" sz="2400" dirty="0">
                  <a:latin typeface="Times New Roman" pitchFamily="18" charset="0"/>
                  <a:ea typeface="Calibri"/>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228600" y="32750"/>
                <a:ext cx="8839200" cy="6939977"/>
              </a:xfrm>
              <a:prstGeom prst="rect">
                <a:avLst/>
              </a:prstGeom>
              <a:blipFill rotWithShape="0">
                <a:blip r:embed="rId2"/>
                <a:stretch>
                  <a:fillRect l="-1103" r="-1034" b="-88"/>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2022416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76200" y="1066800"/>
                <a:ext cx="9067800" cy="3884205"/>
              </a:xfrm>
              <a:prstGeom prst="rect">
                <a:avLst/>
              </a:prstGeom>
            </p:spPr>
            <p:txBody>
              <a:bodyPr wrap="square">
                <a:spAutoFit/>
              </a:bodyPr>
              <a:lstStyle/>
              <a:p>
                <a:pPr algn="just">
                  <a:lnSpc>
                    <a:spcPct val="150000"/>
                  </a:lnSpc>
                </a:pPr>
                <a:r>
                  <a:rPr lang="en-US" sz="2800" b="1" u="sng" dirty="0">
                    <a:latin typeface="Times New Roman" pitchFamily="18" charset="0"/>
                    <a:ea typeface="Times New Roman"/>
                    <a:cs typeface="Times New Roman" pitchFamily="18" charset="0"/>
                  </a:rPr>
                  <a:t>Solution</a:t>
                </a:r>
                <a:r>
                  <a:rPr lang="en-US" sz="2800" b="1" i="1" u="sng" dirty="0">
                    <a:effectLst/>
                    <a:latin typeface="Times New Roman" pitchFamily="18" charset="0"/>
                    <a:ea typeface="Times New Roman"/>
                    <a:cs typeface="Times New Roman" pitchFamily="18" charset="0"/>
                  </a:rPr>
                  <a:t>:</a:t>
                </a:r>
                <a:r>
                  <a:rPr lang="en-US" sz="2800" dirty="0">
                    <a:effectLst/>
                    <a:latin typeface="Times New Roman" pitchFamily="18" charset="0"/>
                    <a:ea typeface="Times New Roman"/>
                    <a:cs typeface="Times New Roman" pitchFamily="18" charset="0"/>
                  </a:rPr>
                  <a:t>  Performing the necessary integrations, we get</a:t>
                </a:r>
                <a:endParaRPr lang="en-US" sz="2800" dirty="0">
                  <a:latin typeface="Times New Roman" pitchFamily="18" charset="0"/>
                  <a:ea typeface="Calibri"/>
                  <a:cs typeface="Times New Roman" pitchFamily="18" charset="0"/>
                </a:endParaRPr>
              </a:p>
              <a:p>
                <a:pPr marL="45720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en-US" sz="2800" i="1">
                          <a:effectLst/>
                          <a:latin typeface="Cambria Math"/>
                          <a:ea typeface="Times New Roman"/>
                          <a:cs typeface="Times New Roman"/>
                        </a:rPr>
                        <m:t>𝑔</m:t>
                      </m:r>
                      <m:d>
                        <m:dPr>
                          <m:ctrlPr>
                            <a:rPr lang="en-US" sz="2800" i="1">
                              <a:effectLst/>
                              <a:latin typeface="Cambria Math" panose="02040503050406030204" pitchFamily="18" charset="0"/>
                              <a:ea typeface="Times New Roman"/>
                              <a:cs typeface="Times New Roman"/>
                            </a:rPr>
                          </m:ctrlPr>
                        </m:dPr>
                        <m:e>
                          <m:r>
                            <a:rPr lang="en-US" sz="2800" i="1">
                              <a:effectLst/>
                              <a:latin typeface="Cambria Math"/>
                              <a:ea typeface="Times New Roman"/>
                              <a:cs typeface="Times New Roman"/>
                            </a:rPr>
                            <m:t>𝑥</m:t>
                          </m:r>
                        </m:e>
                      </m:d>
                      <m:r>
                        <a:rPr lang="en-US" sz="2800" i="1">
                          <a:effectLst/>
                          <a:latin typeface="Cambria Math"/>
                          <a:ea typeface="Times New Roman"/>
                          <a:cs typeface="Times New Roman"/>
                        </a:rPr>
                        <m:t>=</m:t>
                      </m:r>
                      <m:nary>
                        <m:naryPr>
                          <m:limLoc m:val="subSup"/>
                          <m:ctrlPr>
                            <a:rPr lang="en-US" sz="2800" i="1">
                              <a:effectLst/>
                              <a:latin typeface="Cambria Math" panose="02040503050406030204" pitchFamily="18" charset="0"/>
                              <a:ea typeface="Times New Roman"/>
                              <a:cs typeface="Times New Roman"/>
                            </a:rPr>
                          </m:ctrlPr>
                        </m:naryPr>
                        <m:sub>
                          <m:r>
                            <a:rPr lang="en-US" sz="2800" i="1">
                              <a:effectLst/>
                              <a:latin typeface="Cambria Math"/>
                              <a:ea typeface="Times New Roman"/>
                              <a:cs typeface="Times New Roman"/>
                            </a:rPr>
                            <m:t>−∞</m:t>
                          </m:r>
                        </m:sub>
                        <m:sup>
                          <m:r>
                            <a:rPr lang="en-US" sz="2800" i="1">
                              <a:effectLst/>
                              <a:latin typeface="Cambria Math"/>
                              <a:ea typeface="Times New Roman"/>
                              <a:cs typeface="Times New Roman"/>
                            </a:rPr>
                            <m:t>∞</m:t>
                          </m:r>
                        </m:sup>
                        <m:e>
                          <m:r>
                            <a:rPr lang="en-US" sz="2800" i="1">
                              <a:effectLst/>
                              <a:latin typeface="Cambria Math"/>
                              <a:ea typeface="Times New Roman"/>
                              <a:cs typeface="Times New Roman"/>
                            </a:rPr>
                            <m:t>𝑓</m:t>
                          </m:r>
                          <m:d>
                            <m:dPr>
                              <m:ctrlPr>
                                <a:rPr lang="en-US" sz="2800" i="1">
                                  <a:effectLst/>
                                  <a:latin typeface="Cambria Math" panose="02040503050406030204" pitchFamily="18" charset="0"/>
                                  <a:ea typeface="Times New Roman"/>
                                  <a:cs typeface="Times New Roman"/>
                                </a:rPr>
                              </m:ctrlPr>
                            </m:dPr>
                            <m:e>
                              <m:r>
                                <a:rPr lang="en-US" sz="2800" i="1">
                                  <a:effectLst/>
                                  <a:latin typeface="Cambria Math"/>
                                  <a:ea typeface="Times New Roman"/>
                                  <a:cs typeface="Times New Roman"/>
                                </a:rPr>
                                <m:t>𝑥</m:t>
                              </m:r>
                              <m:r>
                                <a:rPr lang="en-US" sz="2800" i="1">
                                  <a:effectLst/>
                                  <a:latin typeface="Cambria Math"/>
                                  <a:ea typeface="Times New Roman"/>
                                  <a:cs typeface="Times New Roman"/>
                                </a:rPr>
                                <m:t>,</m:t>
                              </m:r>
                              <m:r>
                                <a:rPr lang="en-US" sz="2800" i="1">
                                  <a:effectLst/>
                                  <a:latin typeface="Cambria Math"/>
                                  <a:ea typeface="Times New Roman"/>
                                  <a:cs typeface="Times New Roman"/>
                                </a:rPr>
                                <m:t>𝑦</m:t>
                              </m:r>
                            </m:e>
                          </m:d>
                          <m:r>
                            <a:rPr lang="en-US" sz="2800" i="1">
                              <a:effectLst/>
                              <a:latin typeface="Cambria Math"/>
                              <a:ea typeface="Times New Roman"/>
                              <a:cs typeface="Times New Roman"/>
                            </a:rPr>
                            <m:t>𝑑𝑦</m:t>
                          </m:r>
                          <m:r>
                            <a:rPr lang="en-US" sz="2800" i="1">
                              <a:effectLst/>
                              <a:latin typeface="Cambria Math"/>
                              <a:ea typeface="Times New Roman"/>
                              <a:cs typeface="Times New Roman"/>
                            </a:rPr>
                            <m:t>=</m:t>
                          </m:r>
                        </m:e>
                      </m:nary>
                      <m:nary>
                        <m:naryPr>
                          <m:limLoc m:val="subSup"/>
                          <m:ctrlPr>
                            <a:rPr lang="en-US" sz="2800" i="1">
                              <a:effectLst/>
                              <a:latin typeface="Cambria Math" panose="02040503050406030204" pitchFamily="18" charset="0"/>
                              <a:ea typeface="Times New Roman"/>
                              <a:cs typeface="Times New Roman"/>
                            </a:rPr>
                          </m:ctrlPr>
                        </m:naryPr>
                        <m:sub>
                          <m:r>
                            <a:rPr lang="en-US" sz="2800" i="1">
                              <a:effectLst/>
                              <a:latin typeface="Cambria Math"/>
                              <a:ea typeface="Times New Roman"/>
                              <a:cs typeface="Times New Roman"/>
                            </a:rPr>
                            <m:t>0</m:t>
                          </m:r>
                        </m:sub>
                        <m:sup>
                          <m:r>
                            <a:rPr lang="en-US" sz="2800" i="1">
                              <a:effectLst/>
                              <a:latin typeface="Cambria Math"/>
                              <a:ea typeface="Times New Roman"/>
                              <a:cs typeface="Times New Roman"/>
                            </a:rPr>
                            <m:t>1</m:t>
                          </m:r>
                        </m:sup>
                        <m:e>
                          <m:f>
                            <m:fPr>
                              <m:ctrlPr>
                                <a:rPr lang="en-US" sz="2800" i="1">
                                  <a:effectLst/>
                                  <a:latin typeface="Cambria Math" panose="02040503050406030204" pitchFamily="18" charset="0"/>
                                  <a:ea typeface="Times New Roman"/>
                                  <a:cs typeface="Times New Roman"/>
                                </a:rPr>
                              </m:ctrlPr>
                            </m:fPr>
                            <m:num>
                              <m:r>
                                <a:rPr lang="en-US" sz="2800" i="1">
                                  <a:effectLst/>
                                  <a:latin typeface="Cambria Math"/>
                                  <a:ea typeface="Times New Roman"/>
                                  <a:cs typeface="Times New Roman"/>
                                </a:rPr>
                                <m:t>2</m:t>
                              </m:r>
                            </m:num>
                            <m:den>
                              <m:r>
                                <a:rPr lang="en-US" sz="2800" i="1">
                                  <a:effectLst/>
                                  <a:latin typeface="Cambria Math"/>
                                  <a:ea typeface="Times New Roman"/>
                                  <a:cs typeface="Times New Roman"/>
                                </a:rPr>
                                <m:t>3</m:t>
                              </m:r>
                            </m:den>
                          </m:f>
                          <m:d>
                            <m:dPr>
                              <m:ctrlPr>
                                <a:rPr lang="en-US" sz="2800" i="1">
                                  <a:effectLst/>
                                  <a:latin typeface="Cambria Math" panose="02040503050406030204" pitchFamily="18" charset="0"/>
                                  <a:ea typeface="Times New Roman"/>
                                  <a:cs typeface="Times New Roman"/>
                                </a:rPr>
                              </m:ctrlPr>
                            </m:dPr>
                            <m:e>
                              <m:r>
                                <a:rPr lang="en-US" sz="2800" i="1">
                                  <a:effectLst/>
                                  <a:latin typeface="Cambria Math"/>
                                  <a:ea typeface="Times New Roman"/>
                                  <a:cs typeface="Times New Roman"/>
                                </a:rPr>
                                <m:t>𝑥</m:t>
                              </m:r>
                              <m:r>
                                <a:rPr lang="en-US" sz="2800" i="1">
                                  <a:effectLst/>
                                  <a:latin typeface="Cambria Math"/>
                                  <a:ea typeface="Times New Roman"/>
                                  <a:cs typeface="Times New Roman"/>
                                </a:rPr>
                                <m:t>+2</m:t>
                              </m:r>
                              <m:r>
                                <a:rPr lang="en-US" sz="2800" i="1">
                                  <a:effectLst/>
                                  <a:latin typeface="Cambria Math"/>
                                  <a:ea typeface="Times New Roman"/>
                                  <a:cs typeface="Times New Roman"/>
                                </a:rPr>
                                <m:t>𝑦</m:t>
                              </m:r>
                            </m:e>
                          </m:d>
                          <m:r>
                            <a:rPr lang="en-US" sz="2800" i="1">
                              <a:effectLst/>
                              <a:latin typeface="Cambria Math"/>
                              <a:ea typeface="Times New Roman"/>
                              <a:cs typeface="Times New Roman"/>
                            </a:rPr>
                            <m:t>𝑑𝑦</m:t>
                          </m:r>
                          <m:r>
                            <a:rPr lang="en-US" sz="2800" i="1">
                              <a:effectLst/>
                              <a:latin typeface="Cambria Math"/>
                              <a:ea typeface="Times New Roman"/>
                              <a:cs typeface="Times New Roman"/>
                            </a:rPr>
                            <m:t>=</m:t>
                          </m:r>
                        </m:e>
                      </m:nary>
                      <m:f>
                        <m:fPr>
                          <m:ctrlPr>
                            <a:rPr lang="en-US" sz="2800" i="1">
                              <a:effectLst/>
                              <a:latin typeface="Cambria Math" panose="02040503050406030204" pitchFamily="18" charset="0"/>
                              <a:ea typeface="Times New Roman"/>
                              <a:cs typeface="Times New Roman"/>
                            </a:rPr>
                          </m:ctrlPr>
                        </m:fPr>
                        <m:num>
                          <m:r>
                            <a:rPr lang="en-US" sz="2800" i="1">
                              <a:effectLst/>
                              <a:latin typeface="Cambria Math"/>
                              <a:ea typeface="Times New Roman"/>
                              <a:cs typeface="Times New Roman"/>
                            </a:rPr>
                            <m:t>2</m:t>
                          </m:r>
                        </m:num>
                        <m:den>
                          <m:r>
                            <a:rPr lang="en-US" sz="2800" i="1">
                              <a:effectLst/>
                              <a:latin typeface="Cambria Math"/>
                              <a:ea typeface="Times New Roman"/>
                              <a:cs typeface="Times New Roman"/>
                            </a:rPr>
                            <m:t>3</m:t>
                          </m:r>
                        </m:den>
                      </m:f>
                      <m:d>
                        <m:dPr>
                          <m:ctrlPr>
                            <a:rPr lang="en-US" sz="2800" i="1">
                              <a:effectLst/>
                              <a:latin typeface="Cambria Math" panose="02040503050406030204" pitchFamily="18" charset="0"/>
                              <a:ea typeface="Times New Roman"/>
                              <a:cs typeface="Times New Roman"/>
                            </a:rPr>
                          </m:ctrlPr>
                        </m:dPr>
                        <m:e>
                          <m:r>
                            <a:rPr lang="en-US" sz="2800" i="1">
                              <a:effectLst/>
                              <a:latin typeface="Cambria Math"/>
                              <a:ea typeface="Times New Roman"/>
                              <a:cs typeface="Times New Roman"/>
                            </a:rPr>
                            <m:t>𝑥</m:t>
                          </m:r>
                          <m:r>
                            <a:rPr lang="en-US" sz="2800" i="1">
                              <a:effectLst/>
                              <a:latin typeface="Cambria Math"/>
                              <a:ea typeface="Times New Roman"/>
                              <a:cs typeface="Times New Roman"/>
                            </a:rPr>
                            <m:t>+1</m:t>
                          </m:r>
                        </m:e>
                      </m:d>
                      <m:r>
                        <a:rPr lang="en-US" sz="2800" i="1">
                          <a:effectLst/>
                          <a:latin typeface="Cambria Math"/>
                          <a:ea typeface="Times New Roman"/>
                          <a:cs typeface="Times New Roman"/>
                        </a:rPr>
                        <m:t>,  0&lt;</m:t>
                      </m:r>
                      <m:r>
                        <a:rPr lang="en-US" sz="2800" i="1">
                          <a:effectLst/>
                          <a:latin typeface="Cambria Math"/>
                          <a:ea typeface="Times New Roman"/>
                          <a:cs typeface="Times New Roman"/>
                        </a:rPr>
                        <m:t>𝑥</m:t>
                      </m:r>
                      <m:r>
                        <a:rPr lang="en-US" sz="2800" i="1">
                          <a:effectLst/>
                          <a:latin typeface="Cambria Math"/>
                          <a:ea typeface="Times New Roman"/>
                          <a:cs typeface="Times New Roman"/>
                        </a:rPr>
                        <m:t>&lt;1  </m:t>
                      </m:r>
                    </m:oMath>
                  </m:oMathPara>
                </a14:m>
                <a:endParaRPr lang="en-US" sz="2800" dirty="0">
                  <a:latin typeface="Times New Roman" pitchFamily="18" charset="0"/>
                  <a:ea typeface="Calibri"/>
                  <a:cs typeface="Times New Roman" pitchFamily="18" charset="0"/>
                </a:endParaRPr>
              </a:p>
              <a:p>
                <a:r>
                  <a:rPr lang="en-US" sz="2800" dirty="0">
                    <a:effectLst/>
                    <a:latin typeface="Times New Roman" pitchFamily="18" charset="0"/>
                    <a:ea typeface="Times New Roman"/>
                    <a:cs typeface="Times New Roman" pitchFamily="18" charset="0"/>
                  </a:rPr>
                  <a:t>Likewise,</a:t>
                </a:r>
                <a14:m>
                  <m:oMath xmlns:m="http://schemas.openxmlformats.org/officeDocument/2006/math">
                    <m:r>
                      <a:rPr lang="en-US" sz="2800" i="1">
                        <a:effectLst/>
                        <a:latin typeface="Cambria Math"/>
                        <a:ea typeface="Times New Roman"/>
                        <a:cs typeface="Times New Roman"/>
                      </a:rPr>
                      <m:t>h</m:t>
                    </m:r>
                    <m:d>
                      <m:dPr>
                        <m:ctrlPr>
                          <a:rPr lang="en-US" sz="2800" i="1">
                            <a:effectLst/>
                            <a:latin typeface="Cambria Math" panose="02040503050406030204" pitchFamily="18" charset="0"/>
                            <a:ea typeface="Times New Roman"/>
                            <a:cs typeface="Times New Roman"/>
                          </a:rPr>
                        </m:ctrlPr>
                      </m:dPr>
                      <m:e>
                        <m:r>
                          <a:rPr lang="en-US" sz="2800" i="1">
                            <a:effectLst/>
                            <a:latin typeface="Cambria Math"/>
                            <a:ea typeface="Times New Roman"/>
                            <a:cs typeface="Times New Roman"/>
                          </a:rPr>
                          <m:t>𝑦</m:t>
                        </m:r>
                      </m:e>
                    </m:d>
                    <m:r>
                      <a:rPr lang="en-US" sz="2800" i="1">
                        <a:effectLst/>
                        <a:latin typeface="Cambria Math"/>
                        <a:ea typeface="Times New Roman"/>
                        <a:cs typeface="Times New Roman"/>
                      </a:rPr>
                      <m:t>=</m:t>
                    </m:r>
                    <m:nary>
                      <m:naryPr>
                        <m:limLoc m:val="subSup"/>
                        <m:ctrlPr>
                          <a:rPr lang="en-US" sz="2800" i="1">
                            <a:effectLst/>
                            <a:latin typeface="Cambria Math" panose="02040503050406030204" pitchFamily="18" charset="0"/>
                            <a:ea typeface="Times New Roman"/>
                            <a:cs typeface="Times New Roman"/>
                          </a:rPr>
                        </m:ctrlPr>
                      </m:naryPr>
                      <m:sub>
                        <m:r>
                          <a:rPr lang="en-US" sz="2800" i="1">
                            <a:effectLst/>
                            <a:latin typeface="Cambria Math"/>
                            <a:ea typeface="Times New Roman"/>
                            <a:cs typeface="Times New Roman"/>
                          </a:rPr>
                          <m:t>−∞</m:t>
                        </m:r>
                      </m:sub>
                      <m:sup>
                        <m:r>
                          <a:rPr lang="en-US" sz="2800" i="1">
                            <a:effectLst/>
                            <a:latin typeface="Cambria Math"/>
                            <a:ea typeface="Times New Roman"/>
                            <a:cs typeface="Times New Roman"/>
                          </a:rPr>
                          <m:t>∞</m:t>
                        </m:r>
                      </m:sup>
                      <m:e>
                        <m:r>
                          <a:rPr lang="en-US" sz="2800" i="1">
                            <a:effectLst/>
                            <a:latin typeface="Cambria Math"/>
                            <a:ea typeface="Times New Roman"/>
                            <a:cs typeface="Times New Roman"/>
                          </a:rPr>
                          <m:t>𝑓</m:t>
                        </m:r>
                        <m:d>
                          <m:dPr>
                            <m:ctrlPr>
                              <a:rPr lang="en-US" sz="2800" i="1">
                                <a:effectLst/>
                                <a:latin typeface="Cambria Math" panose="02040503050406030204" pitchFamily="18" charset="0"/>
                                <a:ea typeface="Times New Roman"/>
                                <a:cs typeface="Times New Roman"/>
                              </a:rPr>
                            </m:ctrlPr>
                          </m:dPr>
                          <m:e>
                            <m:r>
                              <a:rPr lang="en-US" sz="2800" i="1">
                                <a:effectLst/>
                                <a:latin typeface="Cambria Math"/>
                                <a:ea typeface="Times New Roman"/>
                                <a:cs typeface="Times New Roman"/>
                              </a:rPr>
                              <m:t>𝑥</m:t>
                            </m:r>
                            <m:r>
                              <a:rPr lang="en-US" sz="2800" i="1">
                                <a:effectLst/>
                                <a:latin typeface="Cambria Math"/>
                                <a:ea typeface="Times New Roman"/>
                                <a:cs typeface="Times New Roman"/>
                              </a:rPr>
                              <m:t>,</m:t>
                            </m:r>
                            <m:r>
                              <a:rPr lang="en-US" sz="2800" i="1">
                                <a:effectLst/>
                                <a:latin typeface="Cambria Math"/>
                                <a:ea typeface="Times New Roman"/>
                                <a:cs typeface="Times New Roman"/>
                              </a:rPr>
                              <m:t>𝑦</m:t>
                            </m:r>
                          </m:e>
                        </m:d>
                        <m:r>
                          <a:rPr lang="en-US" sz="2800" i="1">
                            <a:effectLst/>
                            <a:latin typeface="Cambria Math"/>
                            <a:ea typeface="Times New Roman"/>
                            <a:cs typeface="Times New Roman"/>
                          </a:rPr>
                          <m:t>𝑑𝑥</m:t>
                        </m:r>
                        <m:r>
                          <a:rPr lang="en-US" sz="2800" i="1">
                            <a:effectLst/>
                            <a:latin typeface="Cambria Math"/>
                            <a:ea typeface="Times New Roman"/>
                            <a:cs typeface="Times New Roman"/>
                          </a:rPr>
                          <m:t>=</m:t>
                        </m:r>
                      </m:e>
                    </m:nary>
                    <m:nary>
                      <m:naryPr>
                        <m:limLoc m:val="subSup"/>
                        <m:ctrlPr>
                          <a:rPr lang="en-US" sz="2800" i="1">
                            <a:effectLst/>
                            <a:latin typeface="Cambria Math" panose="02040503050406030204" pitchFamily="18" charset="0"/>
                            <a:ea typeface="Times New Roman"/>
                            <a:cs typeface="Times New Roman"/>
                          </a:rPr>
                        </m:ctrlPr>
                      </m:naryPr>
                      <m:sub>
                        <m:r>
                          <a:rPr lang="en-US" sz="2800" i="1">
                            <a:effectLst/>
                            <a:latin typeface="Cambria Math"/>
                            <a:ea typeface="Times New Roman"/>
                            <a:cs typeface="Times New Roman"/>
                          </a:rPr>
                          <m:t>0</m:t>
                        </m:r>
                      </m:sub>
                      <m:sup>
                        <m:r>
                          <a:rPr lang="en-US" sz="2800" i="1">
                            <a:effectLst/>
                            <a:latin typeface="Cambria Math"/>
                            <a:ea typeface="Times New Roman"/>
                            <a:cs typeface="Times New Roman"/>
                          </a:rPr>
                          <m:t>1</m:t>
                        </m:r>
                      </m:sup>
                      <m:e>
                        <m:f>
                          <m:fPr>
                            <m:ctrlPr>
                              <a:rPr lang="en-US" sz="2800" i="1">
                                <a:effectLst/>
                                <a:latin typeface="Cambria Math" panose="02040503050406030204" pitchFamily="18" charset="0"/>
                                <a:ea typeface="Times New Roman"/>
                                <a:cs typeface="Times New Roman"/>
                              </a:rPr>
                            </m:ctrlPr>
                          </m:fPr>
                          <m:num>
                            <m:r>
                              <a:rPr lang="en-US" sz="2800" i="1">
                                <a:effectLst/>
                                <a:latin typeface="Cambria Math"/>
                                <a:ea typeface="Times New Roman"/>
                                <a:cs typeface="Times New Roman"/>
                              </a:rPr>
                              <m:t>2</m:t>
                            </m:r>
                          </m:num>
                          <m:den>
                            <m:r>
                              <a:rPr lang="en-US" sz="2800" i="1">
                                <a:effectLst/>
                                <a:latin typeface="Cambria Math"/>
                                <a:ea typeface="Times New Roman"/>
                                <a:cs typeface="Times New Roman"/>
                              </a:rPr>
                              <m:t>3</m:t>
                            </m:r>
                          </m:den>
                        </m:f>
                        <m:d>
                          <m:dPr>
                            <m:ctrlPr>
                              <a:rPr lang="en-US" sz="2800" i="1">
                                <a:effectLst/>
                                <a:latin typeface="Cambria Math" panose="02040503050406030204" pitchFamily="18" charset="0"/>
                                <a:ea typeface="Times New Roman"/>
                                <a:cs typeface="Times New Roman"/>
                              </a:rPr>
                            </m:ctrlPr>
                          </m:dPr>
                          <m:e>
                            <m:r>
                              <a:rPr lang="en-US" sz="2800" i="1">
                                <a:effectLst/>
                                <a:latin typeface="Cambria Math"/>
                                <a:ea typeface="Times New Roman"/>
                                <a:cs typeface="Times New Roman"/>
                              </a:rPr>
                              <m:t>𝑥</m:t>
                            </m:r>
                            <m:r>
                              <a:rPr lang="en-US" sz="2800" i="1">
                                <a:effectLst/>
                                <a:latin typeface="Cambria Math"/>
                                <a:ea typeface="Times New Roman"/>
                                <a:cs typeface="Times New Roman"/>
                              </a:rPr>
                              <m:t>+2</m:t>
                            </m:r>
                            <m:r>
                              <a:rPr lang="en-US" sz="2800" i="1">
                                <a:effectLst/>
                                <a:latin typeface="Cambria Math"/>
                                <a:ea typeface="Times New Roman"/>
                                <a:cs typeface="Times New Roman"/>
                              </a:rPr>
                              <m:t>𝑦</m:t>
                            </m:r>
                          </m:e>
                        </m:d>
                        <m:r>
                          <a:rPr lang="en-US" sz="2800" i="1">
                            <a:effectLst/>
                            <a:latin typeface="Cambria Math"/>
                            <a:ea typeface="Times New Roman"/>
                            <a:cs typeface="Times New Roman"/>
                          </a:rPr>
                          <m:t>𝑑𝑥</m:t>
                        </m:r>
                        <m:r>
                          <a:rPr lang="en-US" sz="2800" i="1">
                            <a:effectLst/>
                            <a:latin typeface="Cambria Math"/>
                            <a:ea typeface="Times New Roman"/>
                            <a:cs typeface="Times New Roman"/>
                          </a:rPr>
                          <m:t>=</m:t>
                        </m:r>
                      </m:e>
                    </m:nary>
                    <m:f>
                      <m:fPr>
                        <m:ctrlPr>
                          <a:rPr lang="en-US" sz="2800" i="1">
                            <a:effectLst/>
                            <a:latin typeface="Cambria Math" panose="02040503050406030204" pitchFamily="18" charset="0"/>
                            <a:ea typeface="Times New Roman"/>
                            <a:cs typeface="Times New Roman"/>
                          </a:rPr>
                        </m:ctrlPr>
                      </m:fPr>
                      <m:num>
                        <m:r>
                          <a:rPr lang="en-US" sz="2800" i="1">
                            <a:effectLst/>
                            <a:latin typeface="Cambria Math"/>
                            <a:ea typeface="Times New Roman"/>
                            <a:cs typeface="Times New Roman"/>
                          </a:rPr>
                          <m:t>1</m:t>
                        </m:r>
                      </m:num>
                      <m:den>
                        <m:r>
                          <a:rPr lang="en-US" sz="2800" i="1">
                            <a:effectLst/>
                            <a:latin typeface="Cambria Math"/>
                            <a:ea typeface="Times New Roman"/>
                            <a:cs typeface="Times New Roman"/>
                          </a:rPr>
                          <m:t>3</m:t>
                        </m:r>
                      </m:den>
                    </m:f>
                    <m:d>
                      <m:dPr>
                        <m:ctrlPr>
                          <a:rPr lang="en-US" sz="2800" i="1">
                            <a:effectLst/>
                            <a:latin typeface="Cambria Math" panose="02040503050406030204" pitchFamily="18" charset="0"/>
                            <a:ea typeface="Times New Roman"/>
                            <a:cs typeface="Times New Roman"/>
                          </a:rPr>
                        </m:ctrlPr>
                      </m:dPr>
                      <m:e>
                        <m:r>
                          <a:rPr lang="en-US" sz="2800" i="1">
                            <a:effectLst/>
                            <a:latin typeface="Cambria Math"/>
                            <a:ea typeface="Times New Roman"/>
                            <a:cs typeface="Times New Roman"/>
                          </a:rPr>
                          <m:t>1+4</m:t>
                        </m:r>
                        <m:r>
                          <a:rPr lang="en-US" sz="2800" i="1">
                            <a:effectLst/>
                            <a:latin typeface="Cambria Math"/>
                            <a:ea typeface="Times New Roman"/>
                            <a:cs typeface="Times New Roman"/>
                          </a:rPr>
                          <m:t>𝑦</m:t>
                        </m:r>
                      </m:e>
                    </m:d>
                    <m:r>
                      <a:rPr lang="en-US" sz="2800" i="1">
                        <a:effectLst/>
                        <a:latin typeface="Cambria Math"/>
                        <a:ea typeface="Times New Roman"/>
                        <a:cs typeface="Times New Roman"/>
                      </a:rPr>
                      <m:t>,  0&lt;</m:t>
                    </m:r>
                    <m:r>
                      <a:rPr lang="en-US" sz="2800" i="1">
                        <a:effectLst/>
                        <a:latin typeface="Cambria Math"/>
                        <a:ea typeface="Times New Roman"/>
                        <a:cs typeface="Times New Roman"/>
                      </a:rPr>
                      <m:t>𝑦</m:t>
                    </m:r>
                    <m:r>
                      <a:rPr lang="en-US" sz="2800" i="1">
                        <a:effectLst/>
                        <a:latin typeface="Cambria Math"/>
                        <a:ea typeface="Times New Roman"/>
                        <a:cs typeface="Times New Roman"/>
                      </a:rPr>
                      <m:t>&lt;1 </m:t>
                    </m:r>
                  </m:oMath>
                </a14:m>
                <a:endParaRPr lang="en-US" sz="28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76200" y="1066800"/>
                <a:ext cx="9067800" cy="3884205"/>
              </a:xfrm>
              <a:prstGeom prst="rect">
                <a:avLst/>
              </a:prstGeom>
              <a:blipFill rotWithShape="1">
                <a:blip r:embed="rId2"/>
                <a:stretch>
                  <a:fillRect l="-1412" b="-942"/>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2051033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42568" y="76200"/>
                <a:ext cx="8763000" cy="6033255"/>
              </a:xfrm>
              <a:prstGeom prst="rect">
                <a:avLst/>
              </a:prstGeom>
            </p:spPr>
            <p:txBody>
              <a:bodyPr wrap="square">
                <a:spAutoFit/>
              </a:bodyPr>
              <a:lstStyle/>
              <a:p>
                <a:pPr algn="just">
                  <a:lnSpc>
                    <a:spcPct val="150000"/>
                  </a:lnSpc>
                </a:pPr>
                <a:r>
                  <a:rPr lang="en-US" sz="2400" b="1" dirty="0">
                    <a:latin typeface="Times New Roman" pitchFamily="18" charset="0"/>
                    <a:ea typeface="Calibri"/>
                    <a:cs typeface="Times New Roman" pitchFamily="18" charset="0"/>
                  </a:rPr>
                  <a:t>Definition</a:t>
                </a:r>
                <a:r>
                  <a:rPr lang="en-US" sz="2400" dirty="0">
                    <a:effectLst/>
                    <a:latin typeface="Times New Roman" pitchFamily="18" charset="0"/>
                    <a:ea typeface="Calibri"/>
                    <a:cs typeface="Times New Roman" pitchFamily="18" charset="0"/>
                  </a:rPr>
                  <a:t>:  We say that  the  two-dimensional  continuous  random  variable  is uniformly  distributed  over  a  region R in  the Euclidean  plane if</a:t>
                </a:r>
                <a:endParaRPr lang="en-US" sz="2400" dirty="0">
                  <a:latin typeface="Times New Roman" pitchFamily="18" charset="0"/>
                  <a:ea typeface="Calibri"/>
                  <a:cs typeface="Times New Roman" pitchFamily="18" charset="0"/>
                </a:endParaRPr>
              </a:p>
              <a:p>
                <a:pPr algn="just">
                  <a:lnSpc>
                    <a:spcPct val="150000"/>
                  </a:lnSpc>
                </a:pPr>
                <a14:m>
                  <m:oMathPara xmlns:m="http://schemas.openxmlformats.org/officeDocument/2006/math">
                    <m:oMathParaPr>
                      <m:jc m:val="centerGroup"/>
                    </m:oMathParaPr>
                    <m:oMath xmlns:m="http://schemas.openxmlformats.org/officeDocument/2006/math">
                      <m:r>
                        <a:rPr lang="en-US" sz="2400" i="1">
                          <a:effectLst/>
                          <a:latin typeface="Cambria Math"/>
                          <a:ea typeface="Times New Roman"/>
                          <a:cs typeface="Times New Roman"/>
                        </a:rPr>
                        <m:t> </m:t>
                      </m:r>
                      <m:r>
                        <a:rPr lang="en-US" sz="2400" i="1">
                          <a:effectLst/>
                          <a:latin typeface="Cambria Math"/>
                          <a:ea typeface="Times New Roman"/>
                          <a:cs typeface="Times New Roman"/>
                        </a:rPr>
                        <m:t>𝑓</m:t>
                      </m:r>
                      <m:d>
                        <m:dPr>
                          <m:ctrlPr>
                            <a:rPr lang="en-US" sz="2400" i="1">
                              <a:effectLst/>
                              <a:latin typeface="Cambria Math" panose="02040503050406030204" pitchFamily="18" charset="0"/>
                              <a:ea typeface="Times New Roman"/>
                              <a:cs typeface="Times New Roman"/>
                            </a:rPr>
                          </m:ctrlPr>
                        </m:dPr>
                        <m:e>
                          <m:r>
                            <a:rPr lang="en-US" sz="2400" i="1">
                              <a:effectLst/>
                              <a:latin typeface="Cambria Math"/>
                              <a:ea typeface="Calibri"/>
                              <a:cs typeface="Times New Roman"/>
                            </a:rPr>
                            <m:t>𝑥</m:t>
                          </m:r>
                          <m:r>
                            <a:rPr lang="en-US" sz="2400" i="1">
                              <a:effectLst/>
                              <a:latin typeface="Cambria Math"/>
                              <a:ea typeface="Calibri"/>
                              <a:cs typeface="Times New Roman"/>
                            </a:rPr>
                            <m:t>, </m:t>
                          </m:r>
                          <m:r>
                            <a:rPr lang="en-US" sz="2400" i="1">
                              <a:effectLst/>
                              <a:latin typeface="Cambria Math"/>
                              <a:ea typeface="Calibri"/>
                              <a:cs typeface="Times New Roman"/>
                            </a:rPr>
                            <m:t>𝑦</m:t>
                          </m:r>
                        </m:e>
                      </m:d>
                      <m:r>
                        <a:rPr lang="en-US" sz="2400" i="1">
                          <a:effectLst/>
                          <a:latin typeface="Cambria Math"/>
                          <a:ea typeface="Calibri"/>
                          <a:cs typeface="Times New Roman"/>
                        </a:rPr>
                        <m:t>=</m:t>
                      </m:r>
                      <m:d>
                        <m:dPr>
                          <m:begChr m:val="{"/>
                          <m:endChr m:val=""/>
                          <m:ctrlPr>
                            <a:rPr lang="en-US" sz="2400" i="1">
                              <a:effectLst/>
                              <a:latin typeface="Cambria Math" panose="02040503050406030204" pitchFamily="18" charset="0"/>
                              <a:ea typeface="Calibri"/>
                              <a:cs typeface="Times New Roman"/>
                            </a:rPr>
                          </m:ctrlPr>
                        </m:dPr>
                        <m:e>
                          <m:eqArr>
                            <m:eqArrPr>
                              <m:ctrlPr>
                                <a:rPr lang="en-US" sz="2400" i="1">
                                  <a:effectLst/>
                                  <a:latin typeface="Cambria Math" panose="02040503050406030204" pitchFamily="18" charset="0"/>
                                  <a:ea typeface="Calibri"/>
                                  <a:cs typeface="Times New Roman"/>
                                </a:rPr>
                              </m:ctrlPr>
                            </m:eqArrPr>
                            <m:e>
                              <m:r>
                                <a:rPr lang="en-US" sz="2400" i="1">
                                  <a:effectLst/>
                                  <a:latin typeface="Cambria Math"/>
                                  <a:ea typeface="Calibri"/>
                                  <a:cs typeface="Times New Roman"/>
                                </a:rPr>
                                <m:t>𝑐</m:t>
                              </m:r>
                              <m:r>
                                <a:rPr lang="en-US" sz="2400" i="1">
                                  <a:effectLst/>
                                  <a:latin typeface="Cambria Math"/>
                                  <a:ea typeface="Calibri"/>
                                  <a:cs typeface="Times New Roman"/>
                                </a:rPr>
                                <m:t>,  </m:t>
                              </m:r>
                              <m:r>
                                <a:rPr lang="en-US" sz="2400" i="1">
                                  <a:effectLst/>
                                  <a:latin typeface="Cambria Math"/>
                                  <a:ea typeface="Calibri"/>
                                  <a:cs typeface="Times New Roman"/>
                                </a:rPr>
                                <m:t>𝑓𝑜𝑟</m:t>
                              </m:r>
                              <m:r>
                                <a:rPr lang="en-US" sz="2400" i="1">
                                  <a:effectLst/>
                                  <a:latin typeface="Cambria Math"/>
                                  <a:ea typeface="Calibri"/>
                                  <a:cs typeface="Times New Roman"/>
                                </a:rPr>
                                <m:t> (</m:t>
                              </m:r>
                              <m:r>
                                <a:rPr lang="en-US" sz="2400" i="1">
                                  <a:effectLst/>
                                  <a:latin typeface="Cambria Math"/>
                                  <a:ea typeface="Calibri"/>
                                  <a:cs typeface="Times New Roman"/>
                                </a:rPr>
                                <m:t>𝑥</m:t>
                              </m:r>
                              <m:r>
                                <a:rPr lang="en-US" sz="2400" i="1">
                                  <a:effectLst/>
                                  <a:latin typeface="Cambria Math"/>
                                  <a:ea typeface="Calibri"/>
                                  <a:cs typeface="Times New Roman"/>
                                </a:rPr>
                                <m:t>,</m:t>
                              </m:r>
                              <m:r>
                                <a:rPr lang="en-US" sz="2400" i="1">
                                  <a:effectLst/>
                                  <a:latin typeface="Cambria Math"/>
                                  <a:ea typeface="Calibri"/>
                                  <a:cs typeface="Times New Roman"/>
                                </a:rPr>
                                <m:t>𝑦</m:t>
                              </m:r>
                              <m:r>
                                <a:rPr lang="en-US" sz="2400" i="1">
                                  <a:effectLst/>
                                  <a:latin typeface="Cambria Math"/>
                                  <a:ea typeface="Calibri"/>
                                  <a:cs typeface="Times New Roman"/>
                                </a:rPr>
                                <m:t>)∈</m:t>
                              </m:r>
                              <m:r>
                                <a:rPr lang="en-US" sz="2400" i="1">
                                  <a:effectLst/>
                                  <a:latin typeface="Cambria Math"/>
                                  <a:ea typeface="Calibri"/>
                                  <a:cs typeface="Times New Roman"/>
                                </a:rPr>
                                <m:t>𝑅</m:t>
                              </m:r>
                            </m:e>
                            <m:e>
                              <m:r>
                                <a:rPr lang="en-US" sz="2400" i="1">
                                  <a:effectLst/>
                                  <a:latin typeface="Cambria Math"/>
                                  <a:ea typeface="Calibri"/>
                                  <a:cs typeface="Times New Roman"/>
                                </a:rPr>
                                <m:t>0,  </m:t>
                              </m:r>
                              <m:r>
                                <a:rPr lang="en-US" sz="2400" i="1">
                                  <a:effectLst/>
                                  <a:latin typeface="Cambria Math"/>
                                  <a:ea typeface="Calibri"/>
                                  <a:cs typeface="Times New Roman"/>
                                </a:rPr>
                                <m:t>𝑜𝑡h𝑒𝑟𝑤𝑖𝑠𝑒</m:t>
                              </m:r>
                            </m:e>
                          </m:eqArr>
                        </m:e>
                      </m:d>
                    </m:oMath>
                  </m:oMathPara>
                </a14:m>
                <a:endParaRPr lang="en-US" sz="2400" dirty="0">
                  <a:latin typeface="Times New Roman" pitchFamily="18" charset="0"/>
                  <a:ea typeface="Calibri"/>
                  <a:cs typeface="Times New Roman" pitchFamily="18" charset="0"/>
                </a:endParaRPr>
              </a:p>
              <a:p>
                <a:pPr algn="just">
                  <a:lnSpc>
                    <a:spcPct val="150000"/>
                  </a:lnSpc>
                  <a:tabLst>
                    <a:tab pos="1028700" algn="l"/>
                  </a:tabLst>
                </a:pPr>
                <a:r>
                  <a:rPr lang="en-US" sz="2400" dirty="0">
                    <a:effectLst/>
                    <a:latin typeface="Times New Roman" pitchFamily="18" charset="0"/>
                    <a:ea typeface="Calibri"/>
                    <a:cs typeface="Times New Roman" pitchFamily="18" charset="0"/>
                  </a:rPr>
                  <a:t>Because of the requirement </a:t>
                </a:r>
                <a14:m>
                  <m:oMath xmlns:m="http://schemas.openxmlformats.org/officeDocument/2006/math">
                    <m:nary>
                      <m:naryPr>
                        <m:limLoc m:val="subSup"/>
                        <m:ctrlPr>
                          <a:rPr lang="en-US" sz="2400" i="1">
                            <a:effectLst/>
                            <a:latin typeface="Cambria Math" panose="02040503050406030204" pitchFamily="18" charset="0"/>
                            <a:ea typeface="Calibri"/>
                            <a:cs typeface="Times New Roman"/>
                          </a:rPr>
                        </m:ctrlPr>
                      </m:naryPr>
                      <m:sub>
                        <m:r>
                          <a:rPr lang="en-US" sz="2400" i="1">
                            <a:effectLst/>
                            <a:latin typeface="Cambria Math"/>
                            <a:ea typeface="Calibri"/>
                            <a:cs typeface="Times New Roman"/>
                          </a:rPr>
                          <m:t>∞</m:t>
                        </m:r>
                      </m:sub>
                      <m:sup>
                        <m:r>
                          <a:rPr lang="en-US" sz="2400" i="1">
                            <a:effectLst/>
                            <a:latin typeface="Cambria Math"/>
                            <a:ea typeface="Calibri"/>
                            <a:cs typeface="Times New Roman"/>
                          </a:rPr>
                          <m:t>∞</m:t>
                        </m:r>
                      </m:sup>
                      <m:e>
                        <m:nary>
                          <m:naryPr>
                            <m:limLoc m:val="subSup"/>
                            <m:ctrlPr>
                              <a:rPr lang="en-US" sz="2400" i="1">
                                <a:effectLst/>
                                <a:latin typeface="Cambria Math" panose="02040503050406030204" pitchFamily="18" charset="0"/>
                                <a:ea typeface="Calibri"/>
                                <a:cs typeface="Times New Roman"/>
                              </a:rPr>
                            </m:ctrlPr>
                          </m:naryPr>
                          <m:sub>
                            <m:r>
                              <a:rPr lang="en-US" sz="2400" i="1">
                                <a:effectLst/>
                                <a:latin typeface="Cambria Math"/>
                                <a:ea typeface="Calibri"/>
                                <a:cs typeface="Times New Roman"/>
                              </a:rPr>
                              <m:t>−∞</m:t>
                            </m:r>
                          </m:sub>
                          <m:sup>
                            <m:r>
                              <a:rPr lang="en-US" sz="2400" i="1">
                                <a:effectLst/>
                                <a:latin typeface="Cambria Math"/>
                                <a:ea typeface="Calibri"/>
                                <a:cs typeface="Times New Roman"/>
                              </a:rPr>
                              <m:t>∞</m:t>
                            </m:r>
                          </m:sup>
                          <m:e>
                            <m:r>
                              <a:rPr lang="en-US" sz="2400" i="1">
                                <a:effectLst/>
                                <a:latin typeface="Cambria Math"/>
                                <a:ea typeface="Calibri"/>
                                <a:cs typeface="Times New Roman"/>
                              </a:rPr>
                              <m:t>𝑓</m:t>
                            </m:r>
                            <m:r>
                              <a:rPr lang="en-US" sz="2400" i="1">
                                <a:effectLst/>
                                <a:latin typeface="Cambria Math"/>
                                <a:ea typeface="Calibri"/>
                                <a:cs typeface="Times New Roman"/>
                              </a:rPr>
                              <m:t>(</m:t>
                            </m:r>
                            <m:r>
                              <a:rPr lang="en-US" sz="2400" i="1">
                                <a:effectLst/>
                                <a:latin typeface="Cambria Math"/>
                                <a:ea typeface="Calibri"/>
                                <a:cs typeface="Times New Roman"/>
                              </a:rPr>
                              <m:t>𝑥</m:t>
                            </m:r>
                            <m:r>
                              <a:rPr lang="en-US" sz="2400" i="1">
                                <a:effectLst/>
                                <a:latin typeface="Cambria Math"/>
                                <a:ea typeface="Calibri"/>
                                <a:cs typeface="Times New Roman"/>
                              </a:rPr>
                              <m:t>,</m:t>
                            </m:r>
                            <m:r>
                              <a:rPr lang="en-US" sz="2400" i="1">
                                <a:effectLst/>
                                <a:latin typeface="Cambria Math"/>
                                <a:ea typeface="Calibri"/>
                                <a:cs typeface="Times New Roman"/>
                              </a:rPr>
                              <m:t>𝑦</m:t>
                            </m:r>
                            <m:r>
                              <a:rPr lang="en-US" sz="2400" i="1">
                                <a:effectLst/>
                                <a:latin typeface="Cambria Math"/>
                                <a:ea typeface="Calibri"/>
                                <a:cs typeface="Times New Roman"/>
                              </a:rPr>
                              <m:t>)</m:t>
                            </m:r>
                          </m:e>
                        </m:nary>
                      </m:e>
                    </m:nary>
                    <m:box>
                      <m:boxPr>
                        <m:diff m:val="on"/>
                        <m:ctrlPr>
                          <a:rPr lang="en-US" sz="2400" i="1">
                            <a:effectLst/>
                            <a:latin typeface="Cambria Math" panose="02040503050406030204" pitchFamily="18" charset="0"/>
                            <a:ea typeface="Calibri"/>
                            <a:cs typeface="Times New Roman"/>
                          </a:rPr>
                        </m:ctrlPr>
                      </m:boxPr>
                      <m:e>
                        <m:r>
                          <a:rPr lang="en-US" sz="2400" i="1">
                            <a:effectLst/>
                            <a:latin typeface="Cambria Math"/>
                            <a:ea typeface="Calibri"/>
                            <a:cs typeface="Times New Roman"/>
                          </a:rPr>
                          <m:t>𝑑𝑥</m:t>
                        </m:r>
                      </m:e>
                    </m:box>
                    <m:box>
                      <m:boxPr>
                        <m:diff m:val="on"/>
                        <m:ctrlPr>
                          <a:rPr lang="en-US" sz="2400" i="1">
                            <a:effectLst/>
                            <a:latin typeface="Cambria Math" panose="02040503050406030204" pitchFamily="18" charset="0"/>
                            <a:ea typeface="Calibri"/>
                            <a:cs typeface="Times New Roman"/>
                          </a:rPr>
                        </m:ctrlPr>
                      </m:boxPr>
                      <m:e>
                        <m:r>
                          <a:rPr lang="en-US" sz="2400" i="1">
                            <a:effectLst/>
                            <a:latin typeface="Cambria Math"/>
                            <a:ea typeface="Calibri"/>
                            <a:cs typeface="Times New Roman"/>
                          </a:rPr>
                          <m:t>𝑑𝑦</m:t>
                        </m:r>
                      </m:e>
                    </m:box>
                    <m:r>
                      <a:rPr lang="en-US" sz="2400" i="1">
                        <a:effectLst/>
                        <a:latin typeface="Cambria Math"/>
                        <a:ea typeface="Calibri"/>
                        <a:cs typeface="Times New Roman"/>
                      </a:rPr>
                      <m:t>=1,</m:t>
                    </m:r>
                  </m:oMath>
                </a14:m>
                <a:r>
                  <a:rPr lang="en-US" sz="2400" dirty="0">
                    <a:effectLst/>
                    <a:latin typeface="Times New Roman" pitchFamily="18" charset="0"/>
                    <a:ea typeface="Calibri"/>
                    <a:cs typeface="Times New Roman" pitchFamily="18" charset="0"/>
                  </a:rPr>
                  <a:t>the above implies that the constant equals</a:t>
                </a:r>
                <a14:m>
                  <m:oMath xmlns:m="http://schemas.openxmlformats.org/officeDocument/2006/math">
                    <m:f>
                      <m:fPr>
                        <m:ctrlPr>
                          <a:rPr lang="en-US" sz="2400" i="1">
                            <a:effectLst/>
                            <a:latin typeface="Cambria Math" panose="02040503050406030204" pitchFamily="18" charset="0"/>
                            <a:ea typeface="Calibri"/>
                            <a:cs typeface="Times New Roman"/>
                          </a:rPr>
                        </m:ctrlPr>
                      </m:fPr>
                      <m:num>
                        <m:r>
                          <a:rPr lang="en-US" sz="2400" i="1">
                            <a:effectLst/>
                            <a:latin typeface="Cambria Math"/>
                            <a:ea typeface="Calibri"/>
                            <a:cs typeface="Times New Roman"/>
                          </a:rPr>
                          <m:t>1</m:t>
                        </m:r>
                      </m:num>
                      <m:den>
                        <m:r>
                          <m:rPr>
                            <m:sty m:val="p"/>
                          </m:rPr>
                          <a:rPr lang="en-US" sz="2400">
                            <a:effectLst/>
                            <a:latin typeface="Cambria Math"/>
                            <a:ea typeface="Calibri"/>
                            <a:cs typeface="Times New Roman"/>
                          </a:rPr>
                          <m:t>area</m:t>
                        </m:r>
                        <m:r>
                          <a:rPr lang="en-US" sz="2400">
                            <a:effectLst/>
                            <a:latin typeface="Cambria Math"/>
                            <a:ea typeface="Calibri"/>
                            <a:cs typeface="Times New Roman"/>
                          </a:rPr>
                          <m:t> (</m:t>
                        </m:r>
                        <m:r>
                          <m:rPr>
                            <m:sty m:val="p"/>
                          </m:rPr>
                          <a:rPr lang="en-US" sz="2400">
                            <a:effectLst/>
                            <a:latin typeface="Cambria Math"/>
                            <a:ea typeface="Calibri"/>
                            <a:cs typeface="Times New Roman"/>
                          </a:rPr>
                          <m:t>R</m:t>
                        </m:r>
                        <m:r>
                          <a:rPr lang="en-US" sz="2400">
                            <a:effectLst/>
                            <a:latin typeface="Cambria Math"/>
                            <a:ea typeface="Calibri"/>
                            <a:cs typeface="Times New Roman"/>
                          </a:rPr>
                          <m:t>)  </m:t>
                        </m:r>
                      </m:den>
                    </m:f>
                  </m:oMath>
                </a14:m>
                <a:r>
                  <a:rPr lang="en-US" sz="2400" dirty="0">
                    <a:effectLst/>
                    <a:latin typeface="Times New Roman" pitchFamily="18" charset="0"/>
                    <a:ea typeface="Calibri"/>
                    <a:cs typeface="Times New Roman" pitchFamily="18" charset="0"/>
                  </a:rPr>
                  <a:t>.  We are assuming that R is a region with finite, nonzero area. </a:t>
                </a:r>
                <a:r>
                  <a:rPr lang="en-US" sz="2400" dirty="0" err="1">
                    <a:effectLst/>
                    <a:latin typeface="Times New Roman" pitchFamily="18" charset="0"/>
                    <a:ea typeface="Calibri"/>
                    <a:cs typeface="Times New Roman" pitchFamily="18" charset="0"/>
                  </a:rPr>
                  <a:t>i.e</a:t>
                </a:r>
                <a:endParaRPr lang="en-US" sz="2400" dirty="0">
                  <a:latin typeface="Times New Roman" pitchFamily="18" charset="0"/>
                  <a:ea typeface="Calibri"/>
                  <a:cs typeface="Times New Roman" pitchFamily="18" charset="0"/>
                </a:endParaRPr>
              </a:p>
              <a:p>
                <a:pPr algn="just">
                  <a:lnSpc>
                    <a:spcPct val="150000"/>
                  </a:lnSpc>
                  <a:tabLst>
                    <a:tab pos="1028700" algn="l"/>
                  </a:tabLst>
                </a:pPr>
                <a14:m>
                  <m:oMathPara xmlns:m="http://schemas.openxmlformats.org/officeDocument/2006/math">
                    <m:oMathParaPr>
                      <m:jc m:val="centerGroup"/>
                    </m:oMathParaPr>
                    <m:oMath xmlns:m="http://schemas.openxmlformats.org/officeDocument/2006/math">
                      <m:r>
                        <a:rPr lang="en-US" sz="2400" i="1">
                          <a:effectLst/>
                          <a:latin typeface="Cambria Math"/>
                          <a:ea typeface="Calibri"/>
                          <a:cs typeface="Times New Roman"/>
                        </a:rPr>
                        <m:t>𝑐</m:t>
                      </m:r>
                      <m:r>
                        <a:rPr lang="en-US" sz="2400" i="1">
                          <a:effectLst/>
                          <a:latin typeface="Cambria Math"/>
                          <a:ea typeface="Calibri"/>
                          <a:cs typeface="Times New Roman"/>
                        </a:rPr>
                        <m:t>=</m:t>
                      </m:r>
                      <m:f>
                        <m:fPr>
                          <m:ctrlPr>
                            <a:rPr lang="en-US" sz="2400" i="1">
                              <a:effectLst/>
                              <a:latin typeface="Cambria Math" panose="02040503050406030204" pitchFamily="18" charset="0"/>
                              <a:ea typeface="Calibri"/>
                              <a:cs typeface="Times New Roman"/>
                            </a:rPr>
                          </m:ctrlPr>
                        </m:fPr>
                        <m:num>
                          <m:r>
                            <a:rPr lang="en-US" sz="2400" i="1">
                              <a:effectLst/>
                              <a:latin typeface="Cambria Math"/>
                              <a:ea typeface="Calibri"/>
                              <a:cs typeface="Times New Roman"/>
                            </a:rPr>
                            <m:t>1</m:t>
                          </m:r>
                        </m:num>
                        <m:den>
                          <m:r>
                            <a:rPr lang="en-US" sz="2400" i="1">
                              <a:effectLst/>
                              <a:latin typeface="Cambria Math"/>
                              <a:ea typeface="Calibri"/>
                              <a:cs typeface="Times New Roman"/>
                            </a:rPr>
                            <m:t>𝑎𝑟𝑒𝑎</m:t>
                          </m:r>
                          <m:r>
                            <a:rPr lang="en-US" sz="2400" i="1">
                              <a:effectLst/>
                              <a:latin typeface="Cambria Math"/>
                              <a:ea typeface="Calibri"/>
                              <a:cs typeface="Times New Roman"/>
                            </a:rPr>
                            <m:t>(</m:t>
                          </m:r>
                          <m:r>
                            <a:rPr lang="en-US" sz="2400" i="1">
                              <a:effectLst/>
                              <a:latin typeface="Cambria Math"/>
                              <a:ea typeface="Calibri"/>
                              <a:cs typeface="Times New Roman"/>
                            </a:rPr>
                            <m:t>𝑅</m:t>
                          </m:r>
                          <m:r>
                            <a:rPr lang="en-US" sz="2400" i="1">
                              <a:effectLst/>
                              <a:latin typeface="Cambria Math"/>
                              <a:ea typeface="Calibri"/>
                              <a:cs typeface="Times New Roman"/>
                            </a:rPr>
                            <m:t>)</m:t>
                          </m:r>
                        </m:den>
                      </m:f>
                    </m:oMath>
                  </m:oMathPara>
                </a14:m>
                <a:endParaRPr lang="en-US" sz="2400" dirty="0">
                  <a:latin typeface="Times New Roman" pitchFamily="18" charset="0"/>
                  <a:ea typeface="Calibri"/>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42568" y="76200"/>
                <a:ext cx="8763000" cy="6033255"/>
              </a:xfrm>
              <a:prstGeom prst="rect">
                <a:avLst/>
              </a:prstGeom>
              <a:blipFill rotWithShape="1">
                <a:blip r:embed="rId2"/>
                <a:stretch>
                  <a:fillRect l="-1043" r="-2851"/>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0714927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76981" y="228600"/>
                <a:ext cx="8763000" cy="5835957"/>
              </a:xfrm>
              <a:prstGeom prst="rect">
                <a:avLst/>
              </a:prstGeom>
            </p:spPr>
            <p:txBody>
              <a:bodyPr wrap="square">
                <a:spAutoFit/>
              </a:bodyPr>
              <a:lstStyle/>
              <a:p>
                <a:pPr algn="just">
                  <a:lnSpc>
                    <a:spcPct val="150000"/>
                  </a:lnSpc>
                </a:pPr>
                <a:r>
                  <a:rPr lang="en-US" sz="2800" u="sng" dirty="0" smtClean="0">
                    <a:solidFill>
                      <a:srgbClr val="FF0000"/>
                    </a:solidFill>
                    <a:effectLst/>
                    <a:latin typeface="Times New Roman" pitchFamily="18" charset="0"/>
                    <a:ea typeface="Calibri"/>
                    <a:cs typeface="Times New Roman" pitchFamily="18" charset="0"/>
                  </a:rPr>
                  <a:t>Discrete probability distribution</a:t>
                </a:r>
                <a:r>
                  <a:rPr lang="en-US" sz="2800" b="1" dirty="0">
                    <a:effectLst/>
                    <a:latin typeface="Times New Roman" pitchFamily="18" charset="0"/>
                    <a:ea typeface="Calibri"/>
                    <a:cs typeface="Times New Roman" pitchFamily="18" charset="0"/>
                  </a:rPr>
                  <a:t>: </a:t>
                </a:r>
                <a:r>
                  <a:rPr lang="en-US" sz="2800" dirty="0">
                    <a:effectLst/>
                    <a:latin typeface="Times New Roman" pitchFamily="18" charset="0"/>
                    <a:ea typeface="Calibri"/>
                    <a:cs typeface="Times New Roman" pitchFamily="18" charset="0"/>
                  </a:rPr>
                  <a:t>A probability distribution describes the possible values and their probability of occurring. </a:t>
                </a:r>
                <a:endParaRPr lang="en-US" sz="2800" dirty="0">
                  <a:latin typeface="Times New Roman" pitchFamily="18" charset="0"/>
                  <a:ea typeface="Calibri"/>
                  <a:cs typeface="Times New Roman" pitchFamily="18" charset="0"/>
                </a:endParaRPr>
              </a:p>
              <a:p>
                <a:pPr algn="just">
                  <a:lnSpc>
                    <a:spcPct val="150000"/>
                  </a:lnSpc>
                </a:pPr>
                <a:r>
                  <a:rPr lang="en-US" sz="2800" dirty="0">
                    <a:effectLst/>
                    <a:latin typeface="Times New Roman" pitchFamily="18" charset="0"/>
                    <a:ea typeface="Calibri"/>
                    <a:cs typeface="Times New Roman" pitchFamily="18" charset="0"/>
                  </a:rPr>
                  <a:t>Discrete probability distribution is called probability mass function (pmf), p(.) and need to satisfy following conditions</a:t>
                </a:r>
                <a:endParaRPr lang="en-US" sz="2800" dirty="0">
                  <a:latin typeface="Times New Roman" pitchFamily="18" charset="0"/>
                  <a:ea typeface="Calibri"/>
                  <a:cs typeface="Times New Roman" pitchFamily="18" charset="0"/>
                </a:endParaRPr>
              </a:p>
              <a:p>
                <a:pPr algn="just">
                  <a:lnSpc>
                    <a:spcPct val="150000"/>
                  </a:lnSpc>
                </a:pPr>
                <a:r>
                  <a:rPr lang="en-US" sz="2800" b="1" dirty="0">
                    <a:effectLst/>
                    <a:latin typeface="Times New Roman" pitchFamily="18" charset="0"/>
                    <a:ea typeface="Calibri"/>
                    <a:cs typeface="Times New Roman" pitchFamily="18" charset="0"/>
                  </a:rPr>
                  <a:t>Properties of P(X=x</a:t>
                </a:r>
                <a:r>
                  <a:rPr lang="en-US" sz="2800" b="1" baseline="-25000" dirty="0">
                    <a:effectLst/>
                    <a:latin typeface="Times New Roman" pitchFamily="18" charset="0"/>
                    <a:ea typeface="Calibri"/>
                    <a:cs typeface="Times New Roman" pitchFamily="18" charset="0"/>
                  </a:rPr>
                  <a:t>i</a:t>
                </a:r>
                <a:r>
                  <a:rPr lang="en-US" sz="2800" b="1" dirty="0">
                    <a:effectLst/>
                    <a:latin typeface="Times New Roman" pitchFamily="18" charset="0"/>
                    <a:ea typeface="Calibri"/>
                    <a:cs typeface="Times New Roman" pitchFamily="18" charset="0"/>
                  </a:rPr>
                  <a:t>) where X is Discrete random variable:</a:t>
                </a:r>
                <a:endParaRPr lang="en-US" sz="2800" dirty="0">
                  <a:latin typeface="Times New Roman" pitchFamily="18" charset="0"/>
                  <a:ea typeface="Calibri"/>
                  <a:cs typeface="Times New Roman" pitchFamily="18" charset="0"/>
                </a:endParaRPr>
              </a:p>
              <a:p>
                <a:pPr marL="342900" marR="0" lvl="0" indent="-342900" algn="just">
                  <a:lnSpc>
                    <a:spcPct val="150000"/>
                  </a:lnSpc>
                  <a:spcBef>
                    <a:spcPts val="0"/>
                  </a:spcBef>
                  <a:spcAft>
                    <a:spcPts val="0"/>
                  </a:spcAft>
                  <a:buFont typeface="+mj-lt"/>
                  <a:buAutoNum type="arabicPeriod"/>
                </a:pPr>
                <a:r>
                  <a:rPr lang="en-US" sz="2800" b="1" dirty="0">
                    <a:effectLst/>
                    <a:latin typeface="Times New Roman" pitchFamily="18" charset="0"/>
                    <a:ea typeface="Calibri"/>
                    <a:cs typeface="Times New Roman" pitchFamily="18" charset="0"/>
                  </a:rPr>
                  <a:t>0 ≤</a:t>
                </a:r>
                <a:r>
                  <a:rPr lang="en-US" sz="2800" dirty="0">
                    <a:effectLst/>
                    <a:latin typeface="Times New Roman" pitchFamily="18" charset="0"/>
                    <a:ea typeface="Calibri"/>
                    <a:cs typeface="Times New Roman" pitchFamily="18" charset="0"/>
                  </a:rPr>
                  <a:t> P(X=x</a:t>
                </a:r>
                <a:r>
                  <a:rPr lang="en-US" sz="2800" baseline="-25000" dirty="0">
                    <a:effectLst/>
                    <a:latin typeface="Times New Roman" pitchFamily="18" charset="0"/>
                    <a:ea typeface="Calibri"/>
                    <a:cs typeface="Times New Roman" pitchFamily="18" charset="0"/>
                  </a:rPr>
                  <a:t>i</a:t>
                </a:r>
                <a:r>
                  <a:rPr lang="en-US" sz="2800" dirty="0">
                    <a:effectLst/>
                    <a:latin typeface="Times New Roman" pitchFamily="18" charset="0"/>
                    <a:ea typeface="Calibri"/>
                    <a:cs typeface="Times New Roman" pitchFamily="18" charset="0"/>
                  </a:rPr>
                  <a:t>) ≤ 1</a:t>
                </a:r>
                <a:endParaRPr lang="en-US" sz="2800" dirty="0">
                  <a:latin typeface="Times New Roman" pitchFamily="18" charset="0"/>
                  <a:ea typeface="Calibri"/>
                  <a:cs typeface="Times New Roman" pitchFamily="18" charset="0"/>
                </a:endParaRPr>
              </a:p>
              <a:p>
                <a:pPr marL="342900" marR="0" lvl="0" indent="-342900" algn="just">
                  <a:lnSpc>
                    <a:spcPct val="150000"/>
                  </a:lnSpc>
                  <a:spcBef>
                    <a:spcPts val="0"/>
                  </a:spcBef>
                  <a:spcAft>
                    <a:spcPts val="0"/>
                  </a:spcAft>
                  <a:buFont typeface="+mj-lt"/>
                  <a:buAutoNum type="arabicPeriod"/>
                </a:pPr>
                <a14:m>
                  <m:oMath xmlns:m="http://schemas.openxmlformats.org/officeDocument/2006/math">
                    <m:nary>
                      <m:naryPr>
                        <m:chr m:val="∑"/>
                        <m:limLoc m:val="undOvr"/>
                        <m:ctrlPr>
                          <a:rPr lang="en-US" sz="2800" b="1" i="1">
                            <a:effectLst/>
                            <a:latin typeface="Cambria Math" panose="02040503050406030204" pitchFamily="18" charset="0"/>
                            <a:ea typeface="Calibri"/>
                            <a:cs typeface="Times New Roman"/>
                          </a:rPr>
                        </m:ctrlPr>
                      </m:naryPr>
                      <m:sub>
                        <m:r>
                          <a:rPr lang="en-US" sz="2800" b="1" i="1">
                            <a:effectLst/>
                            <a:latin typeface="Cambria Math"/>
                            <a:ea typeface="Calibri"/>
                            <a:cs typeface="Times New Roman"/>
                          </a:rPr>
                          <m:t>𝒊</m:t>
                        </m:r>
                        <m:r>
                          <a:rPr lang="en-US" sz="2800" b="1" i="1">
                            <a:effectLst/>
                            <a:latin typeface="Cambria Math"/>
                            <a:ea typeface="Calibri"/>
                            <a:cs typeface="Times New Roman"/>
                          </a:rPr>
                          <m:t>=</m:t>
                        </m:r>
                        <m:r>
                          <a:rPr lang="en-US" sz="2800" b="1" i="1">
                            <a:effectLst/>
                            <a:latin typeface="Cambria Math"/>
                            <a:ea typeface="Calibri"/>
                            <a:cs typeface="Times New Roman"/>
                          </a:rPr>
                          <m:t>𝟏</m:t>
                        </m:r>
                      </m:sub>
                      <m:sup>
                        <m:r>
                          <a:rPr lang="en-US" sz="2800" b="1" i="1">
                            <a:effectLst/>
                            <a:latin typeface="Cambria Math"/>
                            <a:ea typeface="Calibri"/>
                            <a:cs typeface="Times New Roman"/>
                          </a:rPr>
                          <m:t>𝒏</m:t>
                        </m:r>
                      </m:sup>
                      <m:e>
                        <m:r>
                          <m:rPr>
                            <m:sty m:val="p"/>
                          </m:rPr>
                          <a:rPr lang="en-US" sz="2800">
                            <a:effectLst/>
                            <a:latin typeface="Cambria Math"/>
                            <a:ea typeface="Calibri"/>
                            <a:cs typeface="Times New Roman"/>
                          </a:rPr>
                          <m:t>P</m:t>
                        </m:r>
                        <m:r>
                          <a:rPr lang="en-US" sz="2800">
                            <a:effectLst/>
                            <a:latin typeface="Cambria Math"/>
                            <a:ea typeface="Calibri"/>
                            <a:cs typeface="Times New Roman"/>
                          </a:rPr>
                          <m:t>(</m:t>
                        </m:r>
                        <m:r>
                          <m:rPr>
                            <m:sty m:val="p"/>
                          </m:rPr>
                          <a:rPr lang="en-US" sz="2800">
                            <a:effectLst/>
                            <a:latin typeface="Cambria Math"/>
                            <a:ea typeface="Calibri"/>
                            <a:cs typeface="Times New Roman"/>
                          </a:rPr>
                          <m:t>X</m:t>
                        </m:r>
                        <m:r>
                          <a:rPr lang="en-US" sz="2800">
                            <a:effectLst/>
                            <a:latin typeface="Cambria Math"/>
                            <a:ea typeface="Calibri"/>
                            <a:cs typeface="Times New Roman"/>
                          </a:rPr>
                          <m:t>=</m:t>
                        </m:r>
                        <m:r>
                          <m:rPr>
                            <m:sty m:val="p"/>
                          </m:rPr>
                          <a:rPr lang="en-US" sz="2800">
                            <a:effectLst/>
                            <a:latin typeface="Cambria Math"/>
                            <a:ea typeface="Calibri"/>
                            <a:cs typeface="Times New Roman"/>
                          </a:rPr>
                          <m:t>xi</m:t>
                        </m:r>
                        <m:r>
                          <a:rPr lang="en-US" sz="2800">
                            <a:effectLst/>
                            <a:latin typeface="Cambria Math"/>
                            <a:ea typeface="Calibri"/>
                            <a:cs typeface="Times New Roman"/>
                          </a:rPr>
                          <m:t>)</m:t>
                        </m:r>
                      </m:e>
                    </m:nary>
                    <m:r>
                      <a:rPr lang="en-US" sz="2800" b="1" i="1">
                        <a:effectLst/>
                        <a:latin typeface="Cambria Math"/>
                        <a:ea typeface="Calibri"/>
                        <a:cs typeface="Times New Roman"/>
                      </a:rPr>
                      <m:t>=</m:t>
                    </m:r>
                  </m:oMath>
                </a14:m>
                <a:r>
                  <a:rPr lang="en-US" sz="2800" dirty="0">
                    <a:effectLst/>
                    <a:latin typeface="Times New Roman" pitchFamily="18" charset="0"/>
                    <a:ea typeface="Calibri"/>
                    <a:cs typeface="Times New Roman" pitchFamily="18" charset="0"/>
                  </a:rPr>
                  <a:t>1</a:t>
                </a:r>
                <a:endParaRPr lang="en-US" sz="2800" dirty="0">
                  <a:latin typeface="Times New Roman" pitchFamily="18" charset="0"/>
                  <a:ea typeface="Calibri"/>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76981" y="228600"/>
                <a:ext cx="8763000" cy="5835957"/>
              </a:xfrm>
              <a:prstGeom prst="rect">
                <a:avLst/>
              </a:prstGeom>
              <a:blipFill rotWithShape="1">
                <a:blip r:embed="rId2"/>
                <a:stretch>
                  <a:fillRect l="-1391" r="-2503" b="-1881"/>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677761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52400" y="152400"/>
                <a:ext cx="8534400" cy="5570949"/>
              </a:xfrm>
              <a:prstGeom prst="rect">
                <a:avLst/>
              </a:prstGeom>
            </p:spPr>
            <p:txBody>
              <a:bodyPr wrap="square">
                <a:spAutoFit/>
              </a:bodyPr>
              <a:lstStyle/>
              <a:p>
                <a:pPr algn="just">
                  <a:lnSpc>
                    <a:spcPct val="150000"/>
                  </a:lnSpc>
                  <a:tabLst>
                    <a:tab pos="1028700" algn="l"/>
                  </a:tabLst>
                </a:pPr>
                <a:r>
                  <a:rPr lang="en-US" sz="2800" b="1" dirty="0">
                    <a:latin typeface="Times New Roman" pitchFamily="18" charset="0"/>
                    <a:ea typeface="Calibri"/>
                    <a:cs typeface="Times New Roman" pitchFamily="18" charset="0"/>
                  </a:rPr>
                  <a:t>Note</a:t>
                </a:r>
                <a:r>
                  <a:rPr lang="en-US" sz="2800" dirty="0">
                    <a:effectLst/>
                    <a:latin typeface="Times New Roman" pitchFamily="18" charset="0"/>
                    <a:ea typeface="Calibri"/>
                    <a:cs typeface="Times New Roman" pitchFamily="18" charset="0"/>
                  </a:rPr>
                  <a:t>:  This definition represents the two-dimensional analog to the one-dimensional uniformly distributed random variable.</a:t>
                </a:r>
                <a:endParaRPr lang="en-US" sz="2800" dirty="0">
                  <a:latin typeface="Times New Roman" pitchFamily="18" charset="0"/>
                  <a:ea typeface="Calibri"/>
                  <a:cs typeface="Times New Roman" pitchFamily="18" charset="0"/>
                </a:endParaRPr>
              </a:p>
              <a:p>
                <a:pPr algn="just">
                  <a:lnSpc>
                    <a:spcPct val="150000"/>
                  </a:lnSpc>
                  <a:tabLst>
                    <a:tab pos="1028700" algn="l"/>
                  </a:tabLst>
                </a:pPr>
                <a:r>
                  <a:rPr lang="en-US" sz="2800" b="1" dirty="0">
                    <a:effectLst/>
                    <a:latin typeface="Times New Roman" pitchFamily="18" charset="0"/>
                    <a:ea typeface="Calibri"/>
                    <a:cs typeface="Times New Roman" pitchFamily="18" charset="0"/>
                  </a:rPr>
                  <a:t>Example</a:t>
                </a:r>
                <a:r>
                  <a:rPr lang="en-US" sz="2800" dirty="0">
                    <a:effectLst/>
                    <a:latin typeface="Times New Roman" pitchFamily="18" charset="0"/>
                    <a:ea typeface="Calibri"/>
                    <a:cs typeface="Times New Roman" pitchFamily="18" charset="0"/>
                  </a:rPr>
                  <a:t>: Suppose that the two-dimensional random variable (X, Y) is uniformly distributed over the region R.</a:t>
                </a:r>
                <a14:m>
                  <m:oMath xmlns:m="http://schemas.openxmlformats.org/officeDocument/2006/math">
                    <m:r>
                      <a:rPr lang="en-US" sz="2800" i="1">
                        <a:effectLst/>
                        <a:latin typeface="Cambria Math"/>
                        <a:ea typeface="Times New Roman"/>
                        <a:cs typeface="Times New Roman"/>
                      </a:rPr>
                      <m:t>𝑓</m:t>
                    </m:r>
                    <m:d>
                      <m:dPr>
                        <m:ctrlPr>
                          <a:rPr lang="en-US" sz="2800" i="1">
                            <a:effectLst/>
                            <a:latin typeface="Cambria Math" panose="02040503050406030204" pitchFamily="18" charset="0"/>
                            <a:ea typeface="Times New Roman"/>
                            <a:cs typeface="Times New Roman"/>
                          </a:rPr>
                        </m:ctrlPr>
                      </m:dPr>
                      <m:e>
                        <m:r>
                          <a:rPr lang="en-US" sz="2800" i="1">
                            <a:effectLst/>
                            <a:latin typeface="Cambria Math"/>
                            <a:ea typeface="Calibri"/>
                            <a:cs typeface="Times New Roman"/>
                          </a:rPr>
                          <m:t>𝑥</m:t>
                        </m:r>
                        <m:r>
                          <a:rPr lang="en-US" sz="2800" i="1">
                            <a:effectLst/>
                            <a:latin typeface="Cambria Math"/>
                            <a:ea typeface="Calibri"/>
                            <a:cs typeface="Times New Roman"/>
                          </a:rPr>
                          <m:t>, </m:t>
                        </m:r>
                        <m:r>
                          <a:rPr lang="en-US" sz="2800" i="1">
                            <a:effectLst/>
                            <a:latin typeface="Cambria Math"/>
                            <a:ea typeface="Calibri"/>
                            <a:cs typeface="Times New Roman"/>
                          </a:rPr>
                          <m:t>𝑦</m:t>
                        </m:r>
                      </m:e>
                    </m:d>
                    <m:r>
                      <a:rPr lang="en-US" sz="2800" i="1">
                        <a:effectLst/>
                        <a:latin typeface="Cambria Math"/>
                        <a:ea typeface="Calibri"/>
                        <a:cs typeface="Times New Roman"/>
                      </a:rPr>
                      <m:t>=</m:t>
                    </m:r>
                    <m:d>
                      <m:dPr>
                        <m:begChr m:val="{"/>
                        <m:endChr m:val=""/>
                        <m:ctrlPr>
                          <a:rPr lang="en-US" sz="2800" i="1">
                            <a:effectLst/>
                            <a:latin typeface="Cambria Math" panose="02040503050406030204" pitchFamily="18" charset="0"/>
                            <a:ea typeface="Calibri"/>
                            <a:cs typeface="Times New Roman"/>
                          </a:rPr>
                        </m:ctrlPr>
                      </m:dPr>
                      <m:e>
                        <m:eqArr>
                          <m:eqArrPr>
                            <m:ctrlPr>
                              <a:rPr lang="en-US" sz="2800" i="1">
                                <a:effectLst/>
                                <a:latin typeface="Cambria Math" panose="02040503050406030204" pitchFamily="18" charset="0"/>
                                <a:ea typeface="Calibri"/>
                                <a:cs typeface="Times New Roman"/>
                              </a:rPr>
                            </m:ctrlPr>
                          </m:eqArrPr>
                          <m:e>
                            <m:f>
                              <m:fPr>
                                <m:ctrlPr>
                                  <a:rPr lang="en-US" sz="2800" i="1">
                                    <a:effectLst/>
                                    <a:latin typeface="Cambria Math" panose="02040503050406030204" pitchFamily="18" charset="0"/>
                                    <a:ea typeface="Calibri"/>
                                    <a:cs typeface="Times New Roman"/>
                                  </a:rPr>
                                </m:ctrlPr>
                              </m:fPr>
                              <m:num>
                                <m:r>
                                  <a:rPr lang="en-US" sz="2800" i="1">
                                    <a:effectLst/>
                                    <a:latin typeface="Cambria Math"/>
                                    <a:ea typeface="Calibri"/>
                                    <a:cs typeface="Times New Roman"/>
                                  </a:rPr>
                                  <m:t>1</m:t>
                                </m:r>
                              </m:num>
                              <m:den>
                                <m:r>
                                  <a:rPr lang="en-US" sz="2800" i="1">
                                    <a:effectLst/>
                                    <a:latin typeface="Cambria Math"/>
                                    <a:ea typeface="Calibri"/>
                                    <a:cs typeface="Times New Roman"/>
                                  </a:rPr>
                                  <m:t>𝑎𝑟𝑒𝑎</m:t>
                                </m:r>
                                <m:r>
                                  <a:rPr lang="en-US" sz="2800" i="1">
                                    <a:effectLst/>
                                    <a:latin typeface="Cambria Math"/>
                                    <a:ea typeface="Calibri"/>
                                    <a:cs typeface="Times New Roman"/>
                                  </a:rPr>
                                  <m:t>(</m:t>
                                </m:r>
                                <m:r>
                                  <a:rPr lang="en-US" sz="2800" i="1">
                                    <a:effectLst/>
                                    <a:latin typeface="Cambria Math"/>
                                    <a:ea typeface="Calibri"/>
                                    <a:cs typeface="Times New Roman"/>
                                  </a:rPr>
                                  <m:t>𝑅</m:t>
                                </m:r>
                                <m:r>
                                  <a:rPr lang="en-US" sz="2800" i="1">
                                    <a:effectLst/>
                                    <a:latin typeface="Cambria Math"/>
                                    <a:ea typeface="Calibri"/>
                                    <a:cs typeface="Times New Roman"/>
                                  </a:rPr>
                                  <m:t>)</m:t>
                                </m:r>
                              </m:den>
                            </m:f>
                            <m:r>
                              <a:rPr lang="en-US" sz="2800" i="1">
                                <a:effectLst/>
                                <a:latin typeface="Cambria Math"/>
                                <a:ea typeface="Calibri"/>
                                <a:cs typeface="Times New Roman"/>
                              </a:rPr>
                              <m:t>,   </m:t>
                            </m:r>
                            <m:r>
                              <a:rPr lang="en-US" sz="2800" i="1">
                                <a:effectLst/>
                                <a:latin typeface="Cambria Math"/>
                                <a:ea typeface="Calibri"/>
                                <a:cs typeface="Times New Roman"/>
                              </a:rPr>
                              <m:t>𝑓𝑜𝑟</m:t>
                            </m:r>
                            <m:r>
                              <a:rPr lang="en-US" sz="2800" i="1">
                                <a:effectLst/>
                                <a:latin typeface="Cambria Math"/>
                                <a:ea typeface="Calibri"/>
                                <a:cs typeface="Times New Roman"/>
                              </a:rPr>
                              <m:t> (</m:t>
                            </m:r>
                            <m:r>
                              <a:rPr lang="en-US" sz="2800" i="1">
                                <a:effectLst/>
                                <a:latin typeface="Cambria Math"/>
                                <a:ea typeface="Calibri"/>
                                <a:cs typeface="Times New Roman"/>
                              </a:rPr>
                              <m:t>𝑥</m:t>
                            </m:r>
                            <m:r>
                              <a:rPr lang="en-US" sz="2800" i="1">
                                <a:effectLst/>
                                <a:latin typeface="Cambria Math"/>
                                <a:ea typeface="Calibri"/>
                                <a:cs typeface="Times New Roman"/>
                              </a:rPr>
                              <m:t>,</m:t>
                            </m:r>
                            <m:r>
                              <a:rPr lang="en-US" sz="2800" i="1">
                                <a:effectLst/>
                                <a:latin typeface="Cambria Math"/>
                                <a:ea typeface="Calibri"/>
                                <a:cs typeface="Times New Roman"/>
                              </a:rPr>
                              <m:t>𝑦</m:t>
                            </m:r>
                            <m:r>
                              <a:rPr lang="en-US" sz="2800" i="1">
                                <a:effectLst/>
                                <a:latin typeface="Cambria Math"/>
                                <a:ea typeface="Calibri"/>
                                <a:cs typeface="Times New Roman"/>
                              </a:rPr>
                              <m:t>)∈</m:t>
                            </m:r>
                            <m:r>
                              <a:rPr lang="en-US" sz="2800" i="1">
                                <a:effectLst/>
                                <a:latin typeface="Cambria Math"/>
                                <a:ea typeface="Calibri"/>
                                <a:cs typeface="Times New Roman"/>
                              </a:rPr>
                              <m:t>𝑅</m:t>
                            </m:r>
                          </m:e>
                          <m:e>
                            <m:r>
                              <a:rPr lang="en-US" sz="2800" i="1">
                                <a:effectLst/>
                                <a:latin typeface="Cambria Math"/>
                                <a:ea typeface="Calibri"/>
                                <a:cs typeface="Times New Roman"/>
                              </a:rPr>
                              <m:t>0,  </m:t>
                            </m:r>
                            <m:r>
                              <a:rPr lang="en-US" sz="2800" i="1">
                                <a:effectLst/>
                                <a:latin typeface="Cambria Math"/>
                                <a:ea typeface="Calibri"/>
                                <a:cs typeface="Times New Roman"/>
                              </a:rPr>
                              <m:t>𝑜𝑡h𝑒𝑟𝑤𝑖𝑠𝑒</m:t>
                            </m:r>
                          </m:e>
                        </m:eqArr>
                      </m:e>
                    </m:d>
                  </m:oMath>
                </a14:m>
                <a:r>
                  <a:rPr lang="en-US" sz="2800" dirty="0">
                    <a:effectLst/>
                    <a:latin typeface="Times New Roman" pitchFamily="18" charset="0"/>
                    <a:ea typeface="Times New Roman"/>
                    <a:cs typeface="Times New Roman" pitchFamily="18" charset="0"/>
                  </a:rPr>
                  <a:t>, Rx={(x, y): 0&lt;y&lt;x&lt;1,0</a:t>
                </a:r>
                <a14:m>
                  <m:oMath xmlns:m="http://schemas.openxmlformats.org/officeDocument/2006/math">
                    <m:sSup>
                      <m:sSupPr>
                        <m:ctrlPr>
                          <a:rPr lang="en-US" sz="2800" i="1">
                            <a:effectLst/>
                            <a:latin typeface="Cambria Math" panose="02040503050406030204" pitchFamily="18" charset="0"/>
                            <a:ea typeface="Times New Roman"/>
                            <a:cs typeface="Times New Roman"/>
                          </a:rPr>
                        </m:ctrlPr>
                      </m:sSupPr>
                      <m:e>
                        <m:r>
                          <a:rPr lang="en-US" sz="2800" i="1">
                            <a:effectLst/>
                            <a:latin typeface="Cambria Math"/>
                            <a:ea typeface="Calibri"/>
                            <a:cs typeface="Times New Roman"/>
                          </a:rPr>
                          <m:t>&lt;</m:t>
                        </m:r>
                        <m:r>
                          <a:rPr lang="en-US" sz="2800" i="1">
                            <a:effectLst/>
                            <a:latin typeface="Cambria Math"/>
                            <a:ea typeface="Calibri"/>
                            <a:cs typeface="Times New Roman"/>
                          </a:rPr>
                          <m:t>𝑥</m:t>
                        </m:r>
                      </m:e>
                      <m:sup>
                        <m:r>
                          <a:rPr lang="en-US" sz="2800" i="1">
                            <a:effectLst/>
                            <a:latin typeface="Cambria Math"/>
                            <a:ea typeface="Calibri"/>
                            <a:cs typeface="Times New Roman"/>
                          </a:rPr>
                          <m:t>2</m:t>
                        </m:r>
                      </m:sup>
                    </m:sSup>
                    <m:r>
                      <a:rPr lang="en-US" sz="2800" i="1">
                        <a:effectLst/>
                        <a:latin typeface="Cambria Math"/>
                        <a:ea typeface="Times New Roman"/>
                        <a:cs typeface="Times New Roman"/>
                      </a:rPr>
                      <m:t>&lt;</m:t>
                    </m:r>
                    <m:r>
                      <a:rPr lang="en-US" sz="2800" i="1">
                        <a:effectLst/>
                        <a:latin typeface="Cambria Math"/>
                        <a:ea typeface="Times New Roman"/>
                        <a:cs typeface="Times New Roman"/>
                      </a:rPr>
                      <m:t>𝑦</m:t>
                    </m:r>
                    <m:r>
                      <a:rPr lang="en-US" sz="2800" i="1">
                        <a:effectLst/>
                        <a:latin typeface="Cambria Math"/>
                        <a:ea typeface="Times New Roman"/>
                        <a:cs typeface="Times New Roman"/>
                      </a:rPr>
                      <m:t>&lt;1</m:t>
                    </m:r>
                  </m:oMath>
                </a14:m>
                <a:r>
                  <a:rPr lang="en-US" sz="2800" dirty="0">
                    <a:effectLst/>
                    <a:latin typeface="Times New Roman" pitchFamily="18" charset="0"/>
                    <a:ea typeface="Times New Roman"/>
                    <a:cs typeface="Times New Roman" pitchFamily="18" charset="0"/>
                  </a:rPr>
                  <a:t>}</a:t>
                </a:r>
                <a:endParaRPr lang="en-US" sz="2800" dirty="0">
                  <a:latin typeface="Times New Roman" pitchFamily="18" charset="0"/>
                  <a:ea typeface="Calibri"/>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52400" y="152400"/>
                <a:ext cx="8534400" cy="5570949"/>
              </a:xfrm>
              <a:prstGeom prst="rect">
                <a:avLst/>
              </a:prstGeom>
              <a:blipFill rotWithShape="1">
                <a:blip r:embed="rId2"/>
                <a:stretch>
                  <a:fillRect l="-1429" r="-2571" b="-2079"/>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0030713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28600"/>
            <a:ext cx="5333999" cy="2971800"/>
          </a:xfrm>
          <a:prstGeom prst="rect">
            <a:avLst/>
          </a:prstGeom>
          <a:noFill/>
          <a:ln>
            <a:noFill/>
          </a:ln>
        </p:spPr>
      </p:pic>
      <mc:AlternateContent xmlns:mc="http://schemas.openxmlformats.org/markup-compatibility/2006" xmlns:a14="http://schemas.microsoft.com/office/drawing/2010/main">
        <mc:Choice Requires="a14">
          <p:sp>
            <p:nvSpPr>
              <p:cNvPr id="3" name="Rectangle 2"/>
              <p:cNvSpPr/>
              <p:nvPr/>
            </p:nvSpPr>
            <p:spPr>
              <a:xfrm>
                <a:off x="152400" y="3350018"/>
                <a:ext cx="8991600" cy="3618619"/>
              </a:xfrm>
              <a:prstGeom prst="rect">
                <a:avLst/>
              </a:prstGeom>
            </p:spPr>
            <p:txBody>
              <a:bodyPr wrap="square">
                <a:spAutoFit/>
              </a:bodyPr>
              <a:lstStyle/>
              <a:p>
                <a:pPr marL="342900" marR="0" lvl="0" indent="-342900" algn="just">
                  <a:lnSpc>
                    <a:spcPct val="115000"/>
                  </a:lnSpc>
                  <a:spcBef>
                    <a:spcPts val="0"/>
                  </a:spcBef>
                  <a:spcAft>
                    <a:spcPts val="0"/>
                  </a:spcAft>
                  <a:buFont typeface="+mj-lt"/>
                  <a:buAutoNum type="alphaUcPeriod"/>
                  <a:tabLst>
                    <a:tab pos="1028700" algn="l"/>
                  </a:tabLst>
                </a:pPr>
                <a:r>
                  <a:rPr lang="en-US" sz="2400" dirty="0" smtClean="0">
                    <a:effectLst/>
                    <a:latin typeface="Times New Roman" pitchFamily="18" charset="0"/>
                    <a:ea typeface="Calibri"/>
                    <a:cs typeface="Times New Roman" pitchFamily="18" charset="0"/>
                  </a:rPr>
                  <a:t>Find </a:t>
                </a:r>
                <a:r>
                  <a:rPr lang="en-US" sz="2400" dirty="0">
                    <a:effectLst/>
                    <a:latin typeface="Times New Roman" pitchFamily="18" charset="0"/>
                    <a:ea typeface="Calibri"/>
                    <a:cs typeface="Times New Roman" pitchFamily="18" charset="0"/>
                  </a:rPr>
                  <a:t>the marginal pdf of X and Y</a:t>
                </a:r>
                <a:endParaRPr lang="en-US" sz="2400" dirty="0">
                  <a:effectLst/>
                  <a:latin typeface="Times New Roman" pitchFamily="18" charset="0"/>
                  <a:cs typeface="Times New Roman" pitchFamily="18" charset="0"/>
                </a:endParaRPr>
              </a:p>
              <a:p>
                <a:pPr marL="342900" marR="0" lvl="0" indent="-342900" algn="just">
                  <a:lnSpc>
                    <a:spcPct val="115000"/>
                  </a:lnSpc>
                  <a:spcBef>
                    <a:spcPts val="0"/>
                  </a:spcBef>
                  <a:spcAft>
                    <a:spcPts val="0"/>
                  </a:spcAft>
                  <a:buFont typeface="+mj-lt"/>
                  <a:buAutoNum type="alphaUcPeriod"/>
                  <a:tabLst>
                    <a:tab pos="1028700" algn="l"/>
                  </a:tabLst>
                </a:pPr>
                <a:r>
                  <a:rPr lang="en-US" sz="2400" dirty="0" smtClean="0">
                    <a:latin typeface="Times New Roman" pitchFamily="18" charset="0"/>
                    <a:ea typeface="Calibri"/>
                    <a:cs typeface="Times New Roman" pitchFamily="18" charset="0"/>
                  </a:rPr>
                  <a:t>Find the value of C</a:t>
                </a:r>
                <a:endParaRPr lang="en-US" sz="2400" dirty="0" smtClean="0">
                  <a:effectLst/>
                  <a:latin typeface="Times New Roman" pitchFamily="18" charset="0"/>
                  <a:cs typeface="Times New Roman" pitchFamily="18" charset="0"/>
                </a:endParaRPr>
              </a:p>
              <a:p>
                <a:pPr marL="457200" marR="0" algn="just">
                  <a:lnSpc>
                    <a:spcPct val="115000"/>
                  </a:lnSpc>
                  <a:spcBef>
                    <a:spcPts val="0"/>
                  </a:spcBef>
                  <a:spcAft>
                    <a:spcPts val="0"/>
                  </a:spcAft>
                  <a:tabLst>
                    <a:tab pos="1028700" algn="l"/>
                  </a:tabLst>
                </a:pPr>
                <a:r>
                  <a:rPr lang="en-US" sz="2400" dirty="0" smtClean="0">
                    <a:effectLst/>
                    <a:latin typeface="Times New Roman" pitchFamily="18" charset="0"/>
                    <a:ea typeface="Calibri"/>
                    <a:cs typeface="Times New Roman" pitchFamily="18" charset="0"/>
                  </a:rPr>
                  <a:t>Solution</a:t>
                </a:r>
                <a:r>
                  <a:rPr lang="en-US" sz="2400" dirty="0">
                    <a:effectLst/>
                    <a:latin typeface="Times New Roman" pitchFamily="18" charset="0"/>
                    <a:ea typeface="Calibri"/>
                    <a:cs typeface="Times New Roman" pitchFamily="18" charset="0"/>
                  </a:rPr>
                  <a:t>: </a:t>
                </a:r>
                <a:endParaRPr lang="en-US" sz="2400" dirty="0">
                  <a:effectLst/>
                  <a:latin typeface="Times New Roman" pitchFamily="18" charset="0"/>
                  <a:cs typeface="Times New Roman" pitchFamily="18" charset="0"/>
                </a:endParaRPr>
              </a:p>
              <a:p>
                <a:pPr marL="342900" marR="0" lvl="0" indent="-342900" algn="just">
                  <a:lnSpc>
                    <a:spcPct val="115000"/>
                  </a:lnSpc>
                  <a:spcBef>
                    <a:spcPts val="0"/>
                  </a:spcBef>
                  <a:spcAft>
                    <a:spcPts val="0"/>
                  </a:spcAft>
                  <a:buFont typeface="+mj-lt"/>
                  <a:buAutoNum type="alphaUcPeriod"/>
                  <a:tabLst>
                    <a:tab pos="1028700" algn="l"/>
                  </a:tabLst>
                </a:pPr>
                <a:r>
                  <a:rPr lang="en-US" sz="2400" dirty="0">
                    <a:effectLst/>
                    <a:latin typeface="Times New Roman" pitchFamily="18" charset="0"/>
                    <a:ea typeface="Calibri"/>
                    <a:cs typeface="Times New Roman" pitchFamily="18" charset="0"/>
                  </a:rPr>
                  <a:t>we find that</a:t>
                </a:r>
                <a:endParaRPr lang="en-US" sz="2400" dirty="0">
                  <a:effectLst/>
                  <a:latin typeface="Times New Roman" pitchFamily="18" charset="0"/>
                  <a:cs typeface="Times New Roman" pitchFamily="18" charset="0"/>
                </a:endParaRPr>
              </a:p>
              <a:p>
                <a:pPr marL="457200" marR="0" algn="just">
                  <a:lnSpc>
                    <a:spcPct val="115000"/>
                  </a:lnSpc>
                  <a:spcBef>
                    <a:spcPts val="0"/>
                  </a:spcBef>
                  <a:spcAft>
                    <a:spcPts val="0"/>
                  </a:spcAft>
                  <a:tabLst>
                    <a:tab pos="1028700" algn="l"/>
                  </a:tabLst>
                </a:pPr>
                <a14:m>
                  <m:oMathPara xmlns:m="http://schemas.openxmlformats.org/officeDocument/2006/math">
                    <m:oMathParaPr>
                      <m:jc m:val="centerGroup"/>
                    </m:oMathParaPr>
                    <m:oMath xmlns:m="http://schemas.openxmlformats.org/officeDocument/2006/math">
                      <m:r>
                        <a:rPr lang="en-US" sz="2400" i="1">
                          <a:effectLst/>
                          <a:latin typeface="Cambria Math"/>
                          <a:ea typeface="Times New Roman"/>
                          <a:cs typeface="Times New Roman"/>
                        </a:rPr>
                        <m:t>𝐴𝑟𝑒𝑎</m:t>
                      </m:r>
                      <m:d>
                        <m:dPr>
                          <m:ctrlPr>
                            <a:rPr lang="en-US" sz="2400" i="1">
                              <a:effectLst/>
                              <a:latin typeface="Cambria Math" panose="02040503050406030204" pitchFamily="18" charset="0"/>
                              <a:ea typeface="Times New Roman"/>
                              <a:cs typeface="Times New Roman"/>
                            </a:rPr>
                          </m:ctrlPr>
                        </m:dPr>
                        <m:e>
                          <m:r>
                            <a:rPr lang="en-US" sz="2400" i="1">
                              <a:effectLst/>
                              <a:latin typeface="Cambria Math"/>
                              <a:ea typeface="Times New Roman"/>
                              <a:cs typeface="Times New Roman"/>
                            </a:rPr>
                            <m:t>𝑅</m:t>
                          </m:r>
                        </m:e>
                      </m:d>
                      <m:r>
                        <a:rPr lang="en-US" sz="2400" i="1">
                          <a:effectLst/>
                          <a:latin typeface="Cambria Math"/>
                          <a:ea typeface="Times New Roman"/>
                          <a:cs typeface="Times New Roman"/>
                        </a:rPr>
                        <m:t>=</m:t>
                      </m:r>
                      <m:nary>
                        <m:naryPr>
                          <m:limLoc m:val="subSup"/>
                          <m:ctrlPr>
                            <a:rPr lang="en-US" sz="2400" i="1">
                              <a:effectLst/>
                              <a:latin typeface="Cambria Math" panose="02040503050406030204" pitchFamily="18" charset="0"/>
                              <a:ea typeface="Calibri"/>
                              <a:cs typeface="Times New Roman"/>
                            </a:rPr>
                          </m:ctrlPr>
                        </m:naryPr>
                        <m:sub>
                          <m:r>
                            <a:rPr lang="en-US" sz="2400" i="1">
                              <a:effectLst/>
                              <a:latin typeface="Cambria Math"/>
                              <a:ea typeface="Calibri"/>
                              <a:cs typeface="Times New Roman"/>
                            </a:rPr>
                            <m:t>0</m:t>
                          </m:r>
                        </m:sub>
                        <m:sup>
                          <m:r>
                            <a:rPr lang="en-US" sz="2400" i="1">
                              <a:effectLst/>
                              <a:latin typeface="Cambria Math"/>
                              <a:ea typeface="Calibri"/>
                              <a:cs typeface="Times New Roman"/>
                            </a:rPr>
                            <m:t>1</m:t>
                          </m:r>
                        </m:sup>
                        <m:e>
                          <m:nary>
                            <m:naryPr>
                              <m:limLoc m:val="subSup"/>
                              <m:ctrlPr>
                                <a:rPr lang="en-US" sz="2400" i="1">
                                  <a:effectLst/>
                                  <a:latin typeface="Cambria Math" panose="02040503050406030204" pitchFamily="18" charset="0"/>
                                  <a:ea typeface="Calibri"/>
                                  <a:cs typeface="Times New Roman"/>
                                </a:rPr>
                              </m:ctrlPr>
                            </m:naryPr>
                            <m:sub>
                              <m:sSup>
                                <m:sSupPr>
                                  <m:ctrlPr>
                                    <a:rPr lang="en-US" sz="2400" i="1">
                                      <a:effectLst/>
                                      <a:latin typeface="Cambria Math" panose="02040503050406030204" pitchFamily="18" charset="0"/>
                                      <a:ea typeface="Calibri"/>
                                      <a:cs typeface="Times New Roman"/>
                                    </a:rPr>
                                  </m:ctrlPr>
                                </m:sSupPr>
                                <m:e>
                                  <m:r>
                                    <a:rPr lang="en-US" sz="2400" i="1">
                                      <a:effectLst/>
                                      <a:latin typeface="Cambria Math"/>
                                      <a:ea typeface="Calibri"/>
                                      <a:cs typeface="Times New Roman"/>
                                    </a:rPr>
                                    <m:t>𝑥</m:t>
                                  </m:r>
                                </m:e>
                                <m:sup>
                                  <m:r>
                                    <a:rPr lang="en-US" sz="2400" i="1">
                                      <a:effectLst/>
                                      <a:latin typeface="Cambria Math"/>
                                      <a:ea typeface="Calibri"/>
                                      <a:cs typeface="Times New Roman"/>
                                    </a:rPr>
                                    <m:t>2</m:t>
                                  </m:r>
                                </m:sup>
                              </m:sSup>
                            </m:sub>
                            <m:sup>
                              <m:r>
                                <a:rPr lang="en-US" sz="2400" i="1">
                                  <a:effectLst/>
                                  <a:latin typeface="Cambria Math"/>
                                  <a:ea typeface="Calibri"/>
                                  <a:cs typeface="Times New Roman"/>
                                </a:rPr>
                                <m:t>𝑥</m:t>
                              </m:r>
                            </m:sup>
                            <m:e>
                              <m:r>
                                <a:rPr lang="en-US" sz="2400" i="1">
                                  <a:effectLst/>
                                  <a:latin typeface="Cambria Math"/>
                                  <a:ea typeface="Calibri"/>
                                  <a:cs typeface="Times New Roman"/>
                                </a:rPr>
                                <m:t>𝑓</m:t>
                              </m:r>
                              <m:d>
                                <m:dPr>
                                  <m:ctrlPr>
                                    <a:rPr lang="en-US" sz="2400" i="1">
                                      <a:effectLst/>
                                      <a:latin typeface="Cambria Math" panose="02040503050406030204" pitchFamily="18" charset="0"/>
                                      <a:ea typeface="Calibri"/>
                                      <a:cs typeface="Times New Roman"/>
                                    </a:rPr>
                                  </m:ctrlPr>
                                </m:dPr>
                                <m:e>
                                  <m:r>
                                    <a:rPr lang="en-US" sz="2400" i="1">
                                      <a:effectLst/>
                                      <a:latin typeface="Cambria Math"/>
                                      <a:ea typeface="Calibri"/>
                                      <a:cs typeface="Times New Roman"/>
                                    </a:rPr>
                                    <m:t>𝑥</m:t>
                                  </m:r>
                                  <m:r>
                                    <a:rPr lang="en-US" sz="2400" i="1">
                                      <a:effectLst/>
                                      <a:latin typeface="Cambria Math"/>
                                      <a:ea typeface="Calibri"/>
                                      <a:cs typeface="Times New Roman"/>
                                    </a:rPr>
                                    <m:t>,</m:t>
                                  </m:r>
                                  <m:r>
                                    <a:rPr lang="en-US" sz="2400" i="1">
                                      <a:effectLst/>
                                      <a:latin typeface="Cambria Math"/>
                                      <a:ea typeface="Calibri"/>
                                      <a:cs typeface="Times New Roman"/>
                                    </a:rPr>
                                    <m:t>𝑦</m:t>
                                  </m:r>
                                </m:e>
                              </m:d>
                            </m:e>
                          </m:nary>
                        </m:e>
                      </m:nary>
                      <m:box>
                        <m:boxPr>
                          <m:diff m:val="on"/>
                          <m:ctrlPr>
                            <a:rPr lang="en-US" sz="2400" i="1">
                              <a:effectLst/>
                              <a:latin typeface="Cambria Math" panose="02040503050406030204" pitchFamily="18" charset="0"/>
                              <a:ea typeface="Calibri"/>
                              <a:cs typeface="Times New Roman"/>
                            </a:rPr>
                          </m:ctrlPr>
                        </m:boxPr>
                        <m:e>
                          <m:r>
                            <a:rPr lang="en-US" sz="2400" i="1">
                              <a:effectLst/>
                              <a:latin typeface="Cambria Math"/>
                              <a:ea typeface="Calibri"/>
                              <a:cs typeface="Times New Roman"/>
                            </a:rPr>
                            <m:t>𝑑𝑦𝑑𝑥</m:t>
                          </m:r>
                        </m:e>
                      </m:box>
                      <m:r>
                        <a:rPr lang="en-US" sz="2400" i="1">
                          <a:effectLst/>
                          <a:latin typeface="Cambria Math"/>
                          <a:ea typeface="Times New Roman"/>
                          <a:cs typeface="Times New Roman"/>
                        </a:rPr>
                        <m:t>=</m:t>
                      </m:r>
                      <m:nary>
                        <m:naryPr>
                          <m:limLoc m:val="subSup"/>
                          <m:ctrlPr>
                            <a:rPr lang="en-US" sz="2400" i="1">
                              <a:effectLst/>
                              <a:latin typeface="Cambria Math" panose="02040503050406030204" pitchFamily="18" charset="0"/>
                              <a:ea typeface="Times New Roman"/>
                              <a:cs typeface="Times New Roman"/>
                            </a:rPr>
                          </m:ctrlPr>
                        </m:naryPr>
                        <m:sub>
                          <m:r>
                            <a:rPr lang="en-US" sz="2400" i="1">
                              <a:effectLst/>
                              <a:latin typeface="Cambria Math"/>
                              <a:ea typeface="Times New Roman"/>
                              <a:cs typeface="Times New Roman"/>
                            </a:rPr>
                            <m:t>0</m:t>
                          </m:r>
                        </m:sub>
                        <m:sup>
                          <m:r>
                            <a:rPr lang="en-US" sz="2400" i="1">
                              <a:effectLst/>
                              <a:latin typeface="Cambria Math"/>
                              <a:ea typeface="Times New Roman"/>
                              <a:cs typeface="Times New Roman"/>
                            </a:rPr>
                            <m:t>1</m:t>
                          </m:r>
                        </m:sup>
                        <m:e>
                          <m:d>
                            <m:dPr>
                              <m:ctrlPr>
                                <a:rPr lang="en-US" sz="2400" i="1">
                                  <a:effectLst/>
                                  <a:latin typeface="Cambria Math" panose="02040503050406030204" pitchFamily="18" charset="0"/>
                                  <a:ea typeface="Calibri"/>
                                  <a:cs typeface="Times New Roman"/>
                                </a:rPr>
                              </m:ctrlPr>
                            </m:dPr>
                            <m:e>
                              <m:r>
                                <a:rPr lang="en-US" sz="2400" i="1">
                                  <a:effectLst/>
                                  <a:latin typeface="Cambria Math"/>
                                  <a:ea typeface="Calibri"/>
                                  <a:cs typeface="Times New Roman"/>
                                </a:rPr>
                                <m:t>𝑥</m:t>
                              </m:r>
                              <m:r>
                                <a:rPr lang="en-US" sz="2400" i="1">
                                  <a:effectLst/>
                                  <a:latin typeface="Cambria Math"/>
                                  <a:ea typeface="Calibri"/>
                                  <a:cs typeface="Times New Roman"/>
                                </a:rPr>
                                <m:t>−</m:t>
                              </m:r>
                              <m:sSup>
                                <m:sSupPr>
                                  <m:ctrlPr>
                                    <a:rPr lang="en-US" sz="2400" i="1">
                                      <a:effectLst/>
                                      <a:latin typeface="Cambria Math" panose="02040503050406030204" pitchFamily="18" charset="0"/>
                                      <a:ea typeface="Calibri"/>
                                      <a:cs typeface="Times New Roman"/>
                                    </a:rPr>
                                  </m:ctrlPr>
                                </m:sSupPr>
                                <m:e>
                                  <m:r>
                                    <a:rPr lang="en-US" sz="2400" i="1">
                                      <a:effectLst/>
                                      <a:latin typeface="Cambria Math"/>
                                      <a:ea typeface="Calibri"/>
                                      <a:cs typeface="Times New Roman"/>
                                    </a:rPr>
                                    <m:t>𝑥</m:t>
                                  </m:r>
                                </m:e>
                                <m:sup>
                                  <m:r>
                                    <a:rPr lang="en-US" sz="2400" i="1">
                                      <a:effectLst/>
                                      <a:latin typeface="Cambria Math"/>
                                      <a:ea typeface="Calibri"/>
                                      <a:cs typeface="Times New Roman"/>
                                    </a:rPr>
                                    <m:t>2</m:t>
                                  </m:r>
                                </m:sup>
                              </m:sSup>
                            </m:e>
                          </m:d>
                          <m:box>
                            <m:boxPr>
                              <m:diff m:val="on"/>
                              <m:ctrlPr>
                                <a:rPr lang="en-US" sz="2400" i="1">
                                  <a:effectLst/>
                                  <a:latin typeface="Cambria Math" panose="02040503050406030204" pitchFamily="18" charset="0"/>
                                  <a:ea typeface="Calibri"/>
                                  <a:cs typeface="Times New Roman"/>
                                </a:rPr>
                              </m:ctrlPr>
                            </m:boxPr>
                            <m:e>
                              <m:r>
                                <a:rPr lang="en-US" sz="2400" i="1">
                                  <a:effectLst/>
                                  <a:latin typeface="Cambria Math"/>
                                  <a:ea typeface="Calibri"/>
                                  <a:cs typeface="Times New Roman"/>
                                </a:rPr>
                                <m:t>𝑑𝑥</m:t>
                              </m:r>
                              <m:r>
                                <a:rPr lang="en-US" sz="2400" i="1">
                                  <a:effectLst/>
                                  <a:latin typeface="Cambria Math"/>
                                  <a:ea typeface="Calibri"/>
                                  <a:cs typeface="Times New Roman"/>
                                </a:rPr>
                                <m:t>=</m:t>
                              </m:r>
                              <m:f>
                                <m:fPr>
                                  <m:ctrlPr>
                                    <a:rPr lang="en-US" sz="2400" i="1">
                                      <a:effectLst/>
                                      <a:latin typeface="Cambria Math" panose="02040503050406030204" pitchFamily="18" charset="0"/>
                                      <a:ea typeface="Calibri"/>
                                      <a:cs typeface="Times New Roman"/>
                                    </a:rPr>
                                  </m:ctrlPr>
                                </m:fPr>
                                <m:num>
                                  <m:r>
                                    <a:rPr lang="en-US" sz="2400" i="1">
                                      <a:effectLst/>
                                      <a:latin typeface="Cambria Math"/>
                                      <a:ea typeface="Calibri"/>
                                      <a:cs typeface="Times New Roman"/>
                                    </a:rPr>
                                    <m:t>1</m:t>
                                  </m:r>
                                </m:num>
                                <m:den>
                                  <m:r>
                                    <a:rPr lang="en-US" sz="2400" i="1">
                                      <a:effectLst/>
                                      <a:latin typeface="Cambria Math"/>
                                      <a:ea typeface="Calibri"/>
                                      <a:cs typeface="Times New Roman"/>
                                    </a:rPr>
                                    <m:t>6</m:t>
                                  </m:r>
                                </m:den>
                              </m:f>
                            </m:e>
                          </m:box>
                        </m:e>
                      </m:nary>
                    </m:oMath>
                  </m:oMathPara>
                </a14:m>
                <a:endParaRPr lang="en-US" sz="2400" dirty="0">
                  <a:effectLst/>
                  <a:latin typeface="Times New Roman" pitchFamily="18" charset="0"/>
                  <a:cs typeface="Times New Roman" pitchFamily="18" charset="0"/>
                </a:endParaRPr>
              </a:p>
              <a:p>
                <a:pPr marL="457200" marR="0" algn="just">
                  <a:lnSpc>
                    <a:spcPct val="115000"/>
                  </a:lnSpc>
                  <a:spcBef>
                    <a:spcPts val="0"/>
                  </a:spcBef>
                  <a:spcAft>
                    <a:spcPts val="0"/>
                  </a:spcAft>
                  <a:tabLst>
                    <a:tab pos="1028700" algn="l"/>
                  </a:tabLst>
                </a:pPr>
                <a14:m>
                  <m:oMathPara xmlns:m="http://schemas.openxmlformats.org/officeDocument/2006/math">
                    <m:oMathParaPr>
                      <m:jc m:val="centerGroup"/>
                    </m:oMathParaPr>
                    <m:oMath xmlns:m="http://schemas.openxmlformats.org/officeDocument/2006/math">
                      <m:r>
                        <a:rPr lang="en-US" sz="2400" i="1">
                          <a:effectLst/>
                          <a:latin typeface="Cambria Math"/>
                          <a:ea typeface="Times New Roman"/>
                          <a:cs typeface="Times New Roman"/>
                        </a:rPr>
                        <m:t>𝑠𝑜</m:t>
                      </m:r>
                      <m:r>
                        <a:rPr lang="en-US" sz="2400" i="1">
                          <a:effectLst/>
                          <a:latin typeface="Cambria Math"/>
                          <a:ea typeface="Times New Roman"/>
                          <a:cs typeface="Times New Roman"/>
                        </a:rPr>
                        <m:t> </m:t>
                      </m:r>
                      <m:r>
                        <a:rPr lang="en-US" sz="2400" i="1">
                          <a:effectLst/>
                          <a:latin typeface="Cambria Math"/>
                          <a:ea typeface="Times New Roman"/>
                          <a:cs typeface="Times New Roman"/>
                        </a:rPr>
                        <m:t>𝑡h𝑎𝑡</m:t>
                      </m:r>
                      <m:r>
                        <a:rPr lang="en-US" sz="2400" i="1">
                          <a:effectLst/>
                          <a:latin typeface="Cambria Math"/>
                          <a:ea typeface="Times New Roman"/>
                          <a:cs typeface="Times New Roman"/>
                        </a:rPr>
                        <m:t>  </m:t>
                      </m:r>
                      <m:r>
                        <a:rPr lang="en-US" sz="2400" i="1">
                          <a:effectLst/>
                          <a:latin typeface="Cambria Math"/>
                          <a:ea typeface="Calibri"/>
                          <a:cs typeface="Times New Roman"/>
                        </a:rPr>
                        <m:t>𝑐</m:t>
                      </m:r>
                      <m:r>
                        <a:rPr lang="en-US" sz="2400" i="1">
                          <a:effectLst/>
                          <a:latin typeface="Cambria Math"/>
                          <a:ea typeface="Calibri"/>
                          <a:cs typeface="Times New Roman"/>
                        </a:rPr>
                        <m:t>=</m:t>
                      </m:r>
                      <m:f>
                        <m:fPr>
                          <m:ctrlPr>
                            <a:rPr lang="en-US" sz="2400" i="1">
                              <a:effectLst/>
                              <a:latin typeface="Cambria Math" panose="02040503050406030204" pitchFamily="18" charset="0"/>
                              <a:ea typeface="Calibri"/>
                              <a:cs typeface="Times New Roman"/>
                            </a:rPr>
                          </m:ctrlPr>
                        </m:fPr>
                        <m:num>
                          <m:r>
                            <a:rPr lang="en-US" sz="2400" i="1">
                              <a:effectLst/>
                              <a:latin typeface="Cambria Math"/>
                              <a:ea typeface="Calibri"/>
                              <a:cs typeface="Times New Roman"/>
                            </a:rPr>
                            <m:t>1</m:t>
                          </m:r>
                        </m:num>
                        <m:den>
                          <m:r>
                            <a:rPr lang="en-US" sz="2400" i="1">
                              <a:effectLst/>
                              <a:latin typeface="Cambria Math"/>
                              <a:ea typeface="Calibri"/>
                              <a:cs typeface="Times New Roman"/>
                            </a:rPr>
                            <m:t>𝑎𝑟𝑒𝑎</m:t>
                          </m:r>
                          <m:r>
                            <a:rPr lang="en-US" sz="2400" i="1">
                              <a:effectLst/>
                              <a:latin typeface="Cambria Math"/>
                              <a:ea typeface="Calibri"/>
                              <a:cs typeface="Times New Roman"/>
                            </a:rPr>
                            <m:t>(</m:t>
                          </m:r>
                          <m:r>
                            <a:rPr lang="en-US" sz="2400" i="1">
                              <a:effectLst/>
                              <a:latin typeface="Cambria Math"/>
                              <a:ea typeface="Calibri"/>
                              <a:cs typeface="Times New Roman"/>
                            </a:rPr>
                            <m:t>𝑅</m:t>
                          </m:r>
                          <m:r>
                            <a:rPr lang="en-US" sz="2400" i="1">
                              <a:effectLst/>
                              <a:latin typeface="Cambria Math"/>
                              <a:ea typeface="Calibri"/>
                              <a:cs typeface="Times New Roman"/>
                            </a:rPr>
                            <m:t>)</m:t>
                          </m:r>
                        </m:den>
                      </m:f>
                      <m:r>
                        <a:rPr lang="en-US" sz="2400" i="1">
                          <a:effectLst/>
                          <a:latin typeface="Cambria Math"/>
                          <a:ea typeface="Calibri"/>
                          <a:cs typeface="Times New Roman"/>
                        </a:rPr>
                        <m:t>⇒</m:t>
                      </m:r>
                      <m:r>
                        <a:rPr lang="en-US" sz="2400" i="1">
                          <a:effectLst/>
                          <a:latin typeface="Cambria Math"/>
                          <a:ea typeface="Calibri"/>
                          <a:cs typeface="Times New Roman"/>
                        </a:rPr>
                        <m:t>𝑐</m:t>
                      </m:r>
                      <m:r>
                        <a:rPr lang="en-US" sz="2400" i="1">
                          <a:effectLst/>
                          <a:latin typeface="Cambria Math"/>
                          <a:ea typeface="Calibri"/>
                          <a:cs typeface="Times New Roman"/>
                        </a:rPr>
                        <m:t>=6</m:t>
                      </m:r>
                    </m:oMath>
                  </m:oMathPara>
                </a14:m>
                <a:endParaRPr lang="en-US" sz="2400" dirty="0">
                  <a:effectLst/>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152400" y="3350018"/>
                <a:ext cx="8991600" cy="3618619"/>
              </a:xfrm>
              <a:prstGeom prst="rect">
                <a:avLst/>
              </a:prstGeom>
              <a:blipFill rotWithShape="1">
                <a:blip r:embed="rId3"/>
                <a:stretch>
                  <a:fillRect l="-881" t="-675"/>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5109877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0" y="0"/>
                <a:ext cx="9144000" cy="6440674"/>
              </a:xfrm>
              <a:prstGeom prst="rect">
                <a:avLst/>
              </a:prstGeom>
            </p:spPr>
            <p:txBody>
              <a:bodyPr wrap="square">
                <a:spAutoFit/>
              </a:bodyPr>
              <a:lstStyle/>
              <a:p>
                <a:pPr marL="457200" marR="0" algn="just">
                  <a:lnSpc>
                    <a:spcPct val="150000"/>
                  </a:lnSpc>
                  <a:spcBef>
                    <a:spcPts val="0"/>
                  </a:spcBef>
                  <a:spcAft>
                    <a:spcPts val="0"/>
                  </a:spcAft>
                  <a:tabLst>
                    <a:tab pos="1028700" algn="l"/>
                  </a:tabLst>
                </a:pPr>
                <a:r>
                  <a:rPr lang="en-US" sz="2400" dirty="0" smtClean="0">
                    <a:latin typeface="Times New Roman" pitchFamily="18" charset="0"/>
                    <a:ea typeface="Calibri"/>
                    <a:cs typeface="Times New Roman" pitchFamily="18" charset="0"/>
                  </a:rPr>
                  <a:t>If the </a:t>
                </a:r>
                <a:r>
                  <a:rPr lang="en-US" sz="2400" dirty="0">
                    <a:latin typeface="Times New Roman" pitchFamily="18" charset="0"/>
                    <a:ea typeface="Calibri"/>
                    <a:cs typeface="Times New Roman" pitchFamily="18" charset="0"/>
                  </a:rPr>
                  <a:t>pdf is given by</a:t>
                </a:r>
                <a14:m>
                  <m:oMath xmlns:m="http://schemas.openxmlformats.org/officeDocument/2006/math">
                    <m:r>
                      <a:rPr lang="en-US" sz="2400" i="1">
                        <a:effectLst/>
                        <a:latin typeface="Cambria Math"/>
                        <a:ea typeface="Times New Roman"/>
                        <a:cs typeface="Times New Roman"/>
                      </a:rPr>
                      <m:t>𝑓</m:t>
                    </m:r>
                    <m:d>
                      <m:dPr>
                        <m:ctrlPr>
                          <a:rPr lang="en-US" sz="2400" i="1">
                            <a:effectLst/>
                            <a:latin typeface="Cambria Math" panose="02040503050406030204" pitchFamily="18" charset="0"/>
                            <a:ea typeface="Times New Roman"/>
                            <a:cs typeface="Times New Roman"/>
                          </a:rPr>
                        </m:ctrlPr>
                      </m:dPr>
                      <m:e>
                        <m:r>
                          <a:rPr lang="en-US" sz="2400" i="1">
                            <a:effectLst/>
                            <a:latin typeface="Cambria Math"/>
                            <a:ea typeface="Calibri"/>
                            <a:cs typeface="Times New Roman"/>
                          </a:rPr>
                          <m:t>𝑥</m:t>
                        </m:r>
                        <m:r>
                          <a:rPr lang="en-US" sz="2400" i="1">
                            <a:effectLst/>
                            <a:latin typeface="Cambria Math"/>
                            <a:ea typeface="Calibri"/>
                            <a:cs typeface="Times New Roman"/>
                          </a:rPr>
                          <m:t>, </m:t>
                        </m:r>
                        <m:r>
                          <a:rPr lang="en-US" sz="2400" i="1">
                            <a:effectLst/>
                            <a:latin typeface="Cambria Math"/>
                            <a:ea typeface="Calibri"/>
                            <a:cs typeface="Times New Roman"/>
                          </a:rPr>
                          <m:t>𝑦</m:t>
                        </m:r>
                      </m:e>
                    </m:d>
                    <m:r>
                      <a:rPr lang="en-US" sz="2400" i="1">
                        <a:effectLst/>
                        <a:latin typeface="Cambria Math"/>
                        <a:ea typeface="Calibri"/>
                        <a:cs typeface="Times New Roman"/>
                      </a:rPr>
                      <m:t>=</m:t>
                    </m:r>
                    <m:d>
                      <m:dPr>
                        <m:begChr m:val="{"/>
                        <m:endChr m:val=""/>
                        <m:ctrlPr>
                          <a:rPr lang="en-US" sz="2400" i="1">
                            <a:effectLst/>
                            <a:latin typeface="Cambria Math" panose="02040503050406030204" pitchFamily="18" charset="0"/>
                            <a:ea typeface="Calibri"/>
                            <a:cs typeface="Times New Roman"/>
                          </a:rPr>
                        </m:ctrlPr>
                      </m:dPr>
                      <m:e>
                        <m:eqArr>
                          <m:eqArrPr>
                            <m:ctrlPr>
                              <a:rPr lang="en-US" sz="2400" i="1">
                                <a:effectLst/>
                                <a:latin typeface="Cambria Math" panose="02040503050406030204" pitchFamily="18" charset="0"/>
                                <a:ea typeface="Calibri"/>
                                <a:cs typeface="Times New Roman"/>
                              </a:rPr>
                            </m:ctrlPr>
                          </m:eqArrPr>
                          <m:e>
                            <m:r>
                              <a:rPr lang="en-US" sz="2400" i="1">
                                <a:effectLst/>
                                <a:latin typeface="Cambria Math"/>
                                <a:ea typeface="Calibri"/>
                                <a:cs typeface="Times New Roman"/>
                              </a:rPr>
                              <m:t>6,    (</m:t>
                            </m:r>
                            <m:r>
                              <a:rPr lang="en-US" sz="2400" i="1">
                                <a:effectLst/>
                                <a:latin typeface="Cambria Math"/>
                                <a:ea typeface="Calibri"/>
                                <a:cs typeface="Times New Roman"/>
                              </a:rPr>
                              <m:t>𝑥</m:t>
                            </m:r>
                            <m:r>
                              <a:rPr lang="en-US" sz="2400" i="1">
                                <a:effectLst/>
                                <a:latin typeface="Cambria Math"/>
                                <a:ea typeface="Calibri"/>
                                <a:cs typeface="Times New Roman"/>
                              </a:rPr>
                              <m:t>,</m:t>
                            </m:r>
                            <m:r>
                              <a:rPr lang="en-US" sz="2400" i="1">
                                <a:effectLst/>
                                <a:latin typeface="Cambria Math"/>
                                <a:ea typeface="Calibri"/>
                                <a:cs typeface="Times New Roman"/>
                              </a:rPr>
                              <m:t>𝑦</m:t>
                            </m:r>
                            <m:r>
                              <a:rPr lang="en-US" sz="2400" i="1">
                                <a:effectLst/>
                                <a:latin typeface="Cambria Math"/>
                                <a:ea typeface="Calibri"/>
                                <a:cs typeface="Times New Roman"/>
                              </a:rPr>
                              <m:t>)∈</m:t>
                            </m:r>
                            <m:r>
                              <a:rPr lang="en-US" sz="2400" i="1">
                                <a:effectLst/>
                                <a:latin typeface="Cambria Math"/>
                                <a:ea typeface="Calibri"/>
                                <a:cs typeface="Times New Roman"/>
                              </a:rPr>
                              <m:t>𝑅</m:t>
                            </m:r>
                          </m:e>
                          <m:e>
                            <m:r>
                              <a:rPr lang="en-US" sz="2400" i="1">
                                <a:effectLst/>
                                <a:latin typeface="Cambria Math"/>
                                <a:ea typeface="Calibri"/>
                                <a:cs typeface="Times New Roman"/>
                              </a:rPr>
                              <m:t>0,  </m:t>
                            </m:r>
                            <m:r>
                              <a:rPr lang="en-US" sz="2400" i="1">
                                <a:effectLst/>
                                <a:latin typeface="Cambria Math"/>
                                <a:ea typeface="Calibri"/>
                                <a:cs typeface="Times New Roman"/>
                              </a:rPr>
                              <m:t>𝑜𝑡h𝑒𝑟𝑤𝑖𝑠𝑒</m:t>
                            </m:r>
                          </m:e>
                        </m:eqArr>
                      </m:e>
                    </m:d>
                  </m:oMath>
                </a14:m>
                <a:endParaRPr lang="en-US" sz="2400" dirty="0">
                  <a:effectLst/>
                  <a:latin typeface="Times New Roman" pitchFamily="18" charset="0"/>
                  <a:cs typeface="Times New Roman" pitchFamily="18" charset="0"/>
                </a:endParaRPr>
              </a:p>
              <a:p>
                <a:pPr marL="342900" marR="0" lvl="0" indent="-342900" algn="just">
                  <a:lnSpc>
                    <a:spcPct val="150000"/>
                  </a:lnSpc>
                  <a:spcBef>
                    <a:spcPts val="0"/>
                  </a:spcBef>
                  <a:spcAft>
                    <a:spcPts val="0"/>
                  </a:spcAft>
                  <a:buFont typeface="+mj-lt"/>
                  <a:buAutoNum type="alphaUcPeriod"/>
                  <a:tabLst>
                    <a:tab pos="1028700" algn="l"/>
                  </a:tabLst>
                </a:pPr>
                <a:r>
                  <a:rPr lang="en-US" sz="2400" dirty="0">
                    <a:effectLst/>
                    <a:latin typeface="Times New Roman" pitchFamily="18" charset="0"/>
                    <a:ea typeface="Calibri"/>
                    <a:cs typeface="Times New Roman" pitchFamily="18" charset="0"/>
                  </a:rPr>
                  <a:t>In the following  equations  we find the marginal </a:t>
                </a:r>
                <a:r>
                  <a:rPr lang="en-US" sz="2400" dirty="0" err="1">
                    <a:effectLst/>
                    <a:latin typeface="Times New Roman" pitchFamily="18" charset="0"/>
                    <a:ea typeface="Calibri"/>
                    <a:cs typeface="Times New Roman" pitchFamily="18" charset="0"/>
                  </a:rPr>
                  <a:t>pdf's</a:t>
                </a:r>
                <a:r>
                  <a:rPr lang="en-US" sz="2400" dirty="0">
                    <a:effectLst/>
                    <a:latin typeface="Times New Roman" pitchFamily="18" charset="0"/>
                    <a:ea typeface="Calibri"/>
                    <a:cs typeface="Times New Roman" pitchFamily="18" charset="0"/>
                  </a:rPr>
                  <a:t> of X and Y</a:t>
                </a:r>
                <a:endParaRPr lang="en-US" sz="2400" dirty="0">
                  <a:effectLst/>
                  <a:latin typeface="Times New Roman" pitchFamily="18" charset="0"/>
                  <a:cs typeface="Times New Roman" pitchFamily="18" charset="0"/>
                </a:endParaRPr>
              </a:p>
              <a:p>
                <a:pPr marL="342900" marR="0" lvl="0" indent="-342900" algn="just">
                  <a:lnSpc>
                    <a:spcPct val="150000"/>
                  </a:lnSpc>
                  <a:spcBef>
                    <a:spcPts val="0"/>
                  </a:spcBef>
                  <a:spcAft>
                    <a:spcPts val="0"/>
                  </a:spcAft>
                  <a:buFont typeface="+mj-lt"/>
                  <a:buAutoNum type="romanLcPeriod"/>
                </a:pPr>
                <a:r>
                  <a:rPr lang="en-US" sz="2400" dirty="0">
                    <a:effectLst/>
                    <a:latin typeface="Times New Roman" pitchFamily="18" charset="0"/>
                    <a:ea typeface="Times New Roman"/>
                    <a:cs typeface="Times New Roman" pitchFamily="18" charset="0"/>
                  </a:rPr>
                  <a:t>The marginal distribution density function of X is</a:t>
                </a:r>
                <a:endParaRPr lang="en-US" sz="2400" dirty="0">
                  <a:effectLst/>
                  <a:latin typeface="Times New Roman" pitchFamily="18" charset="0"/>
                  <a:cs typeface="Times New Roman" pitchFamily="18" charset="0"/>
                </a:endParaRPr>
              </a:p>
              <a:p>
                <a:pPr marL="685800" marR="0" algn="just">
                  <a:lnSpc>
                    <a:spcPct val="150000"/>
                  </a:lnSpc>
                  <a:spcBef>
                    <a:spcPts val="0"/>
                  </a:spcBef>
                  <a:spcAft>
                    <a:spcPts val="0"/>
                  </a:spcAft>
                  <a:tabLst>
                    <a:tab pos="1028700" algn="l"/>
                  </a:tabLst>
                </a:pPr>
                <a14:m>
                  <m:oMathPara xmlns:m="http://schemas.openxmlformats.org/officeDocument/2006/math">
                    <m:oMathParaPr>
                      <m:jc m:val="centerGroup"/>
                    </m:oMathParaPr>
                    <m:oMath xmlns:m="http://schemas.openxmlformats.org/officeDocument/2006/math">
                      <m:r>
                        <a:rPr lang="en-US" sz="2400" i="1">
                          <a:effectLst/>
                          <a:latin typeface="Cambria Math"/>
                          <a:ea typeface="Times New Roman"/>
                          <a:cs typeface="Times New Roman"/>
                        </a:rPr>
                        <m:t>𝑓</m:t>
                      </m:r>
                      <m:d>
                        <m:dPr>
                          <m:ctrlPr>
                            <a:rPr lang="en-US" sz="2400" i="1">
                              <a:effectLst/>
                              <a:latin typeface="Cambria Math" panose="02040503050406030204" pitchFamily="18" charset="0"/>
                              <a:ea typeface="Times New Roman"/>
                              <a:cs typeface="Times New Roman"/>
                            </a:rPr>
                          </m:ctrlPr>
                        </m:dPr>
                        <m:e>
                          <m:r>
                            <a:rPr lang="en-US" sz="2400" i="1">
                              <a:effectLst/>
                              <a:latin typeface="Cambria Math"/>
                              <a:ea typeface="Times New Roman"/>
                              <a:cs typeface="Times New Roman"/>
                            </a:rPr>
                            <m:t>𝑥</m:t>
                          </m:r>
                        </m:e>
                      </m:d>
                      <m:r>
                        <a:rPr lang="en-US" sz="2400" i="1">
                          <a:effectLst/>
                          <a:latin typeface="Cambria Math"/>
                          <a:ea typeface="Times New Roman"/>
                          <a:cs typeface="Times New Roman"/>
                        </a:rPr>
                        <m:t>=</m:t>
                      </m:r>
                      <m:nary>
                        <m:naryPr>
                          <m:limLoc m:val="subSup"/>
                          <m:ctrlPr>
                            <a:rPr lang="en-US" sz="2400" i="1">
                              <a:effectLst/>
                              <a:latin typeface="Cambria Math" panose="02040503050406030204" pitchFamily="18" charset="0"/>
                              <a:ea typeface="Times New Roman"/>
                              <a:cs typeface="Times New Roman"/>
                            </a:rPr>
                          </m:ctrlPr>
                        </m:naryPr>
                        <m:sub>
                          <m:r>
                            <a:rPr lang="en-US" sz="2400" i="1">
                              <a:effectLst/>
                              <a:latin typeface="Cambria Math"/>
                              <a:ea typeface="Times New Roman"/>
                              <a:cs typeface="Times New Roman"/>
                            </a:rPr>
                            <m:t>−∞</m:t>
                          </m:r>
                        </m:sub>
                        <m:sup>
                          <m:r>
                            <a:rPr lang="en-US" sz="2400" i="1">
                              <a:effectLst/>
                              <a:latin typeface="Cambria Math"/>
                              <a:ea typeface="Times New Roman"/>
                              <a:cs typeface="Times New Roman"/>
                            </a:rPr>
                            <m:t>∞</m:t>
                          </m:r>
                        </m:sup>
                        <m:e>
                          <m:r>
                            <a:rPr lang="en-US" sz="2400" i="1">
                              <a:effectLst/>
                              <a:latin typeface="Cambria Math"/>
                              <a:ea typeface="Calibri"/>
                              <a:cs typeface="Times New Roman"/>
                            </a:rPr>
                            <m:t>𝑓</m:t>
                          </m:r>
                          <m:d>
                            <m:dPr>
                              <m:ctrlPr>
                                <a:rPr lang="en-US" sz="2400" i="1">
                                  <a:effectLst/>
                                  <a:latin typeface="Cambria Math" panose="02040503050406030204" pitchFamily="18" charset="0"/>
                                  <a:ea typeface="Calibri"/>
                                  <a:cs typeface="Times New Roman"/>
                                </a:rPr>
                              </m:ctrlPr>
                            </m:dPr>
                            <m:e>
                              <m:r>
                                <a:rPr lang="en-US" sz="2400" i="1">
                                  <a:effectLst/>
                                  <a:latin typeface="Cambria Math"/>
                                  <a:ea typeface="Calibri"/>
                                  <a:cs typeface="Times New Roman"/>
                                </a:rPr>
                                <m:t>𝑥</m:t>
                              </m:r>
                              <m:r>
                                <a:rPr lang="en-US" sz="2400" i="1">
                                  <a:effectLst/>
                                  <a:latin typeface="Cambria Math"/>
                                  <a:ea typeface="Calibri"/>
                                  <a:cs typeface="Times New Roman"/>
                                </a:rPr>
                                <m:t>, </m:t>
                              </m:r>
                              <m:r>
                                <a:rPr lang="en-US" sz="2400" i="1">
                                  <a:effectLst/>
                                  <a:latin typeface="Cambria Math"/>
                                  <a:ea typeface="Calibri"/>
                                  <a:cs typeface="Times New Roman"/>
                                </a:rPr>
                                <m:t>𝑦</m:t>
                              </m:r>
                            </m:e>
                          </m:d>
                          <m:box>
                            <m:boxPr>
                              <m:diff m:val="on"/>
                              <m:ctrlPr>
                                <a:rPr lang="en-US" sz="2400" i="1">
                                  <a:effectLst/>
                                  <a:latin typeface="Cambria Math" panose="02040503050406030204" pitchFamily="18" charset="0"/>
                                  <a:ea typeface="Calibri"/>
                                  <a:cs typeface="Times New Roman"/>
                                </a:rPr>
                              </m:ctrlPr>
                            </m:boxPr>
                            <m:e>
                              <m:r>
                                <a:rPr lang="en-US" sz="2400" i="1">
                                  <a:effectLst/>
                                  <a:latin typeface="Cambria Math"/>
                                  <a:ea typeface="Calibri"/>
                                  <a:cs typeface="Times New Roman"/>
                                </a:rPr>
                                <m:t>𝑑𝑦</m:t>
                              </m:r>
                            </m:e>
                          </m:box>
                        </m:e>
                      </m:nary>
                      <m:r>
                        <a:rPr lang="en-US" sz="2400" i="1">
                          <a:effectLst/>
                          <a:latin typeface="Cambria Math"/>
                          <a:ea typeface="Times New Roman"/>
                          <a:cs typeface="Times New Roman"/>
                        </a:rPr>
                        <m:t>= </m:t>
                      </m:r>
                      <m:r>
                        <a:rPr lang="en-US" sz="2400" i="1">
                          <a:effectLst/>
                          <a:latin typeface="Cambria Math"/>
                          <a:ea typeface="Times New Roman"/>
                          <a:cs typeface="Times New Roman"/>
                        </a:rPr>
                        <m:t>𝑓</m:t>
                      </m:r>
                      <m:d>
                        <m:dPr>
                          <m:ctrlPr>
                            <a:rPr lang="en-US" sz="2400" i="1">
                              <a:effectLst/>
                              <a:latin typeface="Cambria Math" panose="02040503050406030204" pitchFamily="18" charset="0"/>
                              <a:ea typeface="Times New Roman"/>
                              <a:cs typeface="Times New Roman"/>
                            </a:rPr>
                          </m:ctrlPr>
                        </m:dPr>
                        <m:e>
                          <m:r>
                            <a:rPr lang="en-US" sz="2400" i="1">
                              <a:effectLst/>
                              <a:latin typeface="Cambria Math"/>
                              <a:ea typeface="Times New Roman"/>
                              <a:cs typeface="Times New Roman"/>
                            </a:rPr>
                            <m:t>𝑥</m:t>
                          </m:r>
                        </m:e>
                      </m:d>
                      <m:r>
                        <a:rPr lang="en-US" sz="2400" i="1">
                          <a:effectLst/>
                          <a:latin typeface="Cambria Math"/>
                          <a:ea typeface="Times New Roman"/>
                          <a:cs typeface="Times New Roman"/>
                        </a:rPr>
                        <m:t>=</m:t>
                      </m:r>
                      <m:nary>
                        <m:naryPr>
                          <m:limLoc m:val="subSup"/>
                          <m:ctrlPr>
                            <a:rPr lang="en-US" sz="2400" i="1">
                              <a:effectLst/>
                              <a:latin typeface="Cambria Math" panose="02040503050406030204" pitchFamily="18" charset="0"/>
                              <a:ea typeface="Times New Roman"/>
                              <a:cs typeface="Times New Roman"/>
                            </a:rPr>
                          </m:ctrlPr>
                        </m:naryPr>
                        <m:sub>
                          <m:sSup>
                            <m:sSupPr>
                              <m:ctrlPr>
                                <a:rPr lang="en-US" sz="2400" i="1">
                                  <a:effectLst/>
                                  <a:latin typeface="Cambria Math" panose="02040503050406030204" pitchFamily="18" charset="0"/>
                                  <a:ea typeface="Times New Roman"/>
                                  <a:cs typeface="Times New Roman"/>
                                </a:rPr>
                              </m:ctrlPr>
                            </m:sSupPr>
                            <m:e>
                              <m:r>
                                <a:rPr lang="en-US" sz="2400" i="1">
                                  <a:effectLst/>
                                  <a:latin typeface="Cambria Math"/>
                                  <a:ea typeface="Calibri"/>
                                  <a:cs typeface="Times New Roman"/>
                                </a:rPr>
                                <m:t>𝑥</m:t>
                              </m:r>
                            </m:e>
                            <m:sup>
                              <m:r>
                                <a:rPr lang="en-US" sz="2400" i="1">
                                  <a:effectLst/>
                                  <a:latin typeface="Cambria Math"/>
                                  <a:ea typeface="Calibri"/>
                                  <a:cs typeface="Times New Roman"/>
                                </a:rPr>
                                <m:t>2</m:t>
                              </m:r>
                            </m:sup>
                          </m:sSup>
                        </m:sub>
                        <m:sup>
                          <m:r>
                            <a:rPr lang="en-US" sz="2400" i="1">
                              <a:effectLst/>
                              <a:latin typeface="Cambria Math"/>
                              <a:ea typeface="Times New Roman"/>
                              <a:cs typeface="Times New Roman"/>
                            </a:rPr>
                            <m:t>𝑥</m:t>
                          </m:r>
                        </m:sup>
                        <m:e>
                          <m:r>
                            <a:rPr lang="en-US" sz="2400" i="1">
                              <a:effectLst/>
                              <a:latin typeface="Cambria Math"/>
                              <a:ea typeface="Times New Roman"/>
                              <a:cs typeface="Times New Roman"/>
                            </a:rPr>
                            <m:t>6</m:t>
                          </m:r>
                          <m:box>
                            <m:boxPr>
                              <m:diff m:val="on"/>
                              <m:ctrlPr>
                                <a:rPr lang="en-US" sz="2400" i="1">
                                  <a:effectLst/>
                                  <a:latin typeface="Cambria Math" panose="02040503050406030204" pitchFamily="18" charset="0"/>
                                  <a:ea typeface="Calibri"/>
                                  <a:cs typeface="Times New Roman"/>
                                </a:rPr>
                              </m:ctrlPr>
                            </m:boxPr>
                            <m:e>
                              <m:r>
                                <a:rPr lang="en-US" sz="2400" i="1">
                                  <a:effectLst/>
                                  <a:latin typeface="Cambria Math"/>
                                  <a:ea typeface="Calibri"/>
                                  <a:cs typeface="Times New Roman"/>
                                </a:rPr>
                                <m:t>𝑑𝑦</m:t>
                              </m:r>
                            </m:e>
                          </m:box>
                        </m:e>
                      </m:nary>
                      <m:r>
                        <a:rPr lang="en-US" sz="2400" i="1">
                          <a:effectLst/>
                          <a:latin typeface="Cambria Math"/>
                          <a:ea typeface="Times New Roman"/>
                          <a:cs typeface="Times New Roman"/>
                        </a:rPr>
                        <m:t>=6</m:t>
                      </m:r>
                      <m:d>
                        <m:dPr>
                          <m:ctrlPr>
                            <a:rPr lang="en-US" sz="2400" i="1">
                              <a:effectLst/>
                              <a:latin typeface="Cambria Math" panose="02040503050406030204" pitchFamily="18" charset="0"/>
                              <a:ea typeface="Times New Roman"/>
                              <a:cs typeface="Times New Roman"/>
                            </a:rPr>
                          </m:ctrlPr>
                        </m:dPr>
                        <m:e>
                          <m:r>
                            <a:rPr lang="en-US" sz="2400" i="1">
                              <a:effectLst/>
                              <a:latin typeface="Cambria Math"/>
                              <a:ea typeface="Times New Roman"/>
                              <a:cs typeface="Times New Roman"/>
                            </a:rPr>
                            <m:t>𝑥</m:t>
                          </m:r>
                          <m:r>
                            <a:rPr lang="en-US" sz="2400" i="1">
                              <a:effectLst/>
                              <a:latin typeface="Cambria Math"/>
                              <a:ea typeface="Times New Roman"/>
                              <a:cs typeface="Times New Roman"/>
                            </a:rPr>
                            <m:t>−</m:t>
                          </m:r>
                          <m:sSup>
                            <m:sSupPr>
                              <m:ctrlPr>
                                <a:rPr lang="en-US" sz="2400" i="1">
                                  <a:effectLst/>
                                  <a:latin typeface="Cambria Math" panose="02040503050406030204" pitchFamily="18" charset="0"/>
                                  <a:ea typeface="Times New Roman"/>
                                  <a:cs typeface="Times New Roman"/>
                                </a:rPr>
                              </m:ctrlPr>
                            </m:sSupPr>
                            <m:e>
                              <m:r>
                                <a:rPr lang="en-US" sz="2400" i="1">
                                  <a:effectLst/>
                                  <a:latin typeface="Cambria Math"/>
                                  <a:ea typeface="Calibri"/>
                                  <a:cs typeface="Times New Roman"/>
                                </a:rPr>
                                <m:t>𝑥</m:t>
                              </m:r>
                            </m:e>
                            <m:sup>
                              <m:r>
                                <a:rPr lang="en-US" sz="2400" i="1">
                                  <a:effectLst/>
                                  <a:latin typeface="Cambria Math"/>
                                  <a:ea typeface="Calibri"/>
                                  <a:cs typeface="Times New Roman"/>
                                </a:rPr>
                                <m:t>2</m:t>
                              </m:r>
                            </m:sup>
                          </m:sSup>
                        </m:e>
                      </m:d>
                      <m:r>
                        <a:rPr lang="en-US" sz="2400" i="1">
                          <a:effectLst/>
                          <a:latin typeface="Cambria Math"/>
                          <a:ea typeface="Times New Roman"/>
                          <a:cs typeface="Times New Roman"/>
                        </a:rPr>
                        <m:t>,0≤</m:t>
                      </m:r>
                      <m:r>
                        <a:rPr lang="en-US" sz="2400" i="1">
                          <a:effectLst/>
                          <a:latin typeface="Cambria Math"/>
                          <a:ea typeface="Times New Roman"/>
                          <a:cs typeface="Times New Roman"/>
                        </a:rPr>
                        <m:t>𝑥</m:t>
                      </m:r>
                      <m:r>
                        <a:rPr lang="en-US" sz="2400" i="1">
                          <a:effectLst/>
                          <a:latin typeface="Cambria Math"/>
                          <a:ea typeface="Times New Roman"/>
                          <a:cs typeface="Times New Roman"/>
                        </a:rPr>
                        <m:t>≤1</m:t>
                      </m:r>
                    </m:oMath>
                  </m:oMathPara>
                </a14:m>
                <a:endParaRPr lang="en-US" sz="2400" dirty="0">
                  <a:effectLst/>
                  <a:latin typeface="Times New Roman" pitchFamily="18" charset="0"/>
                  <a:cs typeface="Times New Roman" pitchFamily="18" charset="0"/>
                </a:endParaRPr>
              </a:p>
              <a:p>
                <a:pPr marL="342900" marR="0" lvl="0" indent="-342900" algn="just">
                  <a:lnSpc>
                    <a:spcPct val="150000"/>
                  </a:lnSpc>
                  <a:spcBef>
                    <a:spcPts val="0"/>
                  </a:spcBef>
                  <a:spcAft>
                    <a:spcPts val="0"/>
                  </a:spcAft>
                  <a:buFont typeface="+mj-lt"/>
                  <a:buAutoNum type="romanLcPeriod"/>
                </a:pPr>
                <a:r>
                  <a:rPr lang="en-US" sz="2400" dirty="0">
                    <a:effectLst/>
                    <a:latin typeface="Times New Roman" pitchFamily="18" charset="0"/>
                    <a:ea typeface="Times New Roman"/>
                    <a:cs typeface="Times New Roman" pitchFamily="18" charset="0"/>
                  </a:rPr>
                  <a:t>The marginal distribution density function of y is</a:t>
                </a:r>
                <a:endParaRPr lang="en-US" sz="2400" dirty="0" smtClean="0">
                  <a:effectLst/>
                  <a:latin typeface="Times New Roman" pitchFamily="18" charset="0"/>
                  <a:cs typeface="Times New Roman" pitchFamily="18" charset="0"/>
                </a:endParaRPr>
              </a:p>
              <a:p>
                <a:pPr marL="685800" marR="0" algn="just">
                  <a:lnSpc>
                    <a:spcPct val="150000"/>
                  </a:lnSpc>
                  <a:spcBef>
                    <a:spcPts val="0"/>
                  </a:spcBef>
                  <a:spcAft>
                    <a:spcPts val="0"/>
                  </a:spcAft>
                  <a:tabLst>
                    <a:tab pos="1028700" algn="l"/>
                  </a:tabLst>
                </a:pPr>
                <a14:m>
                  <m:oMathPara xmlns:m="http://schemas.openxmlformats.org/officeDocument/2006/math">
                    <m:oMathParaPr>
                      <m:jc m:val="centerGroup"/>
                    </m:oMathParaPr>
                    <m:oMath xmlns:m="http://schemas.openxmlformats.org/officeDocument/2006/math">
                      <m:r>
                        <a:rPr lang="en-US" sz="2400" i="1">
                          <a:effectLst/>
                          <a:latin typeface="Cambria Math"/>
                          <a:ea typeface="Times New Roman"/>
                          <a:cs typeface="Times New Roman"/>
                        </a:rPr>
                        <m:t>𝑓</m:t>
                      </m:r>
                      <m:d>
                        <m:dPr>
                          <m:ctrlPr>
                            <a:rPr lang="en-US" sz="2400" i="1">
                              <a:effectLst/>
                              <a:latin typeface="Cambria Math" panose="02040503050406030204" pitchFamily="18" charset="0"/>
                              <a:ea typeface="Times New Roman"/>
                              <a:cs typeface="Times New Roman"/>
                            </a:rPr>
                          </m:ctrlPr>
                        </m:dPr>
                        <m:e>
                          <m:r>
                            <a:rPr lang="en-US" sz="2400" i="1">
                              <a:effectLst/>
                              <a:latin typeface="Cambria Math"/>
                              <a:ea typeface="Times New Roman"/>
                              <a:cs typeface="Times New Roman"/>
                            </a:rPr>
                            <m:t>𝑦</m:t>
                          </m:r>
                        </m:e>
                      </m:d>
                      <m:r>
                        <a:rPr lang="en-US" sz="2400" i="1">
                          <a:effectLst/>
                          <a:latin typeface="Cambria Math"/>
                          <a:ea typeface="Times New Roman"/>
                          <a:cs typeface="Times New Roman"/>
                        </a:rPr>
                        <m:t>=</m:t>
                      </m:r>
                      <m:nary>
                        <m:naryPr>
                          <m:limLoc m:val="subSup"/>
                          <m:ctrlPr>
                            <a:rPr lang="en-US" sz="2400" i="1">
                              <a:effectLst/>
                              <a:latin typeface="Cambria Math" panose="02040503050406030204" pitchFamily="18" charset="0"/>
                              <a:ea typeface="Times New Roman"/>
                              <a:cs typeface="Times New Roman"/>
                            </a:rPr>
                          </m:ctrlPr>
                        </m:naryPr>
                        <m:sub>
                          <m:r>
                            <a:rPr lang="en-US" sz="2400" i="1">
                              <a:effectLst/>
                              <a:latin typeface="Cambria Math"/>
                              <a:ea typeface="Times New Roman"/>
                              <a:cs typeface="Times New Roman"/>
                            </a:rPr>
                            <m:t>−∞</m:t>
                          </m:r>
                        </m:sub>
                        <m:sup>
                          <m:r>
                            <a:rPr lang="en-US" sz="2400" i="1">
                              <a:effectLst/>
                              <a:latin typeface="Cambria Math"/>
                              <a:ea typeface="Times New Roman"/>
                              <a:cs typeface="Times New Roman"/>
                            </a:rPr>
                            <m:t>∞</m:t>
                          </m:r>
                        </m:sup>
                        <m:e>
                          <m:r>
                            <a:rPr lang="en-US" sz="2400" i="1">
                              <a:effectLst/>
                              <a:latin typeface="Cambria Math"/>
                              <a:ea typeface="Calibri"/>
                              <a:cs typeface="Times New Roman"/>
                            </a:rPr>
                            <m:t>𝑓</m:t>
                          </m:r>
                          <m:d>
                            <m:dPr>
                              <m:ctrlPr>
                                <a:rPr lang="en-US" sz="2400" i="1">
                                  <a:effectLst/>
                                  <a:latin typeface="Cambria Math" panose="02040503050406030204" pitchFamily="18" charset="0"/>
                                  <a:ea typeface="Calibri"/>
                                  <a:cs typeface="Times New Roman"/>
                                </a:rPr>
                              </m:ctrlPr>
                            </m:dPr>
                            <m:e>
                              <m:r>
                                <a:rPr lang="en-US" sz="2400" i="1">
                                  <a:effectLst/>
                                  <a:latin typeface="Cambria Math"/>
                                  <a:ea typeface="Calibri"/>
                                  <a:cs typeface="Times New Roman"/>
                                </a:rPr>
                                <m:t>𝑥</m:t>
                              </m:r>
                              <m:r>
                                <a:rPr lang="en-US" sz="2400" i="1">
                                  <a:effectLst/>
                                  <a:latin typeface="Cambria Math"/>
                                  <a:ea typeface="Calibri"/>
                                  <a:cs typeface="Times New Roman"/>
                                </a:rPr>
                                <m:t>, </m:t>
                              </m:r>
                              <m:r>
                                <a:rPr lang="en-US" sz="2400" i="1">
                                  <a:effectLst/>
                                  <a:latin typeface="Cambria Math"/>
                                  <a:ea typeface="Calibri"/>
                                  <a:cs typeface="Times New Roman"/>
                                </a:rPr>
                                <m:t>𝑦</m:t>
                              </m:r>
                            </m:e>
                          </m:d>
                          <m:box>
                            <m:boxPr>
                              <m:diff m:val="on"/>
                              <m:ctrlPr>
                                <a:rPr lang="en-US" sz="2400" i="1">
                                  <a:effectLst/>
                                  <a:latin typeface="Cambria Math" panose="02040503050406030204" pitchFamily="18" charset="0"/>
                                  <a:ea typeface="Calibri"/>
                                  <a:cs typeface="Times New Roman"/>
                                </a:rPr>
                              </m:ctrlPr>
                            </m:boxPr>
                            <m:e>
                              <m:r>
                                <a:rPr lang="en-US" sz="2400" i="1">
                                  <a:effectLst/>
                                  <a:latin typeface="Cambria Math"/>
                                  <a:ea typeface="Calibri"/>
                                  <a:cs typeface="Times New Roman"/>
                                </a:rPr>
                                <m:t>𝑑𝑥</m:t>
                              </m:r>
                            </m:e>
                          </m:box>
                        </m:e>
                      </m:nary>
                      <m:r>
                        <a:rPr lang="en-US" sz="2400" i="1">
                          <a:effectLst/>
                          <a:latin typeface="Cambria Math"/>
                          <a:ea typeface="Times New Roman"/>
                          <a:cs typeface="Times New Roman"/>
                        </a:rPr>
                        <m:t>= </m:t>
                      </m:r>
                      <m:r>
                        <a:rPr lang="en-US" sz="2400" i="1">
                          <a:effectLst/>
                          <a:latin typeface="Cambria Math"/>
                          <a:ea typeface="Times New Roman"/>
                          <a:cs typeface="Times New Roman"/>
                        </a:rPr>
                        <m:t>𝑓</m:t>
                      </m:r>
                      <m:d>
                        <m:dPr>
                          <m:ctrlPr>
                            <a:rPr lang="en-US" sz="2400" i="1">
                              <a:effectLst/>
                              <a:latin typeface="Cambria Math" panose="02040503050406030204" pitchFamily="18" charset="0"/>
                              <a:ea typeface="Times New Roman"/>
                              <a:cs typeface="Times New Roman"/>
                            </a:rPr>
                          </m:ctrlPr>
                        </m:dPr>
                        <m:e>
                          <m:r>
                            <a:rPr lang="en-US" sz="2400" i="1">
                              <a:effectLst/>
                              <a:latin typeface="Cambria Math"/>
                              <a:ea typeface="Times New Roman"/>
                              <a:cs typeface="Times New Roman"/>
                            </a:rPr>
                            <m:t>𝑦</m:t>
                          </m:r>
                        </m:e>
                      </m:d>
                      <m:r>
                        <a:rPr lang="en-US" sz="2400" i="1">
                          <a:effectLst/>
                          <a:latin typeface="Cambria Math"/>
                          <a:ea typeface="Times New Roman"/>
                          <a:cs typeface="Times New Roman"/>
                        </a:rPr>
                        <m:t>=</m:t>
                      </m:r>
                      <m:nary>
                        <m:naryPr>
                          <m:limLoc m:val="subSup"/>
                          <m:ctrlPr>
                            <a:rPr lang="en-US" sz="2400" i="1">
                              <a:effectLst/>
                              <a:latin typeface="Cambria Math" panose="02040503050406030204" pitchFamily="18" charset="0"/>
                              <a:ea typeface="Times New Roman"/>
                              <a:cs typeface="Times New Roman"/>
                            </a:rPr>
                          </m:ctrlPr>
                        </m:naryPr>
                        <m:sub>
                          <m:r>
                            <a:rPr lang="en-US" sz="2400" i="1">
                              <a:effectLst/>
                              <a:latin typeface="Cambria Math"/>
                              <a:ea typeface="Times New Roman"/>
                              <a:cs typeface="Times New Roman"/>
                            </a:rPr>
                            <m:t>𝑦</m:t>
                          </m:r>
                        </m:sub>
                        <m:sup>
                          <m:rad>
                            <m:radPr>
                              <m:degHide m:val="on"/>
                              <m:ctrlPr>
                                <a:rPr lang="en-US" sz="2400" i="1">
                                  <a:effectLst/>
                                  <a:latin typeface="Cambria Math" panose="02040503050406030204" pitchFamily="18" charset="0"/>
                                  <a:ea typeface="Times New Roman"/>
                                  <a:cs typeface="Times New Roman"/>
                                </a:rPr>
                              </m:ctrlPr>
                            </m:radPr>
                            <m:deg/>
                            <m:e>
                              <m:r>
                                <a:rPr lang="en-US" sz="2400" i="1">
                                  <a:effectLst/>
                                  <a:latin typeface="Cambria Math"/>
                                  <a:ea typeface="Times New Roman"/>
                                  <a:cs typeface="Times New Roman"/>
                                </a:rPr>
                                <m:t>𝑦</m:t>
                              </m:r>
                            </m:e>
                          </m:rad>
                        </m:sup>
                        <m:e>
                          <m:r>
                            <a:rPr lang="en-US" sz="2400" i="1">
                              <a:effectLst/>
                              <a:latin typeface="Cambria Math"/>
                              <a:ea typeface="Times New Roman"/>
                              <a:cs typeface="Times New Roman"/>
                            </a:rPr>
                            <m:t>6</m:t>
                          </m:r>
                          <m:box>
                            <m:boxPr>
                              <m:diff m:val="on"/>
                              <m:ctrlPr>
                                <a:rPr lang="en-US" sz="2400" i="1">
                                  <a:effectLst/>
                                  <a:latin typeface="Cambria Math" panose="02040503050406030204" pitchFamily="18" charset="0"/>
                                  <a:ea typeface="Calibri"/>
                                  <a:cs typeface="Times New Roman"/>
                                </a:rPr>
                              </m:ctrlPr>
                            </m:boxPr>
                            <m:e>
                              <m:r>
                                <a:rPr lang="en-US" sz="2400" i="1">
                                  <a:effectLst/>
                                  <a:latin typeface="Cambria Math"/>
                                  <a:ea typeface="Calibri"/>
                                  <a:cs typeface="Times New Roman"/>
                                </a:rPr>
                                <m:t>𝑑𝑥</m:t>
                              </m:r>
                            </m:e>
                          </m:box>
                        </m:e>
                      </m:nary>
                      <m:r>
                        <a:rPr lang="en-US" sz="2400" i="1">
                          <a:effectLst/>
                          <a:latin typeface="Cambria Math"/>
                          <a:ea typeface="Times New Roman"/>
                          <a:cs typeface="Times New Roman"/>
                        </a:rPr>
                        <m:t>=6</m:t>
                      </m:r>
                      <m:d>
                        <m:dPr>
                          <m:ctrlPr>
                            <a:rPr lang="en-US" sz="2400" i="1">
                              <a:effectLst/>
                              <a:latin typeface="Cambria Math" panose="02040503050406030204" pitchFamily="18" charset="0"/>
                              <a:ea typeface="Times New Roman"/>
                              <a:cs typeface="Times New Roman"/>
                            </a:rPr>
                          </m:ctrlPr>
                        </m:dPr>
                        <m:e>
                          <m:rad>
                            <m:radPr>
                              <m:degHide m:val="on"/>
                              <m:ctrlPr>
                                <a:rPr lang="en-US" sz="2400" i="1">
                                  <a:effectLst/>
                                  <a:latin typeface="Cambria Math" panose="02040503050406030204" pitchFamily="18" charset="0"/>
                                  <a:ea typeface="Times New Roman"/>
                                  <a:cs typeface="Times New Roman"/>
                                </a:rPr>
                              </m:ctrlPr>
                            </m:radPr>
                            <m:deg/>
                            <m:e>
                              <m:r>
                                <a:rPr lang="en-US" sz="2400" i="1">
                                  <a:effectLst/>
                                  <a:latin typeface="Cambria Math"/>
                                  <a:ea typeface="Times New Roman"/>
                                  <a:cs typeface="Times New Roman"/>
                                </a:rPr>
                                <m:t>𝑦</m:t>
                              </m:r>
                            </m:e>
                          </m:rad>
                          <m:r>
                            <a:rPr lang="en-US" sz="2400" i="1">
                              <a:effectLst/>
                              <a:latin typeface="Cambria Math"/>
                              <a:ea typeface="Times New Roman"/>
                              <a:cs typeface="Times New Roman"/>
                            </a:rPr>
                            <m:t>−</m:t>
                          </m:r>
                          <m:r>
                            <a:rPr lang="en-US" sz="2400" i="1">
                              <a:effectLst/>
                              <a:latin typeface="Cambria Math"/>
                              <a:ea typeface="Times New Roman"/>
                              <a:cs typeface="Times New Roman"/>
                            </a:rPr>
                            <m:t>𝑦</m:t>
                          </m:r>
                        </m:e>
                      </m:d>
                      <m:r>
                        <a:rPr lang="en-US" sz="2400" i="1">
                          <a:effectLst/>
                          <a:latin typeface="Cambria Math"/>
                          <a:ea typeface="Times New Roman"/>
                          <a:cs typeface="Times New Roman"/>
                        </a:rPr>
                        <m:t>,0≤</m:t>
                      </m:r>
                      <m:r>
                        <a:rPr lang="en-US" sz="2400" i="1">
                          <a:effectLst/>
                          <a:latin typeface="Cambria Math"/>
                          <a:ea typeface="Times New Roman"/>
                          <a:cs typeface="Times New Roman"/>
                        </a:rPr>
                        <m:t>𝑦</m:t>
                      </m:r>
                      <m:r>
                        <a:rPr lang="en-US" sz="2400" i="1">
                          <a:effectLst/>
                          <a:latin typeface="Cambria Math"/>
                          <a:ea typeface="Times New Roman"/>
                          <a:cs typeface="Times New Roman"/>
                        </a:rPr>
                        <m:t>≤1</m:t>
                      </m:r>
                    </m:oMath>
                  </m:oMathPara>
                </a14:m>
                <a:endParaRPr lang="en-US" sz="2400" dirty="0">
                  <a:effectLst/>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0"/>
                <a:ext cx="9144000" cy="6440674"/>
              </a:xfrm>
              <a:prstGeom prst="rect">
                <a:avLst/>
              </a:prstGeom>
              <a:blipFill rotWithShape="1">
                <a:blip r:embed="rId2"/>
                <a:stretch>
                  <a:fillRect l="-867" b="-189"/>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53406182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0" y="152400"/>
                <a:ext cx="8915400" cy="6064609"/>
              </a:xfrm>
              <a:prstGeom prst="rect">
                <a:avLst/>
              </a:prstGeom>
            </p:spPr>
            <p:txBody>
              <a:bodyPr wrap="square">
                <a:spAutoFit/>
              </a:bodyPr>
              <a:lstStyle/>
              <a:p>
                <a:pPr algn="just">
                  <a:lnSpc>
                    <a:spcPct val="150000"/>
                  </a:lnSpc>
                  <a:tabLst>
                    <a:tab pos="1028700" algn="l"/>
                  </a:tabLst>
                </a:pPr>
                <a:r>
                  <a:rPr lang="en-US" sz="2800" dirty="0">
                    <a:solidFill>
                      <a:srgbClr val="FF0000"/>
                    </a:solidFill>
                    <a:latin typeface="Times New Roman" pitchFamily="18" charset="0"/>
                    <a:ea typeface="Calibri"/>
                    <a:cs typeface="Times New Roman" pitchFamily="18" charset="0"/>
                  </a:rPr>
                  <a:t>Conditional Probability Distributions</a:t>
                </a:r>
              </a:p>
              <a:p>
                <a:pPr algn="just">
                  <a:lnSpc>
                    <a:spcPct val="150000"/>
                  </a:lnSpc>
                  <a:tabLst>
                    <a:tab pos="1028700" algn="l"/>
                  </a:tabLst>
                </a:pPr>
                <a:r>
                  <a:rPr lang="en-US" sz="2800" b="1" u="sng" dirty="0">
                    <a:effectLst/>
                    <a:latin typeface="Times New Roman" pitchFamily="18" charset="0"/>
                    <a:ea typeface="Calibri"/>
                    <a:cs typeface="Times New Roman" pitchFamily="18" charset="0"/>
                  </a:rPr>
                  <a:t>Definition</a:t>
                </a:r>
                <a:r>
                  <a:rPr lang="en-US" sz="2800" dirty="0">
                    <a:effectLst/>
                    <a:latin typeface="Times New Roman" pitchFamily="18" charset="0"/>
                    <a:ea typeface="Calibri"/>
                    <a:cs typeface="Times New Roman" pitchFamily="18" charset="0"/>
                  </a:rPr>
                  <a:t>: Let (X, Y) be a </a:t>
                </a:r>
                <a:r>
                  <a:rPr lang="en-US" sz="2800" dirty="0" smtClean="0">
                    <a:effectLst/>
                    <a:latin typeface="Times New Roman" pitchFamily="18" charset="0"/>
                    <a:ea typeface="Calibri"/>
                    <a:cs typeface="Times New Roman" pitchFamily="18" charset="0"/>
                  </a:rPr>
                  <a:t>discrete </a:t>
                </a:r>
                <a:r>
                  <a:rPr lang="en-US" sz="2800" dirty="0">
                    <a:effectLst/>
                    <a:latin typeface="Times New Roman" pitchFamily="18" charset="0"/>
                    <a:ea typeface="Calibri"/>
                    <a:cs typeface="Times New Roman" pitchFamily="18" charset="0"/>
                  </a:rPr>
                  <a:t>two-dimensional random variable with joint pmf</a:t>
                </a:r>
                <a:r>
                  <a:rPr lang="en-US" sz="2800" dirty="0" smtClean="0">
                    <a:effectLst/>
                    <a:latin typeface="Times New Roman" pitchFamily="18" charset="0"/>
                    <a:ea typeface="Calibri"/>
                    <a:cs typeface="Times New Roman" pitchFamily="18" charset="0"/>
                  </a:rPr>
                  <a:t> </a:t>
                </a:r>
                <a14:m>
                  <m:oMath xmlns:m="http://schemas.openxmlformats.org/officeDocument/2006/math">
                    <m:r>
                      <a:rPr lang="en-US" sz="2800" i="1">
                        <a:effectLst/>
                        <a:latin typeface="Cambria Math"/>
                        <a:ea typeface="Times New Roman"/>
                        <a:cs typeface="Times New Roman"/>
                      </a:rPr>
                      <m:t>𝑃</m:t>
                    </m:r>
                    <m:d>
                      <m:dPr>
                        <m:ctrlPr>
                          <a:rPr lang="en-US" sz="2800" i="1">
                            <a:effectLst/>
                            <a:latin typeface="Cambria Math" panose="02040503050406030204" pitchFamily="18" charset="0"/>
                            <a:ea typeface="Times New Roman"/>
                            <a:cs typeface="Times New Roman"/>
                          </a:rPr>
                        </m:ctrlPr>
                      </m:dPr>
                      <m:e>
                        <m:r>
                          <a:rPr lang="en-US" sz="2800" i="1">
                            <a:effectLst/>
                            <a:latin typeface="Cambria Math"/>
                            <a:ea typeface="Times New Roman"/>
                            <a:cs typeface="Times New Roman"/>
                          </a:rPr>
                          <m:t>𝑥</m:t>
                        </m:r>
                        <m:r>
                          <a:rPr lang="en-US" sz="2800" i="1">
                            <a:effectLst/>
                            <a:latin typeface="Cambria Math"/>
                            <a:ea typeface="Times New Roman"/>
                            <a:cs typeface="Times New Roman"/>
                          </a:rPr>
                          <m:t>,</m:t>
                        </m:r>
                        <m:r>
                          <a:rPr lang="en-US" sz="2800" i="1">
                            <a:effectLst/>
                            <a:latin typeface="Cambria Math"/>
                            <a:ea typeface="Times New Roman"/>
                            <a:cs typeface="Times New Roman"/>
                          </a:rPr>
                          <m:t>𝑦</m:t>
                        </m:r>
                      </m:e>
                    </m:d>
                  </m:oMath>
                </a14:m>
                <a:r>
                  <a:rPr lang="en-US" sz="2800" dirty="0">
                    <a:effectLst/>
                    <a:latin typeface="Times New Roman" pitchFamily="18" charset="0"/>
                    <a:ea typeface="Calibri"/>
                    <a:cs typeface="Times New Roman" pitchFamily="18" charset="0"/>
                  </a:rPr>
                  <a:t>. Let </a:t>
                </a:r>
                <a14:m>
                  <m:oMath xmlns:m="http://schemas.openxmlformats.org/officeDocument/2006/math">
                    <m:r>
                      <a:rPr lang="en-US" sz="2800" i="1">
                        <a:effectLst/>
                        <a:latin typeface="Cambria Math"/>
                        <a:ea typeface="Times New Roman"/>
                        <a:cs typeface="Times New Roman"/>
                      </a:rPr>
                      <m:t>𝑃</m:t>
                    </m:r>
                    <m:d>
                      <m:dPr>
                        <m:ctrlPr>
                          <a:rPr lang="en-US" sz="2800" i="1">
                            <a:effectLst/>
                            <a:latin typeface="Cambria Math" panose="02040503050406030204" pitchFamily="18" charset="0"/>
                            <a:ea typeface="Times New Roman"/>
                            <a:cs typeface="Times New Roman"/>
                          </a:rPr>
                        </m:ctrlPr>
                      </m:dPr>
                      <m:e>
                        <m:r>
                          <a:rPr lang="en-US" sz="2800" i="1">
                            <a:effectLst/>
                            <a:latin typeface="Cambria Math"/>
                            <a:ea typeface="Times New Roman"/>
                            <a:cs typeface="Times New Roman"/>
                          </a:rPr>
                          <m:t>𝑥</m:t>
                        </m:r>
                      </m:e>
                    </m:d>
                  </m:oMath>
                </a14:m>
                <a:r>
                  <a:rPr lang="en-US" sz="2800" dirty="0">
                    <a:effectLst/>
                    <a:latin typeface="Times New Roman" pitchFamily="18" charset="0"/>
                    <a:ea typeface="Calibri"/>
                    <a:cs typeface="Times New Roman" pitchFamily="18" charset="0"/>
                  </a:rPr>
                  <a:t>and </a:t>
                </a:r>
                <a14:m>
                  <m:oMath xmlns:m="http://schemas.openxmlformats.org/officeDocument/2006/math">
                    <m:r>
                      <a:rPr lang="en-US" sz="2800" i="1">
                        <a:effectLst/>
                        <a:latin typeface="Cambria Math"/>
                        <a:ea typeface="Times New Roman"/>
                        <a:cs typeface="Times New Roman"/>
                      </a:rPr>
                      <m:t>𝑃</m:t>
                    </m:r>
                    <m:d>
                      <m:dPr>
                        <m:ctrlPr>
                          <a:rPr lang="en-US" sz="2800" i="1">
                            <a:effectLst/>
                            <a:latin typeface="Cambria Math" panose="02040503050406030204" pitchFamily="18" charset="0"/>
                            <a:ea typeface="Times New Roman"/>
                            <a:cs typeface="Times New Roman"/>
                          </a:rPr>
                        </m:ctrlPr>
                      </m:dPr>
                      <m:e>
                        <m:r>
                          <a:rPr lang="en-US" sz="2800" i="1">
                            <a:effectLst/>
                            <a:latin typeface="Cambria Math"/>
                            <a:ea typeface="Times New Roman"/>
                            <a:cs typeface="Times New Roman"/>
                          </a:rPr>
                          <m:t>𝑦</m:t>
                        </m:r>
                      </m:e>
                    </m:d>
                  </m:oMath>
                </a14:m>
                <a:r>
                  <a:rPr lang="en-US" sz="2800" dirty="0">
                    <a:effectLst/>
                    <a:latin typeface="Times New Roman" pitchFamily="18" charset="0"/>
                    <a:ea typeface="Calibri"/>
                    <a:cs typeface="Times New Roman" pitchFamily="18" charset="0"/>
                  </a:rPr>
                  <a:t>  be the marginal pmf‘s of X and Y, respectively. Then the conditional pmf of X given that Y = y is defined by</a:t>
                </a:r>
                <a14:m>
                  <m:oMath xmlns:m="http://schemas.openxmlformats.org/officeDocument/2006/math">
                    <m:r>
                      <a:rPr lang="en-US" sz="2800" i="1">
                        <a:effectLst/>
                        <a:latin typeface="Cambria Math"/>
                        <a:ea typeface="Calibri"/>
                        <a:cs typeface="Times New Roman"/>
                      </a:rPr>
                      <m:t> </m:t>
                    </m:r>
                    <m:r>
                      <a:rPr lang="en-US" sz="2800" i="1">
                        <a:effectLst/>
                        <a:latin typeface="Cambria Math"/>
                        <a:ea typeface="Calibri"/>
                        <a:cs typeface="Times New Roman"/>
                      </a:rPr>
                      <m:t>𝑃</m:t>
                    </m:r>
                    <m:d>
                      <m:dPr>
                        <m:ctrlPr>
                          <a:rPr lang="en-US" sz="2800" i="1">
                            <a:effectLst/>
                            <a:latin typeface="Cambria Math" panose="02040503050406030204" pitchFamily="18" charset="0"/>
                            <a:ea typeface="Times New Roman"/>
                            <a:cs typeface="Times New Roman"/>
                          </a:rPr>
                        </m:ctrlPr>
                      </m:dPr>
                      <m:e>
                        <m:r>
                          <a:rPr lang="en-US" sz="2800" i="1">
                            <a:effectLst/>
                            <a:latin typeface="Cambria Math"/>
                            <a:ea typeface="Times New Roman"/>
                            <a:cs typeface="Times New Roman"/>
                          </a:rPr>
                          <m:t>𝑥</m:t>
                        </m:r>
                        <m:r>
                          <a:rPr lang="en-US" sz="2800" i="1">
                            <a:effectLst/>
                            <a:latin typeface="Cambria Math"/>
                            <a:ea typeface="Times New Roman"/>
                            <a:cs typeface="Times New Roman"/>
                          </a:rPr>
                          <m:t>|</m:t>
                        </m:r>
                        <m:r>
                          <a:rPr lang="en-US" sz="2800" i="1">
                            <a:effectLst/>
                            <a:latin typeface="Cambria Math"/>
                            <a:ea typeface="Times New Roman"/>
                            <a:cs typeface="Times New Roman"/>
                          </a:rPr>
                          <m:t>𝑦</m:t>
                        </m:r>
                      </m:e>
                    </m:d>
                    <m:r>
                      <a:rPr lang="en-US" sz="2800" i="1">
                        <a:effectLst/>
                        <a:latin typeface="Cambria Math"/>
                        <a:ea typeface="Times New Roman"/>
                        <a:cs typeface="Times New Roman"/>
                      </a:rPr>
                      <m:t>=</m:t>
                    </m:r>
                    <m:f>
                      <m:fPr>
                        <m:ctrlPr>
                          <a:rPr lang="en-US" sz="2800" i="1">
                            <a:effectLst/>
                            <a:latin typeface="Cambria Math" panose="02040503050406030204" pitchFamily="18" charset="0"/>
                            <a:ea typeface="Calibri"/>
                            <a:cs typeface="Times New Roman"/>
                          </a:rPr>
                        </m:ctrlPr>
                      </m:fPr>
                      <m:num>
                        <m:r>
                          <a:rPr lang="en-US" sz="2800" i="1">
                            <a:effectLst/>
                            <a:latin typeface="Cambria Math"/>
                            <a:ea typeface="Times New Roman"/>
                            <a:cs typeface="Times New Roman"/>
                          </a:rPr>
                          <m:t>𝑃</m:t>
                        </m:r>
                        <m:d>
                          <m:dPr>
                            <m:ctrlPr>
                              <a:rPr lang="en-US" sz="2800" i="1">
                                <a:effectLst/>
                                <a:latin typeface="Cambria Math" panose="02040503050406030204" pitchFamily="18" charset="0"/>
                                <a:ea typeface="Times New Roman"/>
                                <a:cs typeface="Times New Roman"/>
                              </a:rPr>
                            </m:ctrlPr>
                          </m:dPr>
                          <m:e>
                            <m:r>
                              <a:rPr lang="en-US" sz="2800" i="1">
                                <a:effectLst/>
                                <a:latin typeface="Cambria Math"/>
                                <a:ea typeface="Times New Roman"/>
                                <a:cs typeface="Times New Roman"/>
                              </a:rPr>
                              <m:t>𝑋</m:t>
                            </m:r>
                            <m:r>
                              <a:rPr lang="en-US" sz="2800" i="1">
                                <a:effectLst/>
                                <a:latin typeface="Cambria Math"/>
                                <a:ea typeface="Times New Roman"/>
                                <a:cs typeface="Times New Roman"/>
                              </a:rPr>
                              <m:t>=</m:t>
                            </m:r>
                            <m:sSub>
                              <m:sSubPr>
                                <m:ctrlPr>
                                  <a:rPr lang="en-US" sz="2800" i="1">
                                    <a:effectLst/>
                                    <a:latin typeface="Cambria Math" panose="02040503050406030204" pitchFamily="18" charset="0"/>
                                    <a:ea typeface="Times New Roman"/>
                                    <a:cs typeface="Times New Roman"/>
                                  </a:rPr>
                                </m:ctrlPr>
                              </m:sSubPr>
                              <m:e>
                                <m:r>
                                  <a:rPr lang="en-US" sz="2800" i="1">
                                    <a:effectLst/>
                                    <a:latin typeface="Cambria Math"/>
                                    <a:ea typeface="Times New Roman"/>
                                    <a:cs typeface="Times New Roman"/>
                                  </a:rPr>
                                  <m:t>𝑥</m:t>
                                </m:r>
                              </m:e>
                              <m:sub>
                                <m:r>
                                  <a:rPr lang="en-US" sz="2800" i="1">
                                    <a:effectLst/>
                                    <a:latin typeface="Cambria Math"/>
                                    <a:ea typeface="Times New Roman"/>
                                    <a:cs typeface="Times New Roman"/>
                                  </a:rPr>
                                  <m:t>𝑖</m:t>
                                </m:r>
                              </m:sub>
                            </m:sSub>
                            <m:r>
                              <a:rPr lang="en-US" sz="2800" i="1">
                                <a:effectLst/>
                                <a:latin typeface="Cambria Math"/>
                                <a:ea typeface="Times New Roman"/>
                                <a:cs typeface="Times New Roman"/>
                              </a:rPr>
                              <m:t>,</m:t>
                            </m:r>
                            <m:sSub>
                              <m:sSubPr>
                                <m:ctrlPr>
                                  <a:rPr lang="en-US" sz="2800" i="1">
                                    <a:effectLst/>
                                    <a:latin typeface="Cambria Math" panose="02040503050406030204" pitchFamily="18" charset="0"/>
                                    <a:ea typeface="Times New Roman"/>
                                    <a:cs typeface="Times New Roman"/>
                                  </a:rPr>
                                </m:ctrlPr>
                              </m:sSubPr>
                              <m:e>
                                <m:r>
                                  <a:rPr lang="en-US" sz="2800" i="1">
                                    <a:effectLst/>
                                    <a:latin typeface="Cambria Math"/>
                                    <a:ea typeface="Times New Roman"/>
                                    <a:cs typeface="Times New Roman"/>
                                  </a:rPr>
                                  <m:t>𝑌</m:t>
                                </m:r>
                                <m:r>
                                  <a:rPr lang="en-US" sz="2800" i="1">
                                    <a:effectLst/>
                                    <a:latin typeface="Cambria Math"/>
                                    <a:ea typeface="Times New Roman"/>
                                    <a:cs typeface="Times New Roman"/>
                                  </a:rPr>
                                  <m:t>=</m:t>
                                </m:r>
                                <m:r>
                                  <a:rPr lang="en-US" sz="2800" i="1">
                                    <a:effectLst/>
                                    <a:latin typeface="Cambria Math"/>
                                    <a:ea typeface="Times New Roman"/>
                                    <a:cs typeface="Times New Roman"/>
                                  </a:rPr>
                                  <m:t>𝑦</m:t>
                                </m:r>
                              </m:e>
                              <m:sub>
                                <m:r>
                                  <a:rPr lang="en-US" sz="2800" i="1">
                                    <a:effectLst/>
                                    <a:latin typeface="Cambria Math"/>
                                    <a:ea typeface="Times New Roman"/>
                                    <a:cs typeface="Times New Roman"/>
                                  </a:rPr>
                                  <m:t>𝑖</m:t>
                                </m:r>
                              </m:sub>
                            </m:sSub>
                          </m:e>
                        </m:d>
                      </m:num>
                      <m:den>
                        <m:r>
                          <a:rPr lang="en-US" sz="2800" i="1">
                            <a:effectLst/>
                            <a:latin typeface="Cambria Math"/>
                            <a:ea typeface="Times New Roman"/>
                            <a:cs typeface="Times New Roman"/>
                          </a:rPr>
                          <m:t>𝑃</m:t>
                        </m:r>
                        <m:d>
                          <m:dPr>
                            <m:ctrlPr>
                              <a:rPr lang="en-US" sz="2800" i="1">
                                <a:effectLst/>
                                <a:latin typeface="Cambria Math" panose="02040503050406030204" pitchFamily="18" charset="0"/>
                                <a:ea typeface="Times New Roman"/>
                                <a:cs typeface="Times New Roman"/>
                              </a:rPr>
                            </m:ctrlPr>
                          </m:dPr>
                          <m:e>
                            <m:sSub>
                              <m:sSubPr>
                                <m:ctrlPr>
                                  <a:rPr lang="en-US" sz="2800" i="1">
                                    <a:effectLst/>
                                    <a:latin typeface="Cambria Math" panose="02040503050406030204" pitchFamily="18" charset="0"/>
                                    <a:ea typeface="Times New Roman"/>
                                    <a:cs typeface="Times New Roman"/>
                                  </a:rPr>
                                </m:ctrlPr>
                              </m:sSubPr>
                              <m:e>
                                <m:r>
                                  <a:rPr lang="en-US" sz="2800" i="1">
                                    <a:effectLst/>
                                    <a:latin typeface="Cambria Math"/>
                                    <a:ea typeface="Times New Roman"/>
                                    <a:cs typeface="Times New Roman"/>
                                  </a:rPr>
                                  <m:t>𝑦</m:t>
                                </m:r>
                              </m:e>
                              <m:sub>
                                <m:r>
                                  <a:rPr lang="en-US" sz="2800" i="1">
                                    <a:effectLst/>
                                    <a:latin typeface="Cambria Math"/>
                                    <a:ea typeface="Times New Roman"/>
                                    <a:cs typeface="Times New Roman"/>
                                  </a:rPr>
                                  <m:t>𝑖</m:t>
                                </m:r>
                              </m:sub>
                            </m:sSub>
                          </m:e>
                        </m:d>
                      </m:den>
                    </m:f>
                    <m:r>
                      <a:rPr lang="en-US" sz="2800" i="1">
                        <a:effectLst/>
                        <a:latin typeface="Cambria Math"/>
                        <a:ea typeface="Calibri"/>
                        <a:cs typeface="Times New Roman"/>
                      </a:rPr>
                      <m:t>,</m:t>
                    </m:r>
                    <m:r>
                      <a:rPr lang="en-US" sz="2800" i="1">
                        <a:effectLst/>
                        <a:latin typeface="Cambria Math"/>
                        <a:ea typeface="Times New Roman"/>
                        <a:cs typeface="Times New Roman"/>
                      </a:rPr>
                      <m:t>𝑃</m:t>
                    </m:r>
                    <m:d>
                      <m:dPr>
                        <m:ctrlPr>
                          <a:rPr lang="en-US" sz="2800" i="1">
                            <a:effectLst/>
                            <a:latin typeface="Cambria Math" panose="02040503050406030204" pitchFamily="18" charset="0"/>
                            <a:ea typeface="Times New Roman"/>
                            <a:cs typeface="Times New Roman"/>
                          </a:rPr>
                        </m:ctrlPr>
                      </m:dPr>
                      <m:e>
                        <m:sSub>
                          <m:sSubPr>
                            <m:ctrlPr>
                              <a:rPr lang="en-US" sz="2800" i="1">
                                <a:effectLst/>
                                <a:latin typeface="Cambria Math" panose="02040503050406030204" pitchFamily="18" charset="0"/>
                                <a:ea typeface="Times New Roman"/>
                                <a:cs typeface="Times New Roman"/>
                              </a:rPr>
                            </m:ctrlPr>
                          </m:sSubPr>
                          <m:e>
                            <m:r>
                              <a:rPr lang="en-US" sz="2800" i="1">
                                <a:effectLst/>
                                <a:latin typeface="Cambria Math"/>
                                <a:ea typeface="Times New Roman"/>
                                <a:cs typeface="Times New Roman"/>
                              </a:rPr>
                              <m:t>𝑦</m:t>
                            </m:r>
                          </m:e>
                          <m:sub>
                            <m:r>
                              <a:rPr lang="en-US" sz="2800" i="1">
                                <a:effectLst/>
                                <a:latin typeface="Cambria Math"/>
                                <a:ea typeface="Times New Roman"/>
                                <a:cs typeface="Times New Roman"/>
                              </a:rPr>
                              <m:t>𝑖</m:t>
                            </m:r>
                          </m:sub>
                        </m:sSub>
                      </m:e>
                    </m:d>
                  </m:oMath>
                </a14:m>
                <a:r>
                  <a:rPr lang="en-US" sz="2800" dirty="0">
                    <a:effectLst/>
                    <a:latin typeface="Times New Roman" pitchFamily="18" charset="0"/>
                    <a:ea typeface="Times New Roman"/>
                    <a:cs typeface="Times New Roman" pitchFamily="18" charset="0"/>
                  </a:rPr>
                  <a:t>&gt;0 and </a:t>
                </a:r>
                <a:r>
                  <a:rPr lang="en-US" sz="2800" dirty="0">
                    <a:effectLst/>
                    <a:latin typeface="Times New Roman" pitchFamily="18" charset="0"/>
                    <a:ea typeface="Calibri"/>
                    <a:cs typeface="Times New Roman" pitchFamily="18" charset="0"/>
                  </a:rPr>
                  <a:t>the conditional pmf of Y given that X= </a:t>
                </a:r>
                <a14:m>
                  <m:oMath xmlns:m="http://schemas.openxmlformats.org/officeDocument/2006/math">
                    <m:sSub>
                      <m:sSubPr>
                        <m:ctrlPr>
                          <a:rPr lang="en-US" sz="2800" i="1">
                            <a:effectLst/>
                            <a:latin typeface="Cambria Math" panose="02040503050406030204" pitchFamily="18" charset="0"/>
                            <a:ea typeface="Times New Roman"/>
                            <a:cs typeface="Times New Roman"/>
                          </a:rPr>
                        </m:ctrlPr>
                      </m:sSubPr>
                      <m:e>
                        <m:r>
                          <a:rPr lang="en-US" sz="2800" i="1">
                            <a:effectLst/>
                            <a:latin typeface="Cambria Math"/>
                            <a:ea typeface="Times New Roman"/>
                            <a:cs typeface="Times New Roman"/>
                          </a:rPr>
                          <m:t>𝑥</m:t>
                        </m:r>
                      </m:e>
                      <m:sub>
                        <m:r>
                          <a:rPr lang="en-US" sz="2800" i="1">
                            <a:effectLst/>
                            <a:latin typeface="Cambria Math"/>
                            <a:ea typeface="Times New Roman"/>
                            <a:cs typeface="Times New Roman"/>
                          </a:rPr>
                          <m:t>𝑖</m:t>
                        </m:r>
                      </m:sub>
                    </m:sSub>
                  </m:oMath>
                </a14:m>
                <a:r>
                  <a:rPr lang="en-US" sz="2800" dirty="0">
                    <a:effectLst/>
                    <a:latin typeface="Times New Roman" pitchFamily="18" charset="0"/>
                    <a:ea typeface="Calibri"/>
                    <a:cs typeface="Times New Roman" pitchFamily="18" charset="0"/>
                  </a:rPr>
                  <a:t> is defined by</a:t>
                </a:r>
                <a14:m>
                  <m:oMath xmlns:m="http://schemas.openxmlformats.org/officeDocument/2006/math">
                    <m:r>
                      <a:rPr lang="en-US" sz="2800" i="1">
                        <a:effectLst/>
                        <a:latin typeface="Cambria Math"/>
                        <a:ea typeface="Calibri"/>
                        <a:cs typeface="Times New Roman"/>
                      </a:rPr>
                      <m:t>𝑃</m:t>
                    </m:r>
                    <m:d>
                      <m:dPr>
                        <m:ctrlPr>
                          <a:rPr lang="en-US" sz="2800" i="1">
                            <a:effectLst/>
                            <a:latin typeface="Cambria Math" panose="02040503050406030204" pitchFamily="18" charset="0"/>
                            <a:ea typeface="Times New Roman"/>
                            <a:cs typeface="Times New Roman"/>
                          </a:rPr>
                        </m:ctrlPr>
                      </m:dPr>
                      <m:e>
                        <m:r>
                          <a:rPr lang="en-US" sz="2800" i="1">
                            <a:effectLst/>
                            <a:latin typeface="Cambria Math"/>
                            <a:ea typeface="Times New Roman"/>
                            <a:cs typeface="Times New Roman"/>
                          </a:rPr>
                          <m:t>𝑦</m:t>
                        </m:r>
                        <m:r>
                          <a:rPr lang="en-US" sz="2800" i="1">
                            <a:effectLst/>
                            <a:latin typeface="Cambria Math"/>
                            <a:ea typeface="Times New Roman"/>
                            <a:cs typeface="Times New Roman"/>
                          </a:rPr>
                          <m:t>|</m:t>
                        </m:r>
                        <m:r>
                          <a:rPr lang="en-US" sz="2800" i="1">
                            <a:effectLst/>
                            <a:latin typeface="Cambria Math"/>
                            <a:ea typeface="Times New Roman"/>
                            <a:cs typeface="Times New Roman"/>
                          </a:rPr>
                          <m:t>𝑥</m:t>
                        </m:r>
                      </m:e>
                    </m:d>
                    <m:r>
                      <a:rPr lang="en-US" sz="2800" i="1">
                        <a:effectLst/>
                        <a:latin typeface="Cambria Math"/>
                        <a:ea typeface="Times New Roman"/>
                        <a:cs typeface="Times New Roman"/>
                      </a:rPr>
                      <m:t>=</m:t>
                    </m:r>
                    <m:f>
                      <m:fPr>
                        <m:ctrlPr>
                          <a:rPr lang="en-US" sz="2800" i="1">
                            <a:effectLst/>
                            <a:latin typeface="Cambria Math" panose="02040503050406030204" pitchFamily="18" charset="0"/>
                            <a:ea typeface="Calibri"/>
                            <a:cs typeface="Times New Roman"/>
                          </a:rPr>
                        </m:ctrlPr>
                      </m:fPr>
                      <m:num>
                        <m:r>
                          <a:rPr lang="en-US" sz="2800" i="1">
                            <a:effectLst/>
                            <a:latin typeface="Cambria Math"/>
                            <a:ea typeface="Times New Roman"/>
                            <a:cs typeface="Times New Roman"/>
                          </a:rPr>
                          <m:t>𝑃</m:t>
                        </m:r>
                        <m:d>
                          <m:dPr>
                            <m:ctrlPr>
                              <a:rPr lang="en-US" sz="2800" i="1">
                                <a:effectLst/>
                                <a:latin typeface="Cambria Math" panose="02040503050406030204" pitchFamily="18" charset="0"/>
                                <a:ea typeface="Times New Roman"/>
                                <a:cs typeface="Times New Roman"/>
                              </a:rPr>
                            </m:ctrlPr>
                          </m:dPr>
                          <m:e>
                            <m:r>
                              <a:rPr lang="en-US" sz="2800" i="1">
                                <a:effectLst/>
                                <a:latin typeface="Cambria Math"/>
                                <a:ea typeface="Times New Roman"/>
                                <a:cs typeface="Times New Roman"/>
                              </a:rPr>
                              <m:t>𝑋</m:t>
                            </m:r>
                            <m:r>
                              <a:rPr lang="en-US" sz="2800" i="1">
                                <a:effectLst/>
                                <a:latin typeface="Cambria Math"/>
                                <a:ea typeface="Times New Roman"/>
                                <a:cs typeface="Times New Roman"/>
                              </a:rPr>
                              <m:t>=</m:t>
                            </m:r>
                            <m:sSub>
                              <m:sSubPr>
                                <m:ctrlPr>
                                  <a:rPr lang="en-US" sz="2800" i="1">
                                    <a:effectLst/>
                                    <a:latin typeface="Cambria Math" panose="02040503050406030204" pitchFamily="18" charset="0"/>
                                    <a:ea typeface="Times New Roman"/>
                                    <a:cs typeface="Times New Roman"/>
                                  </a:rPr>
                                </m:ctrlPr>
                              </m:sSubPr>
                              <m:e>
                                <m:r>
                                  <a:rPr lang="en-US" sz="2800" i="1">
                                    <a:effectLst/>
                                    <a:latin typeface="Cambria Math"/>
                                    <a:ea typeface="Times New Roman"/>
                                    <a:cs typeface="Times New Roman"/>
                                  </a:rPr>
                                  <m:t>𝑥</m:t>
                                </m:r>
                              </m:e>
                              <m:sub>
                                <m:r>
                                  <a:rPr lang="en-US" sz="2800" i="1">
                                    <a:effectLst/>
                                    <a:latin typeface="Cambria Math"/>
                                    <a:ea typeface="Times New Roman"/>
                                    <a:cs typeface="Times New Roman"/>
                                  </a:rPr>
                                  <m:t>𝑖</m:t>
                                </m:r>
                              </m:sub>
                            </m:sSub>
                            <m:r>
                              <a:rPr lang="en-US" sz="2800" i="1">
                                <a:effectLst/>
                                <a:latin typeface="Cambria Math"/>
                                <a:ea typeface="Times New Roman"/>
                                <a:cs typeface="Times New Roman"/>
                              </a:rPr>
                              <m:t>,</m:t>
                            </m:r>
                            <m:sSub>
                              <m:sSubPr>
                                <m:ctrlPr>
                                  <a:rPr lang="en-US" sz="2800" i="1">
                                    <a:effectLst/>
                                    <a:latin typeface="Cambria Math" panose="02040503050406030204" pitchFamily="18" charset="0"/>
                                    <a:ea typeface="Times New Roman"/>
                                    <a:cs typeface="Times New Roman"/>
                                  </a:rPr>
                                </m:ctrlPr>
                              </m:sSubPr>
                              <m:e>
                                <m:r>
                                  <a:rPr lang="en-US" sz="2800" i="1">
                                    <a:effectLst/>
                                    <a:latin typeface="Cambria Math"/>
                                    <a:ea typeface="Times New Roman"/>
                                    <a:cs typeface="Times New Roman"/>
                                  </a:rPr>
                                  <m:t>𝑌</m:t>
                                </m:r>
                                <m:r>
                                  <a:rPr lang="en-US" sz="2800" i="1">
                                    <a:effectLst/>
                                    <a:latin typeface="Cambria Math"/>
                                    <a:ea typeface="Times New Roman"/>
                                    <a:cs typeface="Times New Roman"/>
                                  </a:rPr>
                                  <m:t>=</m:t>
                                </m:r>
                                <m:r>
                                  <a:rPr lang="en-US" sz="2800" i="1">
                                    <a:effectLst/>
                                    <a:latin typeface="Cambria Math"/>
                                    <a:ea typeface="Times New Roman"/>
                                    <a:cs typeface="Times New Roman"/>
                                  </a:rPr>
                                  <m:t>𝑦</m:t>
                                </m:r>
                              </m:e>
                              <m:sub>
                                <m:r>
                                  <a:rPr lang="en-US" sz="2800" i="1">
                                    <a:effectLst/>
                                    <a:latin typeface="Cambria Math"/>
                                    <a:ea typeface="Times New Roman"/>
                                    <a:cs typeface="Times New Roman"/>
                                  </a:rPr>
                                  <m:t>𝑖</m:t>
                                </m:r>
                              </m:sub>
                            </m:sSub>
                          </m:e>
                        </m:d>
                      </m:num>
                      <m:den>
                        <m:r>
                          <a:rPr lang="en-US" sz="2800" i="1">
                            <a:effectLst/>
                            <a:latin typeface="Cambria Math"/>
                            <a:ea typeface="Times New Roman"/>
                            <a:cs typeface="Times New Roman"/>
                          </a:rPr>
                          <m:t>𝑃</m:t>
                        </m:r>
                        <m:d>
                          <m:dPr>
                            <m:ctrlPr>
                              <a:rPr lang="en-US" sz="2800" i="1">
                                <a:effectLst/>
                                <a:latin typeface="Cambria Math" panose="02040503050406030204" pitchFamily="18" charset="0"/>
                                <a:ea typeface="Times New Roman"/>
                                <a:cs typeface="Times New Roman"/>
                              </a:rPr>
                            </m:ctrlPr>
                          </m:dPr>
                          <m:e>
                            <m:sSub>
                              <m:sSubPr>
                                <m:ctrlPr>
                                  <a:rPr lang="en-US" sz="2800" i="1">
                                    <a:effectLst/>
                                    <a:latin typeface="Cambria Math" panose="02040503050406030204" pitchFamily="18" charset="0"/>
                                    <a:ea typeface="Times New Roman"/>
                                    <a:cs typeface="Times New Roman"/>
                                  </a:rPr>
                                </m:ctrlPr>
                              </m:sSubPr>
                              <m:e>
                                <m:r>
                                  <a:rPr lang="en-US" sz="2800" i="1">
                                    <a:effectLst/>
                                    <a:latin typeface="Cambria Math"/>
                                    <a:ea typeface="Times New Roman"/>
                                    <a:cs typeface="Times New Roman"/>
                                  </a:rPr>
                                  <m:t>𝑥</m:t>
                                </m:r>
                              </m:e>
                              <m:sub>
                                <m:r>
                                  <a:rPr lang="en-US" sz="2800" i="1">
                                    <a:effectLst/>
                                    <a:latin typeface="Cambria Math"/>
                                    <a:ea typeface="Times New Roman"/>
                                    <a:cs typeface="Times New Roman"/>
                                  </a:rPr>
                                  <m:t>𝑖</m:t>
                                </m:r>
                              </m:sub>
                            </m:sSub>
                          </m:e>
                        </m:d>
                      </m:den>
                    </m:f>
                    <m:r>
                      <a:rPr lang="en-US" sz="2800" i="1">
                        <a:effectLst/>
                        <a:latin typeface="Cambria Math"/>
                        <a:ea typeface="Calibri"/>
                        <a:cs typeface="Times New Roman"/>
                      </a:rPr>
                      <m:t>,</m:t>
                    </m:r>
                    <m:r>
                      <a:rPr lang="en-US" sz="2800" i="1">
                        <a:effectLst/>
                        <a:latin typeface="Cambria Math"/>
                        <a:ea typeface="Times New Roman"/>
                        <a:cs typeface="Times New Roman"/>
                      </a:rPr>
                      <m:t>𝑃</m:t>
                    </m:r>
                    <m:d>
                      <m:dPr>
                        <m:ctrlPr>
                          <a:rPr lang="en-US" sz="2800" i="1">
                            <a:effectLst/>
                            <a:latin typeface="Cambria Math" panose="02040503050406030204" pitchFamily="18" charset="0"/>
                            <a:ea typeface="Times New Roman"/>
                            <a:cs typeface="Times New Roman"/>
                          </a:rPr>
                        </m:ctrlPr>
                      </m:dPr>
                      <m:e>
                        <m:sSub>
                          <m:sSubPr>
                            <m:ctrlPr>
                              <a:rPr lang="en-US" sz="2800" i="1">
                                <a:effectLst/>
                                <a:latin typeface="Cambria Math" panose="02040503050406030204" pitchFamily="18" charset="0"/>
                                <a:ea typeface="Times New Roman"/>
                                <a:cs typeface="Times New Roman"/>
                              </a:rPr>
                            </m:ctrlPr>
                          </m:sSubPr>
                          <m:e>
                            <m:r>
                              <a:rPr lang="en-US" sz="2800" i="1">
                                <a:effectLst/>
                                <a:latin typeface="Cambria Math"/>
                                <a:ea typeface="Times New Roman"/>
                                <a:cs typeface="Times New Roman"/>
                              </a:rPr>
                              <m:t>𝑥</m:t>
                            </m:r>
                          </m:e>
                          <m:sub>
                            <m:r>
                              <a:rPr lang="en-US" sz="2800" i="1">
                                <a:effectLst/>
                                <a:latin typeface="Cambria Math"/>
                                <a:ea typeface="Times New Roman"/>
                                <a:cs typeface="Times New Roman"/>
                              </a:rPr>
                              <m:t>𝑖</m:t>
                            </m:r>
                          </m:sub>
                        </m:sSub>
                      </m:e>
                    </m:d>
                  </m:oMath>
                </a14:m>
                <a:r>
                  <a:rPr lang="en-US" sz="2800" dirty="0">
                    <a:effectLst/>
                    <a:latin typeface="Times New Roman" pitchFamily="18" charset="0"/>
                    <a:ea typeface="Times New Roman"/>
                    <a:cs typeface="Times New Roman" pitchFamily="18" charset="0"/>
                  </a:rPr>
                  <a:t>&gt;0</a:t>
                </a:r>
                <a:endParaRPr lang="en-US" sz="2800" dirty="0">
                  <a:latin typeface="Times New Roman" pitchFamily="18" charset="0"/>
                  <a:ea typeface="Calibri"/>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152400"/>
                <a:ext cx="8915400" cy="6064609"/>
              </a:xfrm>
              <a:prstGeom prst="rect">
                <a:avLst/>
              </a:prstGeom>
              <a:blipFill rotWithShape="0">
                <a:blip r:embed="rId2"/>
                <a:stretch>
                  <a:fillRect l="-1367" r="-1299"/>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53920356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240890" y="304800"/>
                <a:ext cx="8534400" cy="5395580"/>
              </a:xfrm>
              <a:prstGeom prst="rect">
                <a:avLst/>
              </a:prstGeom>
            </p:spPr>
            <p:txBody>
              <a:bodyPr wrap="square">
                <a:spAutoFit/>
              </a:bodyPr>
              <a:lstStyle/>
              <a:p>
                <a:pPr algn="just">
                  <a:lnSpc>
                    <a:spcPct val="150000"/>
                  </a:lnSpc>
                  <a:tabLst>
                    <a:tab pos="1028700" algn="l"/>
                  </a:tabLst>
                </a:pPr>
                <a:r>
                  <a:rPr lang="en-US" sz="2800" b="1" u="sng" dirty="0">
                    <a:latin typeface="Book Antiqua"/>
                    <a:ea typeface="Calibri"/>
                    <a:cs typeface="Times New Roman"/>
                  </a:rPr>
                  <a:t>Definition</a:t>
                </a:r>
                <a:r>
                  <a:rPr lang="en-US" sz="2800" dirty="0">
                    <a:effectLst/>
                    <a:latin typeface="Book Antiqua"/>
                    <a:ea typeface="Calibri"/>
                    <a:cs typeface="Times New Roman"/>
                  </a:rPr>
                  <a:t>: Let (X, Y) be a continuous two-dimensional random variable with joint pdf</a:t>
                </a:r>
                <a:r>
                  <a:rPr lang="en-US" sz="2800" dirty="0" smtClean="0">
                    <a:effectLst/>
                    <a:latin typeface="Book Antiqua"/>
                    <a:ea typeface="Calibri"/>
                    <a:cs typeface="Times New Roman"/>
                  </a:rPr>
                  <a:t> </a:t>
                </a:r>
                <a14:m>
                  <m:oMath xmlns:m="http://schemas.openxmlformats.org/officeDocument/2006/math">
                    <m:r>
                      <a:rPr lang="en-US" sz="2800" i="1">
                        <a:effectLst/>
                        <a:latin typeface="Cambria Math"/>
                        <a:ea typeface="Times New Roman"/>
                        <a:cs typeface="Times New Roman"/>
                      </a:rPr>
                      <m:t>𝑓</m:t>
                    </m:r>
                    <m:d>
                      <m:dPr>
                        <m:ctrlPr>
                          <a:rPr lang="en-US" sz="2800" i="1">
                            <a:effectLst/>
                            <a:latin typeface="Cambria Math" panose="02040503050406030204" pitchFamily="18" charset="0"/>
                            <a:ea typeface="Times New Roman"/>
                            <a:cs typeface="Times New Roman"/>
                          </a:rPr>
                        </m:ctrlPr>
                      </m:dPr>
                      <m:e>
                        <m:r>
                          <a:rPr lang="en-US" sz="2800" i="1">
                            <a:effectLst/>
                            <a:latin typeface="Cambria Math"/>
                            <a:ea typeface="Times New Roman"/>
                            <a:cs typeface="Times New Roman"/>
                          </a:rPr>
                          <m:t>𝑥</m:t>
                        </m:r>
                        <m:r>
                          <a:rPr lang="en-US" sz="2800" i="1">
                            <a:effectLst/>
                            <a:latin typeface="Cambria Math"/>
                            <a:ea typeface="Times New Roman"/>
                            <a:cs typeface="Times New Roman"/>
                          </a:rPr>
                          <m:t>,</m:t>
                        </m:r>
                        <m:r>
                          <a:rPr lang="en-US" sz="2800" i="1">
                            <a:effectLst/>
                            <a:latin typeface="Cambria Math"/>
                            <a:ea typeface="Times New Roman"/>
                            <a:cs typeface="Times New Roman"/>
                          </a:rPr>
                          <m:t>𝑦</m:t>
                        </m:r>
                      </m:e>
                    </m:d>
                  </m:oMath>
                </a14:m>
                <a:r>
                  <a:rPr lang="en-US" sz="2800" dirty="0">
                    <a:effectLst/>
                    <a:latin typeface="Book Antiqua"/>
                    <a:ea typeface="Calibri"/>
                    <a:cs typeface="Times New Roman"/>
                  </a:rPr>
                  <a:t>. Let </a:t>
                </a:r>
                <a14:m>
                  <m:oMath xmlns:m="http://schemas.openxmlformats.org/officeDocument/2006/math">
                    <m:r>
                      <a:rPr lang="en-US" sz="2800" i="1">
                        <a:effectLst/>
                        <a:latin typeface="Cambria Math"/>
                        <a:ea typeface="Times New Roman"/>
                        <a:cs typeface="Times New Roman"/>
                      </a:rPr>
                      <m:t>𝑓</m:t>
                    </m:r>
                    <m:d>
                      <m:dPr>
                        <m:ctrlPr>
                          <a:rPr lang="en-US" sz="2800" i="1">
                            <a:effectLst/>
                            <a:latin typeface="Cambria Math" panose="02040503050406030204" pitchFamily="18" charset="0"/>
                            <a:ea typeface="Times New Roman"/>
                            <a:cs typeface="Times New Roman"/>
                          </a:rPr>
                        </m:ctrlPr>
                      </m:dPr>
                      <m:e>
                        <m:r>
                          <a:rPr lang="en-US" sz="2800" i="1">
                            <a:effectLst/>
                            <a:latin typeface="Cambria Math"/>
                            <a:ea typeface="Times New Roman"/>
                            <a:cs typeface="Times New Roman"/>
                          </a:rPr>
                          <m:t>𝑥</m:t>
                        </m:r>
                      </m:e>
                    </m:d>
                  </m:oMath>
                </a14:m>
                <a:r>
                  <a:rPr lang="en-US" sz="2800" dirty="0">
                    <a:effectLst/>
                    <a:latin typeface="Book Antiqua"/>
                    <a:ea typeface="Calibri"/>
                    <a:cs typeface="Times New Roman"/>
                  </a:rPr>
                  <a:t>and </a:t>
                </a:r>
                <a14:m>
                  <m:oMath xmlns:m="http://schemas.openxmlformats.org/officeDocument/2006/math">
                    <m:r>
                      <a:rPr lang="en-US" sz="2800" i="1">
                        <a:effectLst/>
                        <a:latin typeface="Cambria Math"/>
                        <a:ea typeface="Times New Roman"/>
                        <a:cs typeface="Times New Roman"/>
                      </a:rPr>
                      <m:t>𝑓</m:t>
                    </m:r>
                    <m:d>
                      <m:dPr>
                        <m:ctrlPr>
                          <a:rPr lang="en-US" sz="2800" i="1">
                            <a:effectLst/>
                            <a:latin typeface="Cambria Math" panose="02040503050406030204" pitchFamily="18" charset="0"/>
                            <a:ea typeface="Times New Roman"/>
                            <a:cs typeface="Times New Roman"/>
                          </a:rPr>
                        </m:ctrlPr>
                      </m:dPr>
                      <m:e>
                        <m:r>
                          <a:rPr lang="en-US" sz="2800" i="1">
                            <a:effectLst/>
                            <a:latin typeface="Cambria Math"/>
                            <a:ea typeface="Times New Roman"/>
                            <a:cs typeface="Times New Roman"/>
                          </a:rPr>
                          <m:t>𝑦</m:t>
                        </m:r>
                      </m:e>
                    </m:d>
                  </m:oMath>
                </a14:m>
                <a:r>
                  <a:rPr lang="en-US" sz="2800" dirty="0">
                    <a:effectLst/>
                    <a:latin typeface="Book Antiqua"/>
                    <a:ea typeface="Calibri"/>
                    <a:cs typeface="Times New Roman"/>
                  </a:rPr>
                  <a:t>  be the marginal </a:t>
                </a:r>
                <a:r>
                  <a:rPr lang="en-US" sz="2800" dirty="0" err="1">
                    <a:effectLst/>
                    <a:latin typeface="Book Antiqua"/>
                    <a:ea typeface="Calibri"/>
                    <a:cs typeface="Times New Roman"/>
                  </a:rPr>
                  <a:t>pdf‘s</a:t>
                </a:r>
                <a:r>
                  <a:rPr lang="en-US" sz="2800" dirty="0">
                    <a:effectLst/>
                    <a:latin typeface="Book Antiqua"/>
                    <a:ea typeface="Calibri"/>
                    <a:cs typeface="Times New Roman"/>
                  </a:rPr>
                  <a:t> of X and Y, respectively. Then the conditional pdf of X given that Y = y is defined by </a:t>
                </a:r>
                <a14:m>
                  <m:oMath xmlns:m="http://schemas.openxmlformats.org/officeDocument/2006/math">
                    <m:r>
                      <a:rPr lang="en-US" sz="2800" i="1">
                        <a:effectLst/>
                        <a:latin typeface="Cambria Math"/>
                        <a:ea typeface="Calibri"/>
                        <a:cs typeface="Times New Roman"/>
                      </a:rPr>
                      <m:t>𝑓</m:t>
                    </m:r>
                    <m:d>
                      <m:dPr>
                        <m:ctrlPr>
                          <a:rPr lang="en-US" sz="2800" i="1">
                            <a:effectLst/>
                            <a:latin typeface="Cambria Math" panose="02040503050406030204" pitchFamily="18" charset="0"/>
                            <a:ea typeface="Times New Roman"/>
                            <a:cs typeface="Times New Roman"/>
                          </a:rPr>
                        </m:ctrlPr>
                      </m:dPr>
                      <m:e>
                        <m:r>
                          <a:rPr lang="en-US" sz="2800" i="1">
                            <a:effectLst/>
                            <a:latin typeface="Cambria Math"/>
                            <a:ea typeface="Times New Roman"/>
                            <a:cs typeface="Times New Roman"/>
                          </a:rPr>
                          <m:t>𝑥</m:t>
                        </m:r>
                        <m:r>
                          <a:rPr lang="en-US" sz="2800" i="1">
                            <a:effectLst/>
                            <a:latin typeface="Cambria Math"/>
                            <a:ea typeface="Times New Roman"/>
                            <a:cs typeface="Times New Roman"/>
                          </a:rPr>
                          <m:t>|</m:t>
                        </m:r>
                        <m:r>
                          <a:rPr lang="en-US" sz="2800" i="1">
                            <a:effectLst/>
                            <a:latin typeface="Cambria Math"/>
                            <a:ea typeface="Times New Roman"/>
                            <a:cs typeface="Times New Roman"/>
                          </a:rPr>
                          <m:t>𝑌</m:t>
                        </m:r>
                        <m:r>
                          <a:rPr lang="en-US" sz="2800" i="1">
                            <a:effectLst/>
                            <a:latin typeface="Cambria Math"/>
                            <a:ea typeface="Times New Roman"/>
                            <a:cs typeface="Times New Roman"/>
                          </a:rPr>
                          <m:t>=</m:t>
                        </m:r>
                        <m:r>
                          <a:rPr lang="en-US" sz="2800" i="1">
                            <a:effectLst/>
                            <a:latin typeface="Cambria Math"/>
                            <a:ea typeface="Times New Roman"/>
                            <a:cs typeface="Times New Roman"/>
                          </a:rPr>
                          <m:t>𝑦</m:t>
                        </m:r>
                      </m:e>
                    </m:d>
                    <m:r>
                      <a:rPr lang="en-US" sz="2800" i="1">
                        <a:effectLst/>
                        <a:latin typeface="Cambria Math"/>
                        <a:ea typeface="Times New Roman"/>
                        <a:cs typeface="Times New Roman"/>
                      </a:rPr>
                      <m:t>=</m:t>
                    </m:r>
                    <m:f>
                      <m:fPr>
                        <m:ctrlPr>
                          <a:rPr lang="en-US" sz="2800" i="1">
                            <a:effectLst/>
                            <a:latin typeface="Cambria Math" panose="02040503050406030204" pitchFamily="18" charset="0"/>
                            <a:ea typeface="Calibri"/>
                            <a:cs typeface="Times New Roman"/>
                          </a:rPr>
                        </m:ctrlPr>
                      </m:fPr>
                      <m:num>
                        <m:r>
                          <a:rPr lang="en-US" sz="2800" i="1">
                            <a:effectLst/>
                            <a:latin typeface="Cambria Math"/>
                            <a:ea typeface="Times New Roman"/>
                            <a:cs typeface="Times New Roman"/>
                          </a:rPr>
                          <m:t>𝑓</m:t>
                        </m:r>
                        <m:d>
                          <m:dPr>
                            <m:ctrlPr>
                              <a:rPr lang="en-US" sz="2800" i="1">
                                <a:effectLst/>
                                <a:latin typeface="Cambria Math" panose="02040503050406030204" pitchFamily="18" charset="0"/>
                                <a:ea typeface="Times New Roman"/>
                                <a:cs typeface="Times New Roman"/>
                              </a:rPr>
                            </m:ctrlPr>
                          </m:dPr>
                          <m:e>
                            <m:r>
                              <a:rPr lang="en-US" sz="2800" i="1">
                                <a:effectLst/>
                                <a:latin typeface="Cambria Math"/>
                                <a:ea typeface="Times New Roman"/>
                                <a:cs typeface="Times New Roman"/>
                              </a:rPr>
                              <m:t>𝑥</m:t>
                            </m:r>
                            <m:r>
                              <a:rPr lang="en-US" sz="2800" i="1">
                                <a:effectLst/>
                                <a:latin typeface="Cambria Math"/>
                                <a:ea typeface="Times New Roman"/>
                                <a:cs typeface="Times New Roman"/>
                              </a:rPr>
                              <m:t>,</m:t>
                            </m:r>
                            <m:r>
                              <a:rPr lang="en-US" sz="2800" i="1">
                                <a:effectLst/>
                                <a:latin typeface="Cambria Math"/>
                                <a:ea typeface="Times New Roman"/>
                                <a:cs typeface="Times New Roman"/>
                              </a:rPr>
                              <m:t>𝑦</m:t>
                            </m:r>
                          </m:e>
                        </m:d>
                      </m:num>
                      <m:den>
                        <m:r>
                          <a:rPr lang="en-US" sz="2800" i="1">
                            <a:effectLst/>
                            <a:latin typeface="Cambria Math"/>
                            <a:ea typeface="Times New Roman"/>
                            <a:cs typeface="Times New Roman"/>
                          </a:rPr>
                          <m:t>𝑓</m:t>
                        </m:r>
                        <m:d>
                          <m:dPr>
                            <m:ctrlPr>
                              <a:rPr lang="en-US" sz="2800" i="1">
                                <a:effectLst/>
                                <a:latin typeface="Cambria Math" panose="02040503050406030204" pitchFamily="18" charset="0"/>
                                <a:ea typeface="Times New Roman"/>
                                <a:cs typeface="Times New Roman"/>
                              </a:rPr>
                            </m:ctrlPr>
                          </m:dPr>
                          <m:e>
                            <m:r>
                              <a:rPr lang="en-US" sz="2800" i="1">
                                <a:effectLst/>
                                <a:latin typeface="Cambria Math"/>
                                <a:ea typeface="Times New Roman"/>
                                <a:cs typeface="Times New Roman"/>
                              </a:rPr>
                              <m:t>𝑦</m:t>
                            </m:r>
                          </m:e>
                        </m:d>
                      </m:den>
                    </m:f>
                    <m:r>
                      <a:rPr lang="en-US" sz="2800" i="1">
                        <a:effectLst/>
                        <a:latin typeface="Cambria Math"/>
                        <a:ea typeface="Calibri"/>
                        <a:cs typeface="Times New Roman"/>
                      </a:rPr>
                      <m:t>,</m:t>
                    </m:r>
                    <m:r>
                      <a:rPr lang="en-US" sz="2800" i="1">
                        <a:effectLst/>
                        <a:latin typeface="Cambria Math"/>
                        <a:ea typeface="Times New Roman"/>
                        <a:cs typeface="Times New Roman"/>
                      </a:rPr>
                      <m:t>𝑓</m:t>
                    </m:r>
                    <m:d>
                      <m:dPr>
                        <m:ctrlPr>
                          <a:rPr lang="en-US" sz="2800" i="1">
                            <a:effectLst/>
                            <a:latin typeface="Cambria Math" panose="02040503050406030204" pitchFamily="18" charset="0"/>
                            <a:ea typeface="Times New Roman"/>
                            <a:cs typeface="Times New Roman"/>
                          </a:rPr>
                        </m:ctrlPr>
                      </m:dPr>
                      <m:e>
                        <m:r>
                          <a:rPr lang="en-US" sz="2800" i="1">
                            <a:effectLst/>
                            <a:latin typeface="Cambria Math"/>
                            <a:ea typeface="Times New Roman"/>
                            <a:cs typeface="Times New Roman"/>
                          </a:rPr>
                          <m:t>𝑦</m:t>
                        </m:r>
                      </m:e>
                    </m:d>
                  </m:oMath>
                </a14:m>
                <a:r>
                  <a:rPr lang="en-US" sz="2800" dirty="0">
                    <a:effectLst/>
                    <a:latin typeface="Book Antiqua"/>
                    <a:ea typeface="Calibri"/>
                    <a:cs typeface="Times New Roman"/>
                  </a:rPr>
                  <a:t>&gt;0 and the conditional pdf of Y given that X = x is defined by </a:t>
                </a:r>
                <a14:m>
                  <m:oMath xmlns:m="http://schemas.openxmlformats.org/officeDocument/2006/math">
                    <m:r>
                      <a:rPr lang="en-US" sz="2800" i="1">
                        <a:effectLst/>
                        <a:latin typeface="Cambria Math"/>
                        <a:ea typeface="Calibri"/>
                        <a:cs typeface="Times New Roman"/>
                      </a:rPr>
                      <m:t>𝑓</m:t>
                    </m:r>
                    <m:d>
                      <m:dPr>
                        <m:ctrlPr>
                          <a:rPr lang="en-US" sz="2800" i="1">
                            <a:effectLst/>
                            <a:latin typeface="Cambria Math" panose="02040503050406030204" pitchFamily="18" charset="0"/>
                            <a:ea typeface="Times New Roman"/>
                            <a:cs typeface="Times New Roman"/>
                          </a:rPr>
                        </m:ctrlPr>
                      </m:dPr>
                      <m:e>
                        <m:r>
                          <a:rPr lang="en-US" sz="2800" i="1">
                            <a:effectLst/>
                            <a:latin typeface="Cambria Math"/>
                            <a:ea typeface="Times New Roman"/>
                            <a:cs typeface="Times New Roman"/>
                          </a:rPr>
                          <m:t>𝑦</m:t>
                        </m:r>
                        <m:r>
                          <a:rPr lang="en-US" sz="2800" i="1">
                            <a:effectLst/>
                            <a:latin typeface="Cambria Math"/>
                            <a:ea typeface="Times New Roman"/>
                            <a:cs typeface="Times New Roman"/>
                          </a:rPr>
                          <m:t>|</m:t>
                        </m:r>
                        <m:r>
                          <a:rPr lang="en-US" sz="2800" i="1">
                            <a:effectLst/>
                            <a:latin typeface="Cambria Math"/>
                            <a:ea typeface="Times New Roman"/>
                            <a:cs typeface="Times New Roman"/>
                          </a:rPr>
                          <m:t>𝑋</m:t>
                        </m:r>
                        <m:r>
                          <a:rPr lang="en-US" sz="2800" i="1">
                            <a:effectLst/>
                            <a:latin typeface="Cambria Math"/>
                            <a:ea typeface="Times New Roman"/>
                            <a:cs typeface="Times New Roman"/>
                          </a:rPr>
                          <m:t>=</m:t>
                        </m:r>
                        <m:r>
                          <a:rPr lang="en-US" sz="2800" i="1">
                            <a:effectLst/>
                            <a:latin typeface="Cambria Math"/>
                            <a:ea typeface="Times New Roman"/>
                            <a:cs typeface="Times New Roman"/>
                          </a:rPr>
                          <m:t>𝑥</m:t>
                        </m:r>
                      </m:e>
                    </m:d>
                    <m:r>
                      <a:rPr lang="en-US" sz="2800" i="1">
                        <a:effectLst/>
                        <a:latin typeface="Cambria Math"/>
                        <a:ea typeface="Times New Roman"/>
                        <a:cs typeface="Times New Roman"/>
                      </a:rPr>
                      <m:t>=</m:t>
                    </m:r>
                    <m:f>
                      <m:fPr>
                        <m:ctrlPr>
                          <a:rPr lang="en-US" sz="2800" i="1">
                            <a:effectLst/>
                            <a:latin typeface="Cambria Math" panose="02040503050406030204" pitchFamily="18" charset="0"/>
                            <a:ea typeface="Calibri"/>
                            <a:cs typeface="Times New Roman"/>
                          </a:rPr>
                        </m:ctrlPr>
                      </m:fPr>
                      <m:num>
                        <m:r>
                          <a:rPr lang="en-US" sz="2800" i="1">
                            <a:effectLst/>
                            <a:latin typeface="Cambria Math"/>
                            <a:ea typeface="Times New Roman"/>
                            <a:cs typeface="Times New Roman"/>
                          </a:rPr>
                          <m:t>𝑓</m:t>
                        </m:r>
                        <m:d>
                          <m:dPr>
                            <m:ctrlPr>
                              <a:rPr lang="en-US" sz="2800" i="1">
                                <a:effectLst/>
                                <a:latin typeface="Cambria Math" panose="02040503050406030204" pitchFamily="18" charset="0"/>
                                <a:ea typeface="Times New Roman"/>
                                <a:cs typeface="Times New Roman"/>
                              </a:rPr>
                            </m:ctrlPr>
                          </m:dPr>
                          <m:e>
                            <m:r>
                              <a:rPr lang="en-US" sz="2800" i="1">
                                <a:effectLst/>
                                <a:latin typeface="Cambria Math"/>
                                <a:ea typeface="Times New Roman"/>
                                <a:cs typeface="Times New Roman"/>
                              </a:rPr>
                              <m:t>𝑥</m:t>
                            </m:r>
                            <m:r>
                              <a:rPr lang="en-US" sz="2800" i="1">
                                <a:effectLst/>
                                <a:latin typeface="Cambria Math"/>
                                <a:ea typeface="Times New Roman"/>
                                <a:cs typeface="Times New Roman"/>
                              </a:rPr>
                              <m:t>,</m:t>
                            </m:r>
                            <m:r>
                              <a:rPr lang="en-US" sz="2800" i="1">
                                <a:effectLst/>
                                <a:latin typeface="Cambria Math"/>
                                <a:ea typeface="Times New Roman"/>
                                <a:cs typeface="Times New Roman"/>
                              </a:rPr>
                              <m:t>𝑦</m:t>
                            </m:r>
                          </m:e>
                        </m:d>
                      </m:num>
                      <m:den>
                        <m:r>
                          <a:rPr lang="en-US" sz="2800" i="1">
                            <a:effectLst/>
                            <a:latin typeface="Cambria Math"/>
                            <a:ea typeface="Times New Roman"/>
                            <a:cs typeface="Times New Roman"/>
                          </a:rPr>
                          <m:t>𝑓</m:t>
                        </m:r>
                        <m:d>
                          <m:dPr>
                            <m:ctrlPr>
                              <a:rPr lang="en-US" sz="2800" i="1">
                                <a:effectLst/>
                                <a:latin typeface="Cambria Math" panose="02040503050406030204" pitchFamily="18" charset="0"/>
                                <a:ea typeface="Times New Roman"/>
                                <a:cs typeface="Times New Roman"/>
                              </a:rPr>
                            </m:ctrlPr>
                          </m:dPr>
                          <m:e>
                            <m:r>
                              <a:rPr lang="en-US" sz="2800" i="1">
                                <a:effectLst/>
                                <a:latin typeface="Cambria Math"/>
                                <a:ea typeface="Times New Roman"/>
                                <a:cs typeface="Times New Roman"/>
                              </a:rPr>
                              <m:t>𝑥</m:t>
                            </m:r>
                          </m:e>
                        </m:d>
                      </m:den>
                    </m:f>
                    <m:r>
                      <a:rPr lang="en-US" sz="2800" i="1">
                        <a:effectLst/>
                        <a:latin typeface="Cambria Math"/>
                        <a:ea typeface="Calibri"/>
                        <a:cs typeface="Times New Roman"/>
                      </a:rPr>
                      <m:t>,</m:t>
                    </m:r>
                    <m:r>
                      <a:rPr lang="en-US" sz="2800" i="1">
                        <a:effectLst/>
                        <a:latin typeface="Cambria Math"/>
                        <a:ea typeface="Times New Roman"/>
                        <a:cs typeface="Times New Roman"/>
                      </a:rPr>
                      <m:t>𝑓</m:t>
                    </m:r>
                    <m:d>
                      <m:dPr>
                        <m:ctrlPr>
                          <a:rPr lang="en-US" sz="2800" i="1">
                            <a:effectLst/>
                            <a:latin typeface="Cambria Math" panose="02040503050406030204" pitchFamily="18" charset="0"/>
                            <a:ea typeface="Times New Roman"/>
                            <a:cs typeface="Times New Roman"/>
                          </a:rPr>
                        </m:ctrlPr>
                      </m:dPr>
                      <m:e>
                        <m:r>
                          <a:rPr lang="en-US" sz="2800" i="1">
                            <a:effectLst/>
                            <a:latin typeface="Cambria Math"/>
                            <a:ea typeface="Times New Roman"/>
                            <a:cs typeface="Times New Roman"/>
                          </a:rPr>
                          <m:t>𝑥</m:t>
                        </m:r>
                      </m:e>
                    </m:d>
                  </m:oMath>
                </a14:m>
                <a:r>
                  <a:rPr lang="en-US" sz="2800" dirty="0">
                    <a:effectLst/>
                    <a:latin typeface="Book Antiqua"/>
                    <a:ea typeface="Calibri"/>
                    <a:cs typeface="Times New Roman"/>
                  </a:rPr>
                  <a:t>&gt;0</a:t>
                </a:r>
                <a:endParaRPr lang="en-US" sz="2800" dirty="0">
                  <a:ea typeface="Calibri"/>
                  <a:cs typeface="Times New Roman"/>
                </a:endParaRPr>
              </a:p>
            </p:txBody>
          </p:sp>
        </mc:Choice>
        <mc:Fallback xmlns="">
          <p:sp>
            <p:nvSpPr>
              <p:cNvPr id="2" name="Rectangle 1"/>
              <p:cNvSpPr>
                <a:spLocks noRot="1" noChangeAspect="1" noMove="1" noResize="1" noEditPoints="1" noAdjustHandles="1" noChangeArrowheads="1" noChangeShapeType="1" noTextEdit="1"/>
              </p:cNvSpPr>
              <p:nvPr/>
            </p:nvSpPr>
            <p:spPr>
              <a:xfrm>
                <a:off x="240890" y="304800"/>
                <a:ext cx="8534400" cy="5395580"/>
              </a:xfrm>
              <a:prstGeom prst="rect">
                <a:avLst/>
              </a:prstGeom>
              <a:blipFill rotWithShape="0">
                <a:blip r:embed="rId2"/>
                <a:stretch>
                  <a:fillRect l="-1500" r="-1429"/>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27518123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72065" y="228600"/>
                <a:ext cx="8839200" cy="5081391"/>
              </a:xfrm>
              <a:prstGeom prst="rect">
                <a:avLst/>
              </a:prstGeom>
            </p:spPr>
            <p:txBody>
              <a:bodyPr wrap="square">
                <a:spAutoFit/>
              </a:bodyPr>
              <a:lstStyle/>
              <a:p>
                <a:pPr algn="just">
                  <a:lnSpc>
                    <a:spcPct val="150000"/>
                  </a:lnSpc>
                </a:pPr>
                <a:r>
                  <a:rPr lang="en-US" sz="2800" u="sng" dirty="0">
                    <a:latin typeface="Times New Roman" pitchFamily="18" charset="0"/>
                    <a:ea typeface="MTSYN"/>
                    <a:cs typeface="Times New Roman" pitchFamily="18" charset="0"/>
                  </a:rPr>
                  <a:t>Example</a:t>
                </a:r>
                <a:r>
                  <a:rPr lang="en-US" sz="2800" dirty="0">
                    <a:effectLst/>
                    <a:latin typeface="Times New Roman" pitchFamily="18" charset="0"/>
                    <a:ea typeface="MTSYN"/>
                    <a:cs typeface="Times New Roman" pitchFamily="18" charset="0"/>
                  </a:rPr>
                  <a:t>:</a:t>
                </a:r>
                <a:endParaRPr lang="en-US" sz="2800" dirty="0">
                  <a:latin typeface="Times New Roman" pitchFamily="18" charset="0"/>
                  <a:ea typeface="Calibri"/>
                  <a:cs typeface="Times New Roman" pitchFamily="18" charset="0"/>
                </a:endParaRPr>
              </a:p>
              <a:p>
                <a:pPr marL="342900" lvl="0" indent="-342900" algn="just">
                  <a:lnSpc>
                    <a:spcPct val="150000"/>
                  </a:lnSpc>
                  <a:spcBef>
                    <a:spcPts val="0"/>
                  </a:spcBef>
                  <a:spcAft>
                    <a:spcPts val="0"/>
                  </a:spcAft>
                  <a:buFont typeface="+mj-lt"/>
                  <a:buAutoNum type="arabicPeriod"/>
                </a:pPr>
                <a:r>
                  <a:rPr lang="en-US" sz="2800" dirty="0">
                    <a:effectLst/>
                    <a:latin typeface="Times New Roman" pitchFamily="18" charset="0"/>
                    <a:ea typeface="Calibri"/>
                    <a:cs typeface="Times New Roman" pitchFamily="18" charset="0"/>
                  </a:rPr>
                  <a:t>The joint PMF of two random variables </a:t>
                </a:r>
                <a:r>
                  <a:rPr lang="en-US" sz="2800" i="1" dirty="0">
                    <a:effectLst/>
                    <a:latin typeface="Times New Roman" pitchFamily="18" charset="0"/>
                    <a:ea typeface="Calibri"/>
                    <a:cs typeface="Times New Roman" pitchFamily="18" charset="0"/>
                  </a:rPr>
                  <a:t>X </a:t>
                </a:r>
                <a:r>
                  <a:rPr lang="en-US" sz="2800" dirty="0">
                    <a:effectLst/>
                    <a:latin typeface="Times New Roman" pitchFamily="18" charset="0"/>
                    <a:ea typeface="Calibri"/>
                    <a:cs typeface="Times New Roman" pitchFamily="18" charset="0"/>
                  </a:rPr>
                  <a:t>and </a:t>
                </a:r>
                <a:r>
                  <a:rPr lang="en-US" sz="2800" i="1" dirty="0">
                    <a:effectLst/>
                    <a:latin typeface="Times New Roman" pitchFamily="18" charset="0"/>
                    <a:ea typeface="Calibri"/>
                    <a:cs typeface="Times New Roman" pitchFamily="18" charset="0"/>
                  </a:rPr>
                  <a:t>Y </a:t>
                </a:r>
                <a:r>
                  <a:rPr lang="en-US" sz="2800" dirty="0">
                    <a:effectLst/>
                    <a:latin typeface="Times New Roman" pitchFamily="18" charset="0"/>
                    <a:ea typeface="Calibri"/>
                    <a:cs typeface="Times New Roman" pitchFamily="18" charset="0"/>
                  </a:rPr>
                  <a:t>is given by</a:t>
                </a:r>
                <a:endParaRPr lang="en-US" sz="2800" dirty="0">
                  <a:effectLst/>
                  <a:latin typeface="Times New Roman" pitchFamily="18" charset="0"/>
                  <a:cs typeface="Times New Roman" pitchFamily="18" charset="0"/>
                </a:endParaRPr>
              </a:p>
              <a:p>
                <a:pPr algn="just">
                  <a:lnSpc>
                    <a:spcPct val="150000"/>
                  </a:lnSpc>
                </a:pPr>
                <a14:m>
                  <m:oMathPara xmlns:m="http://schemas.openxmlformats.org/officeDocument/2006/math">
                    <m:oMathParaPr>
                      <m:jc m:val="centerGroup"/>
                    </m:oMathParaPr>
                    <m:oMath xmlns:m="http://schemas.openxmlformats.org/officeDocument/2006/math">
                      <m:r>
                        <a:rPr lang="en-US" sz="2800" i="1">
                          <a:effectLst/>
                          <a:latin typeface="Cambria Math"/>
                          <a:ea typeface="Calibri"/>
                          <a:cs typeface="Times New Roman"/>
                        </a:rPr>
                        <m:t>𝑃</m:t>
                      </m:r>
                      <m:d>
                        <m:dPr>
                          <m:ctrlPr>
                            <a:rPr lang="en-US" sz="2800" i="1">
                              <a:effectLst/>
                              <a:latin typeface="Cambria Math" panose="02040503050406030204" pitchFamily="18" charset="0"/>
                              <a:ea typeface="Calibri"/>
                              <a:cs typeface="Times New Roman"/>
                            </a:rPr>
                          </m:ctrlPr>
                        </m:dPr>
                        <m:e>
                          <m:r>
                            <a:rPr lang="en-US" sz="2800" i="1">
                              <a:effectLst/>
                              <a:latin typeface="Cambria Math"/>
                              <a:ea typeface="Calibri"/>
                              <a:cs typeface="Times New Roman"/>
                            </a:rPr>
                            <m:t>𝑥</m:t>
                          </m:r>
                          <m:r>
                            <a:rPr lang="en-US" sz="2800" i="1">
                              <a:effectLst/>
                              <a:latin typeface="Cambria Math"/>
                              <a:ea typeface="Calibri"/>
                              <a:cs typeface="Times New Roman"/>
                            </a:rPr>
                            <m:t>, </m:t>
                          </m:r>
                          <m:r>
                            <a:rPr lang="en-US" sz="2800" i="1">
                              <a:effectLst/>
                              <a:latin typeface="Cambria Math"/>
                              <a:ea typeface="Calibri"/>
                              <a:cs typeface="Times New Roman"/>
                            </a:rPr>
                            <m:t>𝑦</m:t>
                          </m:r>
                        </m:e>
                      </m:d>
                      <m:r>
                        <a:rPr lang="en-US" sz="2800" i="1">
                          <a:effectLst/>
                          <a:latin typeface="Cambria Math"/>
                          <a:ea typeface="Calibri"/>
                          <a:cs typeface="TimesTen-Italic"/>
                        </a:rPr>
                        <m:t>=</m:t>
                      </m:r>
                      <m:d>
                        <m:dPr>
                          <m:begChr m:val="{"/>
                          <m:endChr m:val=""/>
                          <m:ctrlPr>
                            <a:rPr lang="en-US" sz="2800" i="1">
                              <a:effectLst/>
                              <a:latin typeface="Cambria Math" panose="02040503050406030204" pitchFamily="18" charset="0"/>
                              <a:ea typeface="MTSYN"/>
                              <a:cs typeface="MTSYN"/>
                            </a:rPr>
                          </m:ctrlPr>
                        </m:dPr>
                        <m:e>
                          <m:eqArr>
                            <m:eqArrPr>
                              <m:ctrlPr>
                                <a:rPr lang="en-US" sz="2800" i="1">
                                  <a:effectLst/>
                                  <a:latin typeface="Cambria Math" panose="02040503050406030204" pitchFamily="18" charset="0"/>
                                  <a:ea typeface="MTSYN"/>
                                  <a:cs typeface="MTSYN"/>
                                </a:rPr>
                              </m:ctrlPr>
                            </m:eqArrPr>
                            <m:e>
                              <m:f>
                                <m:fPr>
                                  <m:ctrlPr>
                                    <a:rPr lang="en-US" sz="2800" i="1">
                                      <a:effectLst/>
                                      <a:latin typeface="Cambria Math" panose="02040503050406030204" pitchFamily="18" charset="0"/>
                                      <a:ea typeface="Calibri"/>
                                      <a:cs typeface="Times New Roman"/>
                                    </a:rPr>
                                  </m:ctrlPr>
                                </m:fPr>
                                <m:num>
                                  <m:r>
                                    <a:rPr lang="en-US" sz="2800" i="1">
                                      <a:effectLst/>
                                      <a:latin typeface="Cambria Math"/>
                                      <a:ea typeface="Calibri"/>
                                      <a:cs typeface="Times New Roman"/>
                                    </a:rPr>
                                    <m:t>1</m:t>
                                  </m:r>
                                </m:num>
                                <m:den>
                                  <m:r>
                                    <a:rPr lang="en-US" sz="2800" i="1">
                                      <a:effectLst/>
                                      <a:latin typeface="Cambria Math"/>
                                      <a:ea typeface="Calibri"/>
                                      <a:cs typeface="Times New Roman"/>
                                    </a:rPr>
                                    <m:t>18</m:t>
                                  </m:r>
                                </m:den>
                              </m:f>
                              <m:d>
                                <m:dPr>
                                  <m:ctrlPr>
                                    <a:rPr lang="en-US" sz="2800" i="1">
                                      <a:effectLst/>
                                      <a:latin typeface="Cambria Math" panose="02040503050406030204" pitchFamily="18" charset="0"/>
                                      <a:ea typeface="MTMI"/>
                                      <a:cs typeface="MTMI"/>
                                    </a:rPr>
                                  </m:ctrlPr>
                                </m:dPr>
                                <m:e>
                                  <m:r>
                                    <a:rPr lang="en-US" sz="2800">
                                      <a:effectLst/>
                                      <a:latin typeface="Cambria Math"/>
                                      <a:ea typeface="Calibri"/>
                                      <a:cs typeface="TimesTen-Roman"/>
                                    </a:rPr>
                                    <m:t>2</m:t>
                                  </m:r>
                                  <m:r>
                                    <a:rPr lang="en-US" sz="2800" i="1">
                                      <a:effectLst/>
                                      <a:latin typeface="Cambria Math"/>
                                      <a:ea typeface="Calibri"/>
                                      <a:cs typeface="TimesTen-Italic"/>
                                    </a:rPr>
                                    <m:t>𝑥</m:t>
                                  </m:r>
                                  <m:r>
                                    <a:rPr lang="en-US" sz="2800">
                                      <a:effectLst/>
                                      <a:latin typeface="Cambria Math"/>
                                      <a:ea typeface="MTSYN"/>
                                      <a:cs typeface="MTSYN"/>
                                    </a:rPr>
                                    <m:t>+</m:t>
                                  </m:r>
                                  <m:r>
                                    <a:rPr lang="en-US" sz="2800" i="1">
                                      <a:effectLst/>
                                      <a:latin typeface="Cambria Math"/>
                                      <a:ea typeface="Calibri"/>
                                      <a:cs typeface="TimesTen-Italic"/>
                                    </a:rPr>
                                    <m:t>𝑦</m:t>
                                  </m:r>
                                </m:e>
                              </m:d>
                              <m:r>
                                <a:rPr lang="en-US" sz="2800">
                                  <a:effectLst/>
                                  <a:latin typeface="Cambria Math"/>
                                  <a:ea typeface="MTMI"/>
                                  <a:cs typeface="MTMI"/>
                                </a:rPr>
                                <m:t>, </m:t>
                              </m:r>
                              <m:r>
                                <a:rPr lang="en-US" sz="2800" i="1">
                                  <a:effectLst/>
                                  <a:latin typeface="Cambria Math"/>
                                  <a:ea typeface="Calibri"/>
                                  <a:cs typeface="TimesTen-Italic"/>
                                </a:rPr>
                                <m:t>𝑥</m:t>
                              </m:r>
                              <m:r>
                                <a:rPr lang="en-US" sz="2800">
                                  <a:effectLst/>
                                  <a:latin typeface="Cambria Math"/>
                                  <a:ea typeface="MTSYN"/>
                                  <a:cs typeface="MTSYN"/>
                                </a:rPr>
                                <m:t>=</m:t>
                              </m:r>
                              <m:r>
                                <a:rPr lang="en-US" sz="2800">
                                  <a:effectLst/>
                                  <a:latin typeface="Cambria Math"/>
                                  <a:ea typeface="Calibri"/>
                                  <a:cs typeface="TimesTen-Roman"/>
                                </a:rPr>
                                <m:t>1</m:t>
                              </m:r>
                              <m:r>
                                <a:rPr lang="en-US" sz="2800">
                                  <a:effectLst/>
                                  <a:latin typeface="Cambria Math"/>
                                  <a:ea typeface="MTMI"/>
                                  <a:cs typeface="MTMI"/>
                                </a:rPr>
                                <m:t>, </m:t>
                              </m:r>
                              <m:r>
                                <a:rPr lang="en-US" sz="2800">
                                  <a:effectLst/>
                                  <a:latin typeface="Cambria Math"/>
                                  <a:ea typeface="Calibri"/>
                                  <a:cs typeface="TimesTen-Roman"/>
                                </a:rPr>
                                <m:t>2; </m:t>
                              </m:r>
                              <m:r>
                                <a:rPr lang="en-US" sz="2800" i="1">
                                  <a:effectLst/>
                                  <a:latin typeface="Cambria Math"/>
                                  <a:ea typeface="Calibri"/>
                                  <a:cs typeface="TimesTen-Italic"/>
                                </a:rPr>
                                <m:t>𝑦</m:t>
                              </m:r>
                              <m:r>
                                <a:rPr lang="en-US" sz="2800">
                                  <a:effectLst/>
                                  <a:latin typeface="Cambria Math"/>
                                  <a:ea typeface="MTSYN"/>
                                  <a:cs typeface="MTSYN"/>
                                </a:rPr>
                                <m:t>=</m:t>
                              </m:r>
                              <m:r>
                                <a:rPr lang="en-US" sz="2800">
                                  <a:effectLst/>
                                  <a:latin typeface="Cambria Math"/>
                                  <a:ea typeface="Calibri"/>
                                  <a:cs typeface="TimesTen-Roman"/>
                                </a:rPr>
                                <m:t>1</m:t>
                              </m:r>
                              <m:r>
                                <a:rPr lang="en-US" sz="2800">
                                  <a:effectLst/>
                                  <a:latin typeface="Cambria Math"/>
                                  <a:ea typeface="MTMI"/>
                                  <a:cs typeface="MTMI"/>
                                </a:rPr>
                                <m:t>, </m:t>
                              </m:r>
                              <m:r>
                                <a:rPr lang="en-US" sz="2800">
                                  <a:effectLst/>
                                  <a:latin typeface="Cambria Math"/>
                                  <a:ea typeface="Calibri"/>
                                  <a:cs typeface="TimesTen-Roman"/>
                                </a:rPr>
                                <m:t>2</m:t>
                              </m:r>
                            </m:e>
                            <m:e>
                              <m:r>
                                <a:rPr lang="en-US" sz="2800">
                                  <a:effectLst/>
                                  <a:latin typeface="Cambria Math"/>
                                  <a:ea typeface="Calibri"/>
                                  <a:cs typeface="TimesTen-Roman"/>
                                </a:rPr>
                                <m:t>0,               </m:t>
                              </m:r>
                              <m:r>
                                <m:rPr>
                                  <m:sty m:val="p"/>
                                </m:rPr>
                                <a:rPr lang="en-US" sz="2800">
                                  <a:effectLst/>
                                  <a:latin typeface="Cambria Math"/>
                                  <a:ea typeface="Calibri"/>
                                  <a:cs typeface="TimesTen-Roman"/>
                                </a:rPr>
                                <m:t>otherwise</m:t>
                              </m:r>
                            </m:e>
                          </m:eqArr>
                        </m:e>
                      </m:d>
                    </m:oMath>
                  </m:oMathPara>
                </a14:m>
                <a:endParaRPr lang="en-US" sz="2800" dirty="0">
                  <a:latin typeface="Times New Roman" pitchFamily="18" charset="0"/>
                  <a:ea typeface="Calibri"/>
                  <a:cs typeface="Times New Roman" pitchFamily="18" charset="0"/>
                </a:endParaRPr>
              </a:p>
              <a:p>
                <a:pPr marL="342900" marR="0" lvl="0" indent="-342900" algn="just">
                  <a:lnSpc>
                    <a:spcPct val="150000"/>
                  </a:lnSpc>
                  <a:spcBef>
                    <a:spcPts val="0"/>
                  </a:spcBef>
                  <a:spcAft>
                    <a:spcPts val="0"/>
                  </a:spcAft>
                  <a:buFont typeface="+mj-lt"/>
                  <a:buAutoNum type="alphaUcPeriod"/>
                </a:pPr>
                <a:r>
                  <a:rPr lang="en-US" sz="2800" dirty="0">
                    <a:effectLst/>
                    <a:latin typeface="Times New Roman" pitchFamily="18" charset="0"/>
                    <a:ea typeface="Calibri"/>
                    <a:cs typeface="Times New Roman" pitchFamily="18" charset="0"/>
                  </a:rPr>
                  <a:t>What is the conditional PMF of </a:t>
                </a:r>
                <a:r>
                  <a:rPr lang="en-US" sz="2800" i="1" dirty="0">
                    <a:effectLst/>
                    <a:latin typeface="Times New Roman" pitchFamily="18" charset="0"/>
                    <a:ea typeface="Calibri"/>
                    <a:cs typeface="Times New Roman" pitchFamily="18" charset="0"/>
                  </a:rPr>
                  <a:t>Y </a:t>
                </a:r>
                <a:r>
                  <a:rPr lang="en-US" sz="2800" dirty="0">
                    <a:effectLst/>
                    <a:latin typeface="Times New Roman" pitchFamily="18" charset="0"/>
                    <a:ea typeface="Calibri"/>
                    <a:cs typeface="Times New Roman" pitchFamily="18" charset="0"/>
                  </a:rPr>
                  <a:t>given that </a:t>
                </a:r>
                <a:r>
                  <a:rPr lang="en-US" sz="2800" i="1" dirty="0">
                    <a:effectLst/>
                    <a:latin typeface="Times New Roman" pitchFamily="18" charset="0"/>
                    <a:ea typeface="Calibri"/>
                    <a:cs typeface="Times New Roman" pitchFamily="18" charset="0"/>
                  </a:rPr>
                  <a:t>X</a:t>
                </a:r>
                <a:r>
                  <a:rPr lang="en-US" sz="2800" dirty="0">
                    <a:effectLst/>
                    <a:latin typeface="Times New Roman" pitchFamily="18" charset="0"/>
                    <a:ea typeface="Calibri"/>
                    <a:cs typeface="Times New Roman" pitchFamily="18" charset="0"/>
                  </a:rPr>
                  <a:t>?</a:t>
                </a:r>
                <a:endParaRPr lang="en-US" sz="2800" dirty="0">
                  <a:effectLst/>
                  <a:latin typeface="Times New Roman" pitchFamily="18" charset="0"/>
                  <a:cs typeface="Times New Roman" pitchFamily="18" charset="0"/>
                </a:endParaRPr>
              </a:p>
              <a:p>
                <a:pPr marL="342900" marR="0" lvl="0" indent="-342900" algn="just">
                  <a:lnSpc>
                    <a:spcPct val="150000"/>
                  </a:lnSpc>
                  <a:spcBef>
                    <a:spcPts val="0"/>
                  </a:spcBef>
                  <a:spcAft>
                    <a:spcPts val="0"/>
                  </a:spcAft>
                  <a:buFont typeface="+mj-lt"/>
                  <a:buAutoNum type="alphaUcPeriod"/>
                </a:pPr>
                <a:r>
                  <a:rPr lang="en-US" sz="2800" dirty="0">
                    <a:effectLst/>
                    <a:latin typeface="Times New Roman" pitchFamily="18" charset="0"/>
                    <a:ea typeface="Calibri"/>
                    <a:cs typeface="Times New Roman" pitchFamily="18" charset="0"/>
                  </a:rPr>
                  <a:t>What is the conditional PMF of </a:t>
                </a:r>
                <a:r>
                  <a:rPr lang="en-US" sz="2800" i="1" dirty="0">
                    <a:effectLst/>
                    <a:latin typeface="Times New Roman" pitchFamily="18" charset="0"/>
                    <a:ea typeface="Calibri"/>
                    <a:cs typeface="Times New Roman" pitchFamily="18" charset="0"/>
                  </a:rPr>
                  <a:t>X </a:t>
                </a:r>
                <a:r>
                  <a:rPr lang="en-US" sz="2800" dirty="0">
                    <a:effectLst/>
                    <a:latin typeface="Times New Roman" pitchFamily="18" charset="0"/>
                    <a:ea typeface="Calibri"/>
                    <a:cs typeface="Times New Roman" pitchFamily="18" charset="0"/>
                  </a:rPr>
                  <a:t>given that </a:t>
                </a:r>
                <a:r>
                  <a:rPr lang="en-US" sz="2800" i="1" dirty="0">
                    <a:effectLst/>
                    <a:latin typeface="Times New Roman" pitchFamily="18" charset="0"/>
                    <a:ea typeface="Calibri"/>
                    <a:cs typeface="Times New Roman" pitchFamily="18" charset="0"/>
                  </a:rPr>
                  <a:t>Y</a:t>
                </a:r>
                <a:r>
                  <a:rPr lang="en-US" sz="2800" dirty="0">
                    <a:effectLst/>
                    <a:latin typeface="Times New Roman" pitchFamily="18" charset="0"/>
                    <a:ea typeface="Calibri"/>
                    <a:cs typeface="Times New Roman" pitchFamily="18" charset="0"/>
                  </a:rPr>
                  <a:t>?</a:t>
                </a:r>
                <a:endParaRPr lang="en-US" sz="2800" dirty="0">
                  <a:effectLst/>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72065" y="228600"/>
                <a:ext cx="8839200" cy="5081391"/>
              </a:xfrm>
              <a:prstGeom prst="rect">
                <a:avLst/>
              </a:prstGeom>
              <a:blipFill rotWithShape="1">
                <a:blip r:embed="rId2"/>
                <a:stretch>
                  <a:fillRect l="-1379" r="-2552" b="-2401"/>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19088273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4748" y="990600"/>
                <a:ext cx="8991600" cy="4491999"/>
              </a:xfrm>
              <a:prstGeom prst="rect">
                <a:avLst/>
              </a:prstGeom>
            </p:spPr>
            <p:txBody>
              <a:bodyPr wrap="square">
                <a:spAutoFit/>
              </a:bodyPr>
              <a:lstStyle/>
              <a:p>
                <a:pPr algn="just">
                  <a:lnSpc>
                    <a:spcPct val="150000"/>
                  </a:lnSpc>
                </a:pPr>
                <a:r>
                  <a:rPr lang="en-US" sz="2400" b="1" dirty="0">
                    <a:latin typeface="Times New Roman" pitchFamily="18" charset="0"/>
                    <a:ea typeface="MTSYN"/>
                    <a:cs typeface="Times New Roman" pitchFamily="18" charset="0"/>
                  </a:rPr>
                  <a:t>Solution: </a:t>
                </a:r>
                <a:r>
                  <a:rPr lang="en-US" sz="2400" dirty="0">
                    <a:effectLst/>
                    <a:latin typeface="Times New Roman" pitchFamily="18" charset="0"/>
                    <a:ea typeface="Calibri"/>
                    <a:cs typeface="Times New Roman" pitchFamily="18" charset="0"/>
                  </a:rPr>
                  <a:t>we know that the marginal PMFs are given </a:t>
                </a:r>
                <a:r>
                  <a:rPr lang="en-US" sz="2400" dirty="0" smtClean="0">
                    <a:effectLst/>
                    <a:latin typeface="Times New Roman" pitchFamily="18" charset="0"/>
                    <a:ea typeface="Calibri"/>
                    <a:cs typeface="Times New Roman" pitchFamily="18" charset="0"/>
                  </a:rPr>
                  <a:t>by</a:t>
                </a:r>
                <a:endParaRPr lang="en-US" sz="2400" dirty="0">
                  <a:latin typeface="Times New Roman" pitchFamily="18" charset="0"/>
                  <a:ea typeface="Calibri"/>
                  <a:cs typeface="Times New Roman" pitchFamily="18" charset="0"/>
                </a:endParaRPr>
              </a:p>
              <a:p>
                <a:pPr algn="just">
                  <a:lnSpc>
                    <a:spcPct val="150000"/>
                  </a:lnSpc>
                </a:pPr>
                <a14:m>
                  <m:oMath xmlns:m="http://schemas.openxmlformats.org/officeDocument/2006/math">
                    <m:r>
                      <a:rPr lang="en-US" sz="2400" i="1">
                        <a:effectLst/>
                        <a:latin typeface="Cambria Math"/>
                        <a:ea typeface="MTSYN"/>
                        <a:cs typeface="MTSYN"/>
                      </a:rPr>
                      <m:t>𝑃</m:t>
                    </m:r>
                    <m:d>
                      <m:dPr>
                        <m:ctrlPr>
                          <a:rPr lang="en-US" sz="2400" i="1">
                            <a:effectLst/>
                            <a:latin typeface="Cambria Math" panose="02040503050406030204" pitchFamily="18" charset="0"/>
                            <a:ea typeface="MTSYN"/>
                            <a:cs typeface="MTSYN"/>
                          </a:rPr>
                        </m:ctrlPr>
                      </m:dPr>
                      <m:e>
                        <m:r>
                          <a:rPr lang="en-US" sz="2400" i="1">
                            <a:effectLst/>
                            <a:latin typeface="Cambria Math"/>
                            <a:ea typeface="MTSYN"/>
                            <a:cs typeface="MTSYN"/>
                          </a:rPr>
                          <m:t>𝑥</m:t>
                        </m:r>
                      </m:e>
                    </m:d>
                    <m:r>
                      <a:rPr lang="en-US" sz="2400" i="1">
                        <a:effectLst/>
                        <a:latin typeface="Cambria Math"/>
                        <a:ea typeface="Calibri"/>
                        <a:cs typeface="Times New Roman"/>
                      </a:rPr>
                      <m:t>=</m:t>
                    </m:r>
                    <m:nary>
                      <m:naryPr>
                        <m:chr m:val="∑"/>
                        <m:limLoc m:val="subSup"/>
                        <m:supHide m:val="on"/>
                        <m:ctrlPr>
                          <a:rPr lang="en-US" sz="2400" i="1">
                            <a:effectLst/>
                            <a:latin typeface="Cambria Math" panose="02040503050406030204" pitchFamily="18" charset="0"/>
                            <a:ea typeface="Calibri"/>
                            <a:cs typeface="Times New Roman"/>
                          </a:rPr>
                        </m:ctrlPr>
                      </m:naryPr>
                      <m:sub>
                        <m:r>
                          <a:rPr lang="en-US" sz="2400" i="1">
                            <a:effectLst/>
                            <a:latin typeface="Cambria Math"/>
                            <a:ea typeface="Calibri"/>
                            <a:cs typeface="Times New Roman"/>
                          </a:rPr>
                          <m:t>𝑦</m:t>
                        </m:r>
                      </m:sub>
                      <m:sup/>
                      <m:e>
                        <m:r>
                          <a:rPr lang="en-US" sz="2400" i="1">
                            <a:effectLst/>
                            <a:latin typeface="Cambria Math"/>
                            <a:ea typeface="Calibri"/>
                            <a:cs typeface="Times New Roman"/>
                          </a:rPr>
                          <m:t>𝑃</m:t>
                        </m:r>
                        <m:d>
                          <m:dPr>
                            <m:ctrlPr>
                              <a:rPr lang="en-US" sz="2400" i="1">
                                <a:effectLst/>
                                <a:latin typeface="Cambria Math" panose="02040503050406030204" pitchFamily="18" charset="0"/>
                                <a:ea typeface="Calibri"/>
                                <a:cs typeface="Times New Roman"/>
                              </a:rPr>
                            </m:ctrlPr>
                          </m:dPr>
                          <m:e>
                            <m:r>
                              <a:rPr lang="en-US" sz="2400" i="1">
                                <a:effectLst/>
                                <a:latin typeface="Cambria Math"/>
                                <a:ea typeface="Calibri"/>
                                <a:cs typeface="Times New Roman"/>
                              </a:rPr>
                              <m:t>𝑥</m:t>
                            </m:r>
                            <m:r>
                              <a:rPr lang="en-US" sz="2400" i="1">
                                <a:effectLst/>
                                <a:latin typeface="Cambria Math"/>
                                <a:ea typeface="Calibri"/>
                                <a:cs typeface="Times New Roman"/>
                              </a:rPr>
                              <m:t>, </m:t>
                            </m:r>
                            <m:r>
                              <a:rPr lang="en-US" sz="2400" i="1">
                                <a:effectLst/>
                                <a:latin typeface="Cambria Math"/>
                                <a:ea typeface="Calibri"/>
                                <a:cs typeface="Times New Roman"/>
                              </a:rPr>
                              <m:t>𝑦</m:t>
                            </m:r>
                          </m:e>
                        </m:d>
                      </m:e>
                    </m:nary>
                    <m:r>
                      <a:rPr lang="en-US" sz="2400" i="1">
                        <a:effectLst/>
                        <a:latin typeface="Cambria Math"/>
                        <a:ea typeface="Calibri"/>
                        <a:cs typeface="Times New Roman"/>
                      </a:rPr>
                      <m:t>=</m:t>
                    </m:r>
                    <m:f>
                      <m:fPr>
                        <m:ctrlPr>
                          <a:rPr lang="en-US" sz="2400" i="1">
                            <a:effectLst/>
                            <a:latin typeface="Cambria Math" panose="02040503050406030204" pitchFamily="18" charset="0"/>
                            <a:ea typeface="Calibri"/>
                            <a:cs typeface="Times New Roman"/>
                          </a:rPr>
                        </m:ctrlPr>
                      </m:fPr>
                      <m:num>
                        <m:r>
                          <a:rPr lang="en-US" sz="2400" i="1">
                            <a:effectLst/>
                            <a:latin typeface="Cambria Math"/>
                            <a:ea typeface="Calibri"/>
                            <a:cs typeface="Times New Roman"/>
                          </a:rPr>
                          <m:t>1</m:t>
                        </m:r>
                      </m:num>
                      <m:den>
                        <m:r>
                          <a:rPr lang="en-US" sz="2400" i="1">
                            <a:effectLst/>
                            <a:latin typeface="Cambria Math"/>
                            <a:ea typeface="Calibri"/>
                            <a:cs typeface="Times New Roman"/>
                          </a:rPr>
                          <m:t>18</m:t>
                        </m:r>
                      </m:den>
                    </m:f>
                    <m:nary>
                      <m:naryPr>
                        <m:chr m:val="∑"/>
                        <m:limLoc m:val="subSup"/>
                        <m:ctrlPr>
                          <a:rPr lang="en-US" sz="2400" i="1">
                            <a:effectLst/>
                            <a:latin typeface="Cambria Math" panose="02040503050406030204" pitchFamily="18" charset="0"/>
                            <a:ea typeface="Times New Roman"/>
                            <a:cs typeface="Times New Roman"/>
                          </a:rPr>
                        </m:ctrlPr>
                      </m:naryPr>
                      <m:sub>
                        <m:r>
                          <a:rPr lang="en-US" sz="2400" i="1">
                            <a:effectLst/>
                            <a:latin typeface="Cambria Math"/>
                            <a:ea typeface="Times New Roman"/>
                            <a:cs typeface="Times New Roman"/>
                          </a:rPr>
                          <m:t>𝑦</m:t>
                        </m:r>
                        <m:r>
                          <a:rPr lang="en-US" sz="2400" i="1">
                            <a:effectLst/>
                            <a:latin typeface="Cambria Math"/>
                            <a:ea typeface="Times New Roman"/>
                            <a:cs typeface="Times New Roman"/>
                          </a:rPr>
                          <m:t>=1</m:t>
                        </m:r>
                      </m:sub>
                      <m:sup>
                        <m:r>
                          <a:rPr lang="en-US" sz="2400" i="1">
                            <a:effectLst/>
                            <a:latin typeface="Cambria Math"/>
                            <a:ea typeface="Times New Roman"/>
                            <a:cs typeface="Times New Roman"/>
                          </a:rPr>
                          <m:t>2</m:t>
                        </m:r>
                      </m:sup>
                      <m:e>
                        <m:d>
                          <m:dPr>
                            <m:ctrlPr>
                              <a:rPr lang="en-US" sz="2400" i="1">
                                <a:effectLst/>
                                <a:latin typeface="Cambria Math" panose="02040503050406030204" pitchFamily="18" charset="0"/>
                                <a:ea typeface="Times New Roman"/>
                                <a:cs typeface="Times New Roman"/>
                              </a:rPr>
                            </m:ctrlPr>
                          </m:dPr>
                          <m:e>
                            <m:r>
                              <a:rPr lang="en-US" sz="2400" i="1">
                                <a:effectLst/>
                                <a:latin typeface="Cambria Math"/>
                                <a:ea typeface="Times New Roman"/>
                                <a:cs typeface="Times New Roman"/>
                              </a:rPr>
                              <m:t>2</m:t>
                            </m:r>
                            <m:r>
                              <a:rPr lang="en-US" sz="2400" i="1">
                                <a:effectLst/>
                                <a:latin typeface="Cambria Math"/>
                                <a:ea typeface="Times New Roman"/>
                                <a:cs typeface="Times New Roman"/>
                              </a:rPr>
                              <m:t>𝑥</m:t>
                            </m:r>
                            <m:r>
                              <a:rPr lang="en-US" sz="2400" i="1">
                                <a:effectLst/>
                                <a:latin typeface="Cambria Math"/>
                                <a:ea typeface="Times New Roman"/>
                                <a:cs typeface="Times New Roman"/>
                              </a:rPr>
                              <m:t>+</m:t>
                            </m:r>
                            <m:r>
                              <a:rPr lang="en-US" sz="2400" i="1">
                                <a:effectLst/>
                                <a:latin typeface="Cambria Math"/>
                                <a:ea typeface="Times New Roman"/>
                                <a:cs typeface="Times New Roman"/>
                              </a:rPr>
                              <m:t>𝑦</m:t>
                            </m:r>
                          </m:e>
                        </m:d>
                      </m:e>
                    </m:nary>
                    <m:r>
                      <a:rPr lang="en-US" sz="2400" i="1">
                        <a:effectLst/>
                        <a:latin typeface="Cambria Math"/>
                        <a:ea typeface="Times New Roman"/>
                        <a:cs typeface="Times New Roman"/>
                      </a:rPr>
                      <m:t>=</m:t>
                    </m:r>
                    <m:f>
                      <m:fPr>
                        <m:ctrlPr>
                          <a:rPr lang="en-US" sz="2400" i="1">
                            <a:effectLst/>
                            <a:latin typeface="Cambria Math" panose="02040503050406030204" pitchFamily="18" charset="0"/>
                            <a:ea typeface="Calibri"/>
                            <a:cs typeface="Times New Roman"/>
                          </a:rPr>
                        </m:ctrlPr>
                      </m:fPr>
                      <m:num>
                        <m:r>
                          <a:rPr lang="en-US" sz="2400" i="1">
                            <a:effectLst/>
                            <a:latin typeface="Cambria Math"/>
                            <a:ea typeface="Calibri"/>
                            <a:cs typeface="Times New Roman"/>
                          </a:rPr>
                          <m:t>1</m:t>
                        </m:r>
                      </m:num>
                      <m:den>
                        <m:r>
                          <a:rPr lang="en-US" sz="2400" i="1">
                            <a:effectLst/>
                            <a:latin typeface="Cambria Math"/>
                            <a:ea typeface="Calibri"/>
                            <a:cs typeface="Times New Roman"/>
                          </a:rPr>
                          <m:t>18</m:t>
                        </m:r>
                      </m:den>
                    </m:f>
                    <m:d>
                      <m:dPr>
                        <m:ctrlPr>
                          <a:rPr lang="en-US" sz="2400" i="1">
                            <a:effectLst/>
                            <a:latin typeface="Cambria Math" panose="02040503050406030204" pitchFamily="18" charset="0"/>
                            <a:ea typeface="Times New Roman"/>
                            <a:cs typeface="Times New Roman"/>
                          </a:rPr>
                        </m:ctrlPr>
                      </m:dPr>
                      <m:e>
                        <m:r>
                          <a:rPr lang="en-US" sz="2400" i="1">
                            <a:effectLst/>
                            <a:latin typeface="Cambria Math"/>
                            <a:ea typeface="Times New Roman"/>
                            <a:cs typeface="Times New Roman"/>
                          </a:rPr>
                          <m:t>4</m:t>
                        </m:r>
                        <m:r>
                          <a:rPr lang="en-US" sz="2400" i="1">
                            <a:effectLst/>
                            <a:latin typeface="Cambria Math"/>
                            <a:ea typeface="Times New Roman"/>
                            <a:cs typeface="Times New Roman"/>
                          </a:rPr>
                          <m:t>𝑥</m:t>
                        </m:r>
                        <m:r>
                          <a:rPr lang="en-US" sz="2400" i="1">
                            <a:effectLst/>
                            <a:latin typeface="Cambria Math"/>
                            <a:ea typeface="Times New Roman"/>
                            <a:cs typeface="Times New Roman"/>
                          </a:rPr>
                          <m:t>+3</m:t>
                        </m:r>
                      </m:e>
                    </m:d>
                    <m:r>
                      <a:rPr lang="en-US" sz="2400" i="1">
                        <a:effectLst/>
                        <a:latin typeface="Cambria Math"/>
                        <a:ea typeface="Times New Roman"/>
                        <a:cs typeface="Times New Roman"/>
                      </a:rPr>
                      <m:t>,</m:t>
                    </m:r>
                  </m:oMath>
                </a14:m>
                <a:r>
                  <a:rPr lang="en-US" sz="2400" i="1" dirty="0">
                    <a:effectLst/>
                    <a:latin typeface="Times New Roman" pitchFamily="18" charset="0"/>
                    <a:ea typeface="Times New Roman"/>
                    <a:cs typeface="Times New Roman" pitchFamily="18" charset="0"/>
                  </a:rPr>
                  <a:t>x=1, 2 </a:t>
                </a:r>
                <a:r>
                  <a:rPr lang="en-US" sz="2400" dirty="0">
                    <a:effectLst/>
                    <a:latin typeface="Times New Roman" pitchFamily="18" charset="0"/>
                    <a:ea typeface="Times New Roman"/>
                    <a:cs typeface="Times New Roman" pitchFamily="18" charset="0"/>
                  </a:rPr>
                  <a:t>and</a:t>
                </a:r>
                <a:endParaRPr lang="en-US" sz="2400" dirty="0">
                  <a:latin typeface="Times New Roman" pitchFamily="18" charset="0"/>
                  <a:ea typeface="Calibri"/>
                  <a:cs typeface="Times New Roman" pitchFamily="18" charset="0"/>
                </a:endParaRPr>
              </a:p>
              <a:p>
                <a:pPr algn="just">
                  <a:lnSpc>
                    <a:spcPct val="150000"/>
                  </a:lnSpc>
                </a:pPr>
                <a14:m>
                  <m:oMath xmlns:m="http://schemas.openxmlformats.org/officeDocument/2006/math">
                    <m:r>
                      <a:rPr lang="en-US" sz="2400" i="1">
                        <a:effectLst/>
                        <a:latin typeface="Cambria Math"/>
                        <a:ea typeface="MTSYN"/>
                        <a:cs typeface="MTSYN"/>
                      </a:rPr>
                      <m:t>𝑃</m:t>
                    </m:r>
                    <m:d>
                      <m:dPr>
                        <m:ctrlPr>
                          <a:rPr lang="en-US" sz="2400" i="1">
                            <a:effectLst/>
                            <a:latin typeface="Cambria Math" panose="02040503050406030204" pitchFamily="18" charset="0"/>
                            <a:ea typeface="MTSYN"/>
                            <a:cs typeface="MTSYN"/>
                          </a:rPr>
                        </m:ctrlPr>
                      </m:dPr>
                      <m:e>
                        <m:r>
                          <a:rPr lang="en-US" sz="2400" i="1">
                            <a:effectLst/>
                            <a:latin typeface="Cambria Math"/>
                            <a:ea typeface="MTSYN"/>
                            <a:cs typeface="MTSYN"/>
                          </a:rPr>
                          <m:t>𝑦</m:t>
                        </m:r>
                      </m:e>
                    </m:d>
                    <m:r>
                      <a:rPr lang="en-US" sz="2400" i="1">
                        <a:effectLst/>
                        <a:latin typeface="Cambria Math"/>
                        <a:ea typeface="MTSYN"/>
                        <a:cs typeface="MTSYN"/>
                      </a:rPr>
                      <m:t>=</m:t>
                    </m:r>
                    <m:nary>
                      <m:naryPr>
                        <m:chr m:val="∑"/>
                        <m:limLoc m:val="subSup"/>
                        <m:supHide m:val="on"/>
                        <m:ctrlPr>
                          <a:rPr lang="en-US" sz="2400" i="1">
                            <a:effectLst/>
                            <a:latin typeface="Cambria Math" panose="02040503050406030204" pitchFamily="18" charset="0"/>
                            <a:ea typeface="Calibri"/>
                            <a:cs typeface="Times New Roman"/>
                          </a:rPr>
                        </m:ctrlPr>
                      </m:naryPr>
                      <m:sub>
                        <m:r>
                          <a:rPr lang="en-US" sz="2400" i="1">
                            <a:effectLst/>
                            <a:latin typeface="Cambria Math"/>
                            <a:ea typeface="Calibri"/>
                            <a:cs typeface="Times New Roman"/>
                          </a:rPr>
                          <m:t>𝑥</m:t>
                        </m:r>
                      </m:sub>
                      <m:sup/>
                      <m:e>
                        <m:r>
                          <a:rPr lang="en-US" sz="2400" i="1">
                            <a:effectLst/>
                            <a:latin typeface="Cambria Math"/>
                            <a:ea typeface="Calibri"/>
                            <a:cs typeface="Times New Roman"/>
                          </a:rPr>
                          <m:t>𝑃</m:t>
                        </m:r>
                        <m:d>
                          <m:dPr>
                            <m:ctrlPr>
                              <a:rPr lang="en-US" sz="2400" i="1">
                                <a:effectLst/>
                                <a:latin typeface="Cambria Math" panose="02040503050406030204" pitchFamily="18" charset="0"/>
                                <a:ea typeface="Calibri"/>
                                <a:cs typeface="Times New Roman"/>
                              </a:rPr>
                            </m:ctrlPr>
                          </m:dPr>
                          <m:e>
                            <m:r>
                              <a:rPr lang="en-US" sz="2400" i="1">
                                <a:effectLst/>
                                <a:latin typeface="Cambria Math"/>
                                <a:ea typeface="Calibri"/>
                                <a:cs typeface="Times New Roman"/>
                              </a:rPr>
                              <m:t>𝑥</m:t>
                            </m:r>
                            <m:r>
                              <a:rPr lang="en-US" sz="2400" i="1">
                                <a:effectLst/>
                                <a:latin typeface="Cambria Math"/>
                                <a:ea typeface="Calibri"/>
                                <a:cs typeface="Times New Roman"/>
                              </a:rPr>
                              <m:t>, </m:t>
                            </m:r>
                            <m:r>
                              <a:rPr lang="en-US" sz="2400" i="1">
                                <a:effectLst/>
                                <a:latin typeface="Cambria Math"/>
                                <a:ea typeface="Calibri"/>
                                <a:cs typeface="Times New Roman"/>
                              </a:rPr>
                              <m:t>𝑦</m:t>
                            </m:r>
                          </m:e>
                        </m:d>
                      </m:e>
                    </m:nary>
                    <m:r>
                      <a:rPr lang="en-US" sz="2400" i="1">
                        <a:effectLst/>
                        <a:latin typeface="Cambria Math"/>
                        <a:ea typeface="Calibri"/>
                        <a:cs typeface="Times New Roman"/>
                      </a:rPr>
                      <m:t>=</m:t>
                    </m:r>
                    <m:f>
                      <m:fPr>
                        <m:ctrlPr>
                          <a:rPr lang="en-US" sz="2400" i="1">
                            <a:effectLst/>
                            <a:latin typeface="Cambria Math" panose="02040503050406030204" pitchFamily="18" charset="0"/>
                            <a:ea typeface="Calibri"/>
                            <a:cs typeface="Times New Roman"/>
                          </a:rPr>
                        </m:ctrlPr>
                      </m:fPr>
                      <m:num>
                        <m:r>
                          <a:rPr lang="en-US" sz="2400" i="1">
                            <a:effectLst/>
                            <a:latin typeface="Cambria Math"/>
                            <a:ea typeface="Calibri"/>
                            <a:cs typeface="Times New Roman"/>
                          </a:rPr>
                          <m:t>1</m:t>
                        </m:r>
                      </m:num>
                      <m:den>
                        <m:r>
                          <a:rPr lang="en-US" sz="2400" i="1">
                            <a:effectLst/>
                            <a:latin typeface="Cambria Math"/>
                            <a:ea typeface="Calibri"/>
                            <a:cs typeface="Times New Roman"/>
                          </a:rPr>
                          <m:t>18</m:t>
                        </m:r>
                      </m:den>
                    </m:f>
                    <m:nary>
                      <m:naryPr>
                        <m:chr m:val="∑"/>
                        <m:limLoc m:val="subSup"/>
                        <m:ctrlPr>
                          <a:rPr lang="en-US" sz="2400" i="1">
                            <a:effectLst/>
                            <a:latin typeface="Cambria Math" panose="02040503050406030204" pitchFamily="18" charset="0"/>
                            <a:ea typeface="Times New Roman"/>
                            <a:cs typeface="Times New Roman"/>
                          </a:rPr>
                        </m:ctrlPr>
                      </m:naryPr>
                      <m:sub>
                        <m:r>
                          <a:rPr lang="en-US" sz="2400" i="1">
                            <a:effectLst/>
                            <a:latin typeface="Cambria Math"/>
                            <a:ea typeface="Times New Roman"/>
                            <a:cs typeface="Times New Roman"/>
                          </a:rPr>
                          <m:t>𝑥</m:t>
                        </m:r>
                        <m:r>
                          <a:rPr lang="en-US" sz="2400" i="1">
                            <a:effectLst/>
                            <a:latin typeface="Cambria Math"/>
                            <a:ea typeface="Times New Roman"/>
                            <a:cs typeface="Times New Roman"/>
                          </a:rPr>
                          <m:t>=1</m:t>
                        </m:r>
                      </m:sub>
                      <m:sup>
                        <m:r>
                          <a:rPr lang="en-US" sz="2400" i="1">
                            <a:effectLst/>
                            <a:latin typeface="Cambria Math"/>
                            <a:ea typeface="Times New Roman"/>
                            <a:cs typeface="Times New Roman"/>
                          </a:rPr>
                          <m:t>2</m:t>
                        </m:r>
                      </m:sup>
                      <m:e>
                        <m:d>
                          <m:dPr>
                            <m:ctrlPr>
                              <a:rPr lang="en-US" sz="2400" i="1">
                                <a:effectLst/>
                                <a:latin typeface="Cambria Math" panose="02040503050406030204" pitchFamily="18" charset="0"/>
                                <a:ea typeface="Times New Roman"/>
                                <a:cs typeface="Times New Roman"/>
                              </a:rPr>
                            </m:ctrlPr>
                          </m:dPr>
                          <m:e>
                            <m:r>
                              <a:rPr lang="en-US" sz="2400" i="1">
                                <a:effectLst/>
                                <a:latin typeface="Cambria Math"/>
                                <a:ea typeface="Times New Roman"/>
                                <a:cs typeface="Times New Roman"/>
                              </a:rPr>
                              <m:t>2</m:t>
                            </m:r>
                            <m:r>
                              <a:rPr lang="en-US" sz="2400" i="1">
                                <a:effectLst/>
                                <a:latin typeface="Cambria Math"/>
                                <a:ea typeface="Times New Roman"/>
                                <a:cs typeface="Times New Roman"/>
                              </a:rPr>
                              <m:t>𝑥</m:t>
                            </m:r>
                            <m:r>
                              <a:rPr lang="en-US" sz="2400" i="1">
                                <a:effectLst/>
                                <a:latin typeface="Cambria Math"/>
                                <a:ea typeface="Times New Roman"/>
                                <a:cs typeface="Times New Roman"/>
                              </a:rPr>
                              <m:t>+</m:t>
                            </m:r>
                            <m:r>
                              <a:rPr lang="en-US" sz="2400" i="1">
                                <a:effectLst/>
                                <a:latin typeface="Cambria Math"/>
                                <a:ea typeface="Times New Roman"/>
                                <a:cs typeface="Times New Roman"/>
                              </a:rPr>
                              <m:t>𝑦</m:t>
                            </m:r>
                          </m:e>
                        </m:d>
                      </m:e>
                    </m:nary>
                    <m:r>
                      <a:rPr lang="en-US" sz="2400" i="1">
                        <a:effectLst/>
                        <a:latin typeface="Cambria Math"/>
                        <a:ea typeface="Calibri"/>
                        <a:cs typeface="Times New Roman"/>
                      </a:rPr>
                      <m:t>=</m:t>
                    </m:r>
                    <m:f>
                      <m:fPr>
                        <m:ctrlPr>
                          <a:rPr lang="en-US" sz="2400" i="1">
                            <a:effectLst/>
                            <a:latin typeface="Cambria Math" panose="02040503050406030204" pitchFamily="18" charset="0"/>
                            <a:ea typeface="Calibri"/>
                            <a:cs typeface="Times New Roman"/>
                          </a:rPr>
                        </m:ctrlPr>
                      </m:fPr>
                      <m:num>
                        <m:r>
                          <a:rPr lang="en-US" sz="2400" i="1">
                            <a:effectLst/>
                            <a:latin typeface="Cambria Math"/>
                            <a:ea typeface="Calibri"/>
                            <a:cs typeface="Times New Roman"/>
                          </a:rPr>
                          <m:t>1</m:t>
                        </m:r>
                      </m:num>
                      <m:den>
                        <m:r>
                          <a:rPr lang="en-US" sz="2400" i="1">
                            <a:effectLst/>
                            <a:latin typeface="Cambria Math"/>
                            <a:ea typeface="Calibri"/>
                            <a:cs typeface="Times New Roman"/>
                          </a:rPr>
                          <m:t>18</m:t>
                        </m:r>
                      </m:den>
                    </m:f>
                    <m:r>
                      <a:rPr lang="en-US" sz="2400" i="1">
                        <a:effectLst/>
                        <a:latin typeface="Cambria Math"/>
                        <a:ea typeface="Calibri"/>
                        <a:cs typeface="Times New Roman"/>
                      </a:rPr>
                      <m:t>(2</m:t>
                    </m:r>
                    <m:r>
                      <a:rPr lang="en-US" sz="2400" i="1">
                        <a:effectLst/>
                        <a:latin typeface="Cambria Math"/>
                        <a:ea typeface="Calibri"/>
                        <a:cs typeface="Times New Roman"/>
                      </a:rPr>
                      <m:t>𝑦</m:t>
                    </m:r>
                    <m:r>
                      <a:rPr lang="en-US" sz="2400" i="1">
                        <a:effectLst/>
                        <a:latin typeface="Cambria Math"/>
                        <a:ea typeface="Calibri"/>
                        <a:cs typeface="Times New Roman"/>
                      </a:rPr>
                      <m:t>+6)</m:t>
                    </m:r>
                  </m:oMath>
                </a14:m>
                <a:r>
                  <a:rPr lang="en-US" sz="2400" dirty="0">
                    <a:effectLst/>
                    <a:latin typeface="Times New Roman" pitchFamily="18" charset="0"/>
                    <a:ea typeface="Times New Roman"/>
                    <a:cs typeface="Times New Roman" pitchFamily="18" charset="0"/>
                  </a:rPr>
                  <a:t>, </a:t>
                </a:r>
                <a:r>
                  <a:rPr lang="en-US" sz="2400" i="1" dirty="0">
                    <a:effectLst/>
                    <a:latin typeface="Times New Roman" pitchFamily="18" charset="0"/>
                    <a:ea typeface="Times New Roman"/>
                    <a:cs typeface="Times New Roman" pitchFamily="18" charset="0"/>
                  </a:rPr>
                  <a:t>y=1, 2</a:t>
                </a:r>
                <a:endParaRPr lang="en-US" sz="2400" dirty="0">
                  <a:latin typeface="Times New Roman" pitchFamily="18" charset="0"/>
                  <a:ea typeface="Calibri"/>
                  <a:cs typeface="Times New Roman" pitchFamily="18" charset="0"/>
                </a:endParaRPr>
              </a:p>
              <a:p>
                <a:pPr algn="just">
                  <a:lnSpc>
                    <a:spcPct val="150000"/>
                  </a:lnSpc>
                </a:pPr>
                <a:r>
                  <a:rPr lang="en-US" sz="2400" dirty="0">
                    <a:effectLst/>
                    <a:latin typeface="Times New Roman" pitchFamily="18" charset="0"/>
                    <a:ea typeface="Calibri"/>
                    <a:cs typeface="Times New Roman" pitchFamily="18" charset="0"/>
                  </a:rPr>
                  <a:t>  </a:t>
                </a:r>
                <a:r>
                  <a:rPr lang="en-US" sz="2400" dirty="0" smtClean="0">
                    <a:effectLst/>
                    <a:latin typeface="Times New Roman" pitchFamily="18" charset="0"/>
                    <a:ea typeface="Calibri"/>
                    <a:cs typeface="Times New Roman" pitchFamily="18" charset="0"/>
                  </a:rPr>
                  <a:t>Thus</a:t>
                </a:r>
                <a:r>
                  <a:rPr lang="en-US" sz="2400" dirty="0">
                    <a:effectLst/>
                    <a:latin typeface="Times New Roman" pitchFamily="18" charset="0"/>
                    <a:ea typeface="Calibri"/>
                    <a:cs typeface="Times New Roman" pitchFamily="18" charset="0"/>
                  </a:rPr>
                  <a:t>, the conditional PMFs are given by</a:t>
                </a:r>
                <a:endParaRPr lang="en-US" sz="2400" dirty="0">
                  <a:latin typeface="Times New Roman" pitchFamily="18" charset="0"/>
                  <a:ea typeface="Calibri"/>
                  <a:cs typeface="Times New Roman" pitchFamily="18" charset="0"/>
                </a:endParaRPr>
              </a:p>
              <a:p>
                <a:pPr marL="342900" lvl="0" indent="-342900" algn="just">
                  <a:lnSpc>
                    <a:spcPct val="150000"/>
                  </a:lnSpc>
                  <a:spcBef>
                    <a:spcPts val="0"/>
                  </a:spcBef>
                  <a:spcAft>
                    <a:spcPts val="0"/>
                  </a:spcAft>
                  <a:buSzPts val="1400"/>
                  <a:buFont typeface="Times New Roman"/>
                  <a:buAutoNum type="alphaUcPeriod"/>
                </a:pPr>
                <a:r>
                  <a:rPr lang="en-US" sz="2400" dirty="0">
                    <a:effectLst/>
                    <a:latin typeface="Times New Roman" pitchFamily="18" charset="0"/>
                    <a:ea typeface="Calibri"/>
                    <a:cs typeface="Times New Roman" pitchFamily="18" charset="0"/>
                  </a:rPr>
                  <a:t>the conditional PMF of Y given that X is  </a:t>
                </a:r>
                <a14:m>
                  <m:oMath xmlns:m="http://schemas.openxmlformats.org/officeDocument/2006/math">
                    <m:r>
                      <a:rPr lang="en-US" sz="2400" i="1">
                        <a:effectLst/>
                        <a:latin typeface="Cambria Math"/>
                        <a:ea typeface="Calibri"/>
                        <a:cs typeface="Times New Roman"/>
                      </a:rPr>
                      <m:t>𝑃</m:t>
                    </m:r>
                    <m:d>
                      <m:dPr>
                        <m:ctrlPr>
                          <a:rPr lang="en-US" sz="2400" i="1">
                            <a:effectLst/>
                            <a:latin typeface="Cambria Math" panose="02040503050406030204" pitchFamily="18" charset="0"/>
                            <a:ea typeface="Calibri"/>
                            <a:cs typeface="Times New Roman"/>
                          </a:rPr>
                        </m:ctrlPr>
                      </m:dPr>
                      <m:e>
                        <m:r>
                          <a:rPr lang="en-US" sz="2400" i="1">
                            <a:effectLst/>
                            <a:latin typeface="Cambria Math"/>
                            <a:ea typeface="Calibri"/>
                            <a:cs typeface="Times New Roman"/>
                          </a:rPr>
                          <m:t>𝑦</m:t>
                        </m:r>
                        <m:r>
                          <a:rPr lang="en-US" sz="2400" i="1">
                            <a:effectLst/>
                            <a:latin typeface="Cambria Math"/>
                            <a:ea typeface="Calibri"/>
                            <a:cs typeface="Times New Roman"/>
                          </a:rPr>
                          <m:t>|</m:t>
                        </m:r>
                        <m:r>
                          <a:rPr lang="en-US" sz="2400" i="1">
                            <a:effectLst/>
                            <a:latin typeface="Cambria Math"/>
                            <a:ea typeface="Calibri"/>
                            <a:cs typeface="Times New Roman"/>
                          </a:rPr>
                          <m:t>𝑥</m:t>
                        </m:r>
                      </m:e>
                    </m:d>
                    <m:r>
                      <a:rPr lang="en-US" sz="2400" i="1">
                        <a:effectLst/>
                        <a:latin typeface="Cambria Math"/>
                        <a:ea typeface="MTMI"/>
                        <a:cs typeface="MTMI"/>
                      </a:rPr>
                      <m:t>=</m:t>
                    </m:r>
                    <m:f>
                      <m:fPr>
                        <m:ctrlPr>
                          <a:rPr lang="en-US" sz="2400" i="1">
                            <a:effectLst/>
                            <a:latin typeface="Cambria Math" panose="02040503050406030204" pitchFamily="18" charset="0"/>
                            <a:ea typeface="MTSYN"/>
                            <a:cs typeface="MTSYN"/>
                          </a:rPr>
                        </m:ctrlPr>
                      </m:fPr>
                      <m:num>
                        <m:r>
                          <a:rPr lang="en-US" sz="2400" i="1">
                            <a:effectLst/>
                            <a:latin typeface="Cambria Math"/>
                            <a:ea typeface="Calibri"/>
                            <a:cs typeface="Times New Roman"/>
                          </a:rPr>
                          <m:t>𝑃</m:t>
                        </m:r>
                        <m:d>
                          <m:dPr>
                            <m:ctrlPr>
                              <a:rPr lang="en-US" sz="2400" i="1">
                                <a:effectLst/>
                                <a:latin typeface="Cambria Math" panose="02040503050406030204" pitchFamily="18" charset="0"/>
                                <a:ea typeface="Calibri"/>
                                <a:cs typeface="Times New Roman"/>
                              </a:rPr>
                            </m:ctrlPr>
                          </m:dPr>
                          <m:e>
                            <m:r>
                              <a:rPr lang="en-US" sz="2400" i="1">
                                <a:effectLst/>
                                <a:latin typeface="Cambria Math"/>
                                <a:ea typeface="Calibri"/>
                                <a:cs typeface="Times New Roman"/>
                              </a:rPr>
                              <m:t>𝑥</m:t>
                            </m:r>
                            <m:r>
                              <a:rPr lang="en-US" sz="2400" i="1">
                                <a:effectLst/>
                                <a:latin typeface="Cambria Math"/>
                                <a:ea typeface="Calibri"/>
                                <a:cs typeface="Times New Roman"/>
                              </a:rPr>
                              <m:t>, </m:t>
                            </m:r>
                            <m:r>
                              <a:rPr lang="en-US" sz="2400" i="1">
                                <a:effectLst/>
                                <a:latin typeface="Cambria Math"/>
                                <a:ea typeface="Calibri"/>
                                <a:cs typeface="Times New Roman"/>
                              </a:rPr>
                              <m:t>𝑦</m:t>
                            </m:r>
                          </m:e>
                        </m:d>
                      </m:num>
                      <m:den>
                        <m:r>
                          <a:rPr lang="en-US" sz="2400" i="1">
                            <a:effectLst/>
                            <a:latin typeface="Cambria Math"/>
                            <a:ea typeface="Calibri"/>
                            <a:cs typeface="TimesTen-Italic"/>
                          </a:rPr>
                          <m:t>𝑃</m:t>
                        </m:r>
                        <m:r>
                          <a:rPr lang="en-US" sz="2400">
                            <a:effectLst/>
                            <a:latin typeface="Cambria Math"/>
                            <a:ea typeface="MTMI"/>
                            <a:cs typeface="MTMI"/>
                          </a:rPr>
                          <m:t>(</m:t>
                        </m:r>
                        <m:r>
                          <a:rPr lang="en-US" sz="2400" i="1">
                            <a:effectLst/>
                            <a:latin typeface="Cambria Math"/>
                            <a:ea typeface="Calibri"/>
                            <a:cs typeface="TimesTen-Italic"/>
                          </a:rPr>
                          <m:t>𝑥</m:t>
                        </m:r>
                        <m:r>
                          <a:rPr lang="en-US" sz="2400">
                            <a:effectLst/>
                            <a:latin typeface="Cambria Math"/>
                            <a:ea typeface="MTMI"/>
                            <a:cs typeface="MTMI"/>
                          </a:rPr>
                          <m:t>)</m:t>
                        </m:r>
                      </m:den>
                    </m:f>
                    <m:r>
                      <a:rPr lang="en-US" sz="2400" i="1">
                        <a:effectLst/>
                        <a:latin typeface="Cambria Math"/>
                        <a:ea typeface="MTSYN"/>
                        <a:cs typeface="MTSYN"/>
                      </a:rPr>
                      <m:t>=</m:t>
                    </m:r>
                    <m:f>
                      <m:fPr>
                        <m:ctrlPr>
                          <a:rPr lang="en-US" sz="2400" i="1">
                            <a:effectLst/>
                            <a:latin typeface="Cambria Math" panose="02040503050406030204" pitchFamily="18" charset="0"/>
                            <a:ea typeface="MTSYN"/>
                            <a:cs typeface="MTSYN"/>
                          </a:rPr>
                        </m:ctrlPr>
                      </m:fPr>
                      <m:num>
                        <m:r>
                          <a:rPr lang="en-US" sz="2400" i="1">
                            <a:effectLst/>
                            <a:latin typeface="Cambria Math"/>
                            <a:ea typeface="Times New Roman"/>
                            <a:cs typeface="Times New Roman"/>
                          </a:rPr>
                          <m:t>2</m:t>
                        </m:r>
                        <m:r>
                          <a:rPr lang="en-US" sz="2400" i="1">
                            <a:effectLst/>
                            <a:latin typeface="Cambria Math"/>
                            <a:ea typeface="Times New Roman"/>
                            <a:cs typeface="Times New Roman"/>
                          </a:rPr>
                          <m:t>𝑥</m:t>
                        </m:r>
                        <m:r>
                          <a:rPr lang="en-US" sz="2400" i="1">
                            <a:effectLst/>
                            <a:latin typeface="Cambria Math"/>
                            <a:ea typeface="Times New Roman"/>
                            <a:cs typeface="Times New Roman"/>
                          </a:rPr>
                          <m:t>+</m:t>
                        </m:r>
                        <m:r>
                          <a:rPr lang="en-US" sz="2400" i="1">
                            <a:effectLst/>
                            <a:latin typeface="Cambria Math"/>
                            <a:ea typeface="Times New Roman"/>
                            <a:cs typeface="Times New Roman"/>
                          </a:rPr>
                          <m:t>𝑦</m:t>
                        </m:r>
                      </m:num>
                      <m:den>
                        <m:r>
                          <a:rPr lang="en-US" sz="2400">
                            <a:effectLst/>
                            <a:latin typeface="Cambria Math"/>
                            <a:ea typeface="Times New Roman"/>
                            <a:cs typeface="Times New Roman"/>
                          </a:rPr>
                          <m:t>4</m:t>
                        </m:r>
                        <m:r>
                          <m:rPr>
                            <m:sty m:val="p"/>
                          </m:rPr>
                          <a:rPr lang="en-US" sz="2400">
                            <a:effectLst/>
                            <a:latin typeface="Cambria Math"/>
                            <a:ea typeface="Times New Roman"/>
                            <a:cs typeface="Times New Roman"/>
                          </a:rPr>
                          <m:t>x</m:t>
                        </m:r>
                        <m:r>
                          <a:rPr lang="en-US" sz="2400">
                            <a:effectLst/>
                            <a:latin typeface="Cambria Math"/>
                            <a:ea typeface="Times New Roman"/>
                            <a:cs typeface="Times New Roman"/>
                          </a:rPr>
                          <m:t>+3</m:t>
                        </m:r>
                      </m:den>
                    </m:f>
                  </m:oMath>
                </a14:m>
                <a:endParaRPr lang="en-US" sz="2400" dirty="0">
                  <a:effectLst/>
                  <a:latin typeface="Times New Roman" pitchFamily="18" charset="0"/>
                  <a:ea typeface="Times New Roman"/>
                  <a:cs typeface="Times New Roman" pitchFamily="18" charset="0"/>
                </a:endParaRPr>
              </a:p>
              <a:p>
                <a:pPr marL="342900" lvl="0" indent="-342900" algn="just">
                  <a:lnSpc>
                    <a:spcPct val="150000"/>
                  </a:lnSpc>
                  <a:spcBef>
                    <a:spcPts val="0"/>
                  </a:spcBef>
                  <a:spcAft>
                    <a:spcPts val="0"/>
                  </a:spcAft>
                  <a:buSzPts val="1400"/>
                  <a:buFont typeface="Times New Roman"/>
                  <a:buAutoNum type="alphaUcPeriod"/>
                </a:pPr>
                <a:r>
                  <a:rPr lang="en-US" sz="2400" dirty="0">
                    <a:effectLst/>
                    <a:latin typeface="Times New Roman" pitchFamily="18" charset="0"/>
                    <a:ea typeface="Calibri"/>
                    <a:cs typeface="Times New Roman" pitchFamily="18" charset="0"/>
                  </a:rPr>
                  <a:t>the conditional PMF of X given that Y is  </a:t>
                </a:r>
                <a14:m>
                  <m:oMath xmlns:m="http://schemas.openxmlformats.org/officeDocument/2006/math">
                    <m:r>
                      <a:rPr lang="en-US" sz="2400" i="1">
                        <a:effectLst/>
                        <a:latin typeface="Cambria Math"/>
                        <a:ea typeface="Calibri"/>
                        <a:cs typeface="Times New Roman"/>
                      </a:rPr>
                      <m:t>𝑃</m:t>
                    </m:r>
                    <m:d>
                      <m:dPr>
                        <m:ctrlPr>
                          <a:rPr lang="en-US" sz="2400" i="1">
                            <a:effectLst/>
                            <a:latin typeface="Cambria Math" panose="02040503050406030204" pitchFamily="18" charset="0"/>
                            <a:ea typeface="Calibri"/>
                            <a:cs typeface="Times New Roman"/>
                          </a:rPr>
                        </m:ctrlPr>
                      </m:dPr>
                      <m:e>
                        <m:r>
                          <a:rPr lang="en-US" sz="2400" i="1">
                            <a:effectLst/>
                            <a:latin typeface="Cambria Math"/>
                            <a:ea typeface="Calibri"/>
                            <a:cs typeface="Times New Roman"/>
                          </a:rPr>
                          <m:t>𝑥</m:t>
                        </m:r>
                        <m:r>
                          <a:rPr lang="en-US" sz="2400" i="1">
                            <a:effectLst/>
                            <a:latin typeface="Cambria Math"/>
                            <a:ea typeface="Calibri"/>
                            <a:cs typeface="Times New Roman"/>
                          </a:rPr>
                          <m:t>|</m:t>
                        </m:r>
                        <m:r>
                          <a:rPr lang="en-US" sz="2400" i="1">
                            <a:effectLst/>
                            <a:latin typeface="Cambria Math"/>
                            <a:ea typeface="Calibri"/>
                            <a:cs typeface="Times New Roman"/>
                          </a:rPr>
                          <m:t>𝑦</m:t>
                        </m:r>
                      </m:e>
                    </m:d>
                    <m:r>
                      <a:rPr lang="en-US" sz="2400" i="1">
                        <a:effectLst/>
                        <a:latin typeface="Cambria Math"/>
                        <a:ea typeface="Calibri"/>
                        <a:cs typeface="Times New Roman"/>
                      </a:rPr>
                      <m:t>=</m:t>
                    </m:r>
                    <m:f>
                      <m:fPr>
                        <m:ctrlPr>
                          <a:rPr lang="en-US" sz="2400" i="1">
                            <a:effectLst/>
                            <a:latin typeface="Cambria Math" panose="02040503050406030204" pitchFamily="18" charset="0"/>
                            <a:ea typeface="MTSYN"/>
                            <a:cs typeface="MTSYN"/>
                          </a:rPr>
                        </m:ctrlPr>
                      </m:fPr>
                      <m:num>
                        <m:r>
                          <a:rPr lang="en-US" sz="2400" i="1">
                            <a:effectLst/>
                            <a:latin typeface="Cambria Math"/>
                            <a:ea typeface="Calibri"/>
                            <a:cs typeface="Times New Roman"/>
                          </a:rPr>
                          <m:t>𝑃</m:t>
                        </m:r>
                        <m:d>
                          <m:dPr>
                            <m:ctrlPr>
                              <a:rPr lang="en-US" sz="2400" i="1">
                                <a:effectLst/>
                                <a:latin typeface="Cambria Math" panose="02040503050406030204" pitchFamily="18" charset="0"/>
                                <a:ea typeface="Calibri"/>
                                <a:cs typeface="Times New Roman"/>
                              </a:rPr>
                            </m:ctrlPr>
                          </m:dPr>
                          <m:e>
                            <m:r>
                              <a:rPr lang="en-US" sz="2400" i="1">
                                <a:effectLst/>
                                <a:latin typeface="Cambria Math"/>
                                <a:ea typeface="Calibri"/>
                                <a:cs typeface="Times New Roman"/>
                              </a:rPr>
                              <m:t>𝑥</m:t>
                            </m:r>
                            <m:r>
                              <a:rPr lang="en-US" sz="2400" i="1">
                                <a:effectLst/>
                                <a:latin typeface="Cambria Math"/>
                                <a:ea typeface="Calibri"/>
                                <a:cs typeface="Times New Roman"/>
                              </a:rPr>
                              <m:t>, </m:t>
                            </m:r>
                            <m:r>
                              <a:rPr lang="en-US" sz="2400" i="1">
                                <a:effectLst/>
                                <a:latin typeface="Cambria Math"/>
                                <a:ea typeface="Calibri"/>
                                <a:cs typeface="Times New Roman"/>
                              </a:rPr>
                              <m:t>𝑦</m:t>
                            </m:r>
                          </m:e>
                        </m:d>
                      </m:num>
                      <m:den>
                        <m:r>
                          <a:rPr lang="en-US" sz="2400" i="1">
                            <a:effectLst/>
                            <a:latin typeface="Cambria Math"/>
                            <a:ea typeface="Calibri"/>
                            <a:cs typeface="TimesTen-Italic"/>
                          </a:rPr>
                          <m:t>𝑃</m:t>
                        </m:r>
                        <m:r>
                          <a:rPr lang="en-US" sz="2400">
                            <a:effectLst/>
                            <a:latin typeface="Cambria Math"/>
                            <a:ea typeface="MTMI"/>
                            <a:cs typeface="MTMI"/>
                          </a:rPr>
                          <m:t>(</m:t>
                        </m:r>
                        <m:r>
                          <a:rPr lang="en-US" sz="2400" i="1">
                            <a:effectLst/>
                            <a:latin typeface="Cambria Math"/>
                            <a:ea typeface="Calibri"/>
                            <a:cs typeface="TimesTen-Italic"/>
                          </a:rPr>
                          <m:t>𝑦</m:t>
                        </m:r>
                        <m:r>
                          <a:rPr lang="en-US" sz="2400">
                            <a:effectLst/>
                            <a:latin typeface="Cambria Math"/>
                            <a:ea typeface="MTMI"/>
                            <a:cs typeface="MTMI"/>
                          </a:rPr>
                          <m:t>)</m:t>
                        </m:r>
                      </m:den>
                    </m:f>
                    <m:r>
                      <a:rPr lang="en-US" sz="2400" i="1">
                        <a:effectLst/>
                        <a:latin typeface="Cambria Math"/>
                        <a:ea typeface="MTSYN"/>
                        <a:cs typeface="MTSYN"/>
                      </a:rPr>
                      <m:t>=</m:t>
                    </m:r>
                    <m:f>
                      <m:fPr>
                        <m:ctrlPr>
                          <a:rPr lang="en-US" sz="2400" i="1">
                            <a:effectLst/>
                            <a:latin typeface="Cambria Math" panose="02040503050406030204" pitchFamily="18" charset="0"/>
                            <a:ea typeface="MTSYN"/>
                            <a:cs typeface="MTSYN"/>
                          </a:rPr>
                        </m:ctrlPr>
                      </m:fPr>
                      <m:num>
                        <m:r>
                          <a:rPr lang="en-US" sz="2400" i="1">
                            <a:effectLst/>
                            <a:latin typeface="Cambria Math"/>
                            <a:ea typeface="Times New Roman"/>
                            <a:cs typeface="Times New Roman"/>
                          </a:rPr>
                          <m:t>2</m:t>
                        </m:r>
                        <m:r>
                          <a:rPr lang="en-US" sz="2400" i="1">
                            <a:effectLst/>
                            <a:latin typeface="Cambria Math"/>
                            <a:ea typeface="Times New Roman"/>
                            <a:cs typeface="Times New Roman"/>
                          </a:rPr>
                          <m:t>𝑥</m:t>
                        </m:r>
                        <m:r>
                          <a:rPr lang="en-US" sz="2400" i="1">
                            <a:effectLst/>
                            <a:latin typeface="Cambria Math"/>
                            <a:ea typeface="Times New Roman"/>
                            <a:cs typeface="Times New Roman"/>
                          </a:rPr>
                          <m:t>+</m:t>
                        </m:r>
                        <m:r>
                          <a:rPr lang="en-US" sz="2400" i="1">
                            <a:effectLst/>
                            <a:latin typeface="Cambria Math"/>
                            <a:ea typeface="Times New Roman"/>
                            <a:cs typeface="Times New Roman"/>
                          </a:rPr>
                          <m:t>𝑦</m:t>
                        </m:r>
                      </m:num>
                      <m:den>
                        <m:r>
                          <a:rPr lang="en-US" sz="2400" i="1">
                            <a:effectLst/>
                            <a:latin typeface="Cambria Math"/>
                            <a:ea typeface="Calibri"/>
                            <a:cs typeface="Times New Roman"/>
                          </a:rPr>
                          <m:t>2</m:t>
                        </m:r>
                        <m:r>
                          <a:rPr lang="en-US" sz="2400" i="1">
                            <a:effectLst/>
                            <a:latin typeface="Cambria Math"/>
                            <a:ea typeface="Calibri"/>
                            <a:cs typeface="Times New Roman"/>
                          </a:rPr>
                          <m:t>𝑦</m:t>
                        </m:r>
                        <m:r>
                          <a:rPr lang="en-US" sz="2400" i="1">
                            <a:effectLst/>
                            <a:latin typeface="Cambria Math"/>
                            <a:ea typeface="Calibri"/>
                            <a:cs typeface="Times New Roman"/>
                          </a:rPr>
                          <m:t>+6</m:t>
                        </m:r>
                      </m:den>
                    </m:f>
                  </m:oMath>
                </a14:m>
                <a:endParaRPr lang="en-US" sz="2400" dirty="0">
                  <a:effectLst/>
                  <a:latin typeface="Times New Roman" pitchFamily="18" charset="0"/>
                  <a:ea typeface="Times New Roman"/>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4748" y="990600"/>
                <a:ext cx="8991600" cy="4491999"/>
              </a:xfrm>
              <a:prstGeom prst="rect">
                <a:avLst/>
              </a:prstGeom>
              <a:blipFill rotWithShape="1">
                <a:blip r:embed="rId2"/>
                <a:stretch>
                  <a:fillRect l="-1085"/>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0211422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4915" y="0"/>
                <a:ext cx="9067800" cy="6610656"/>
              </a:xfrm>
              <a:prstGeom prst="rect">
                <a:avLst/>
              </a:prstGeom>
            </p:spPr>
            <p:txBody>
              <a:bodyPr wrap="square">
                <a:spAutoFit/>
              </a:bodyPr>
              <a:lstStyle/>
              <a:p>
                <a:pPr marL="342900" lvl="0" indent="-342900" algn="just">
                  <a:lnSpc>
                    <a:spcPct val="150000"/>
                  </a:lnSpc>
                  <a:spcBef>
                    <a:spcPts val="0"/>
                  </a:spcBef>
                  <a:spcAft>
                    <a:spcPts val="0"/>
                  </a:spcAft>
                  <a:buFont typeface="+mj-lt"/>
                  <a:buAutoNum type="arabicPeriod"/>
                </a:pPr>
                <a:r>
                  <a:rPr lang="en-US" sz="2400" dirty="0">
                    <a:latin typeface="Times New Roman" pitchFamily="18" charset="0"/>
                    <a:ea typeface="Times New Roman"/>
                    <a:cs typeface="Times New Roman" pitchFamily="18" charset="0"/>
                  </a:rPr>
                  <a:t>Suppose that the two-dimensional continuous random variable (X, Y) has joint pdf given by</a:t>
                </a:r>
                <a14:m>
                  <m:oMath xmlns:m="http://schemas.openxmlformats.org/officeDocument/2006/math">
                    <m:r>
                      <a:rPr lang="en-US" sz="2400" i="1">
                        <a:effectLst/>
                        <a:latin typeface="Cambria Math"/>
                        <a:ea typeface="Calibri"/>
                        <a:cs typeface="Times New Roman"/>
                      </a:rPr>
                      <m:t>𝑓</m:t>
                    </m:r>
                    <m:d>
                      <m:dPr>
                        <m:ctrlPr>
                          <a:rPr lang="en-US" sz="2400" i="1">
                            <a:effectLst/>
                            <a:latin typeface="Cambria Math" panose="02040503050406030204" pitchFamily="18" charset="0"/>
                            <a:ea typeface="Calibri"/>
                            <a:cs typeface="Times New Roman"/>
                          </a:rPr>
                        </m:ctrlPr>
                      </m:dPr>
                      <m:e>
                        <m:r>
                          <a:rPr lang="en-US" sz="2400" i="1">
                            <a:effectLst/>
                            <a:latin typeface="Cambria Math"/>
                            <a:ea typeface="Calibri"/>
                            <a:cs typeface="Times New Roman"/>
                          </a:rPr>
                          <m:t>𝑥</m:t>
                        </m:r>
                        <m:r>
                          <a:rPr lang="en-US" sz="2400" i="1">
                            <a:effectLst/>
                            <a:latin typeface="Cambria Math"/>
                            <a:ea typeface="Calibri"/>
                            <a:cs typeface="Times New Roman"/>
                          </a:rPr>
                          <m:t>, </m:t>
                        </m:r>
                        <m:r>
                          <a:rPr lang="en-US" sz="2400" i="1">
                            <a:effectLst/>
                            <a:latin typeface="Cambria Math"/>
                            <a:ea typeface="Calibri"/>
                            <a:cs typeface="Times New Roman"/>
                          </a:rPr>
                          <m:t>𝑦</m:t>
                        </m:r>
                      </m:e>
                    </m:d>
                    <m:r>
                      <a:rPr lang="en-US" sz="2400" i="1">
                        <a:effectLst/>
                        <a:latin typeface="Cambria Math"/>
                        <a:ea typeface="Calibri"/>
                        <a:cs typeface="Times New Roman"/>
                      </a:rPr>
                      <m:t>=</m:t>
                    </m:r>
                    <m:d>
                      <m:dPr>
                        <m:begChr m:val="{"/>
                        <m:endChr m:val=""/>
                        <m:ctrlPr>
                          <a:rPr lang="en-US" sz="2400" i="1">
                            <a:effectLst/>
                            <a:latin typeface="Cambria Math" panose="02040503050406030204" pitchFamily="18" charset="0"/>
                            <a:ea typeface="Times New Roman"/>
                            <a:cs typeface="Times New Roman"/>
                          </a:rPr>
                        </m:ctrlPr>
                      </m:dPr>
                      <m:e>
                        <m:eqArr>
                          <m:eqArrPr>
                            <m:ctrlPr>
                              <a:rPr lang="en-US" sz="2400" i="1">
                                <a:effectLst/>
                                <a:latin typeface="Cambria Math" panose="02040503050406030204" pitchFamily="18" charset="0"/>
                                <a:ea typeface="Times New Roman"/>
                                <a:cs typeface="Times New Roman"/>
                              </a:rPr>
                            </m:ctrlPr>
                          </m:eqArrPr>
                          <m:e>
                            <m:sSup>
                              <m:sSupPr>
                                <m:ctrlPr>
                                  <a:rPr lang="en-US" sz="2400" i="1">
                                    <a:effectLst/>
                                    <a:latin typeface="Cambria Math" panose="02040503050406030204" pitchFamily="18" charset="0"/>
                                    <a:ea typeface="Times New Roman"/>
                                    <a:cs typeface="Times New Roman"/>
                                  </a:rPr>
                                </m:ctrlPr>
                              </m:sSupPr>
                              <m:e>
                                <m:r>
                                  <a:rPr lang="en-US" sz="2400" i="1">
                                    <a:effectLst/>
                                    <a:latin typeface="Cambria Math"/>
                                    <a:ea typeface="Calibri"/>
                                    <a:cs typeface="Times New Roman"/>
                                  </a:rPr>
                                  <m:t>𝑥</m:t>
                                </m:r>
                              </m:e>
                              <m:sup>
                                <m:r>
                                  <a:rPr lang="en-US" sz="2400" i="1">
                                    <a:effectLst/>
                                    <a:latin typeface="Cambria Math"/>
                                    <a:ea typeface="Calibri"/>
                                    <a:cs typeface="Times New Roman"/>
                                  </a:rPr>
                                  <m:t>2</m:t>
                                </m:r>
                              </m:sup>
                            </m:sSup>
                            <m:r>
                              <a:rPr lang="en-US" sz="2400" i="1">
                                <a:effectLst/>
                                <a:latin typeface="Cambria Math"/>
                                <a:ea typeface="Times New Roman"/>
                                <a:cs typeface="Times New Roman"/>
                              </a:rPr>
                              <m:t>+</m:t>
                            </m:r>
                            <m:f>
                              <m:fPr>
                                <m:ctrlPr>
                                  <a:rPr lang="en-US" sz="2400" i="1">
                                    <a:effectLst/>
                                    <a:latin typeface="Cambria Math" panose="02040503050406030204" pitchFamily="18" charset="0"/>
                                    <a:ea typeface="Times New Roman"/>
                                    <a:cs typeface="Times New Roman"/>
                                  </a:rPr>
                                </m:ctrlPr>
                              </m:fPr>
                              <m:num>
                                <m:r>
                                  <a:rPr lang="en-US" sz="2400" i="1">
                                    <a:effectLst/>
                                    <a:latin typeface="Cambria Math"/>
                                    <a:ea typeface="Times New Roman"/>
                                    <a:cs typeface="Times New Roman"/>
                                  </a:rPr>
                                  <m:t>𝑥𝑦</m:t>
                                </m:r>
                              </m:num>
                              <m:den>
                                <m:r>
                                  <a:rPr lang="en-US" sz="2400" i="1">
                                    <a:effectLst/>
                                    <a:latin typeface="Cambria Math"/>
                                    <a:ea typeface="Times New Roman"/>
                                    <a:cs typeface="Times New Roman"/>
                                  </a:rPr>
                                  <m:t>3</m:t>
                                </m:r>
                              </m:den>
                            </m:f>
                            <m:r>
                              <a:rPr lang="en-US" sz="2400" i="1">
                                <a:effectLst/>
                                <a:latin typeface="Cambria Math"/>
                                <a:ea typeface="Calibri"/>
                                <a:cs typeface="Times New Roman"/>
                              </a:rPr>
                              <m:t>,  0≤&amp;</m:t>
                            </m:r>
                            <m:r>
                              <a:rPr lang="en-US" sz="2400" i="1">
                                <a:effectLst/>
                                <a:latin typeface="Cambria Math"/>
                                <a:ea typeface="Calibri"/>
                                <a:cs typeface="Times New Roman"/>
                              </a:rPr>
                              <m:t>𝑥</m:t>
                            </m:r>
                            <m:r>
                              <a:rPr lang="en-US" sz="2400" i="1">
                                <a:effectLst/>
                                <a:latin typeface="Cambria Math"/>
                                <a:ea typeface="Calibri"/>
                                <a:cs typeface="Times New Roman"/>
                              </a:rPr>
                              <m:t>≤1,0≤</m:t>
                            </m:r>
                            <m:r>
                              <a:rPr lang="en-US" sz="2400" i="1">
                                <a:effectLst/>
                                <a:latin typeface="Cambria Math"/>
                                <a:ea typeface="Calibri"/>
                                <a:cs typeface="Times New Roman"/>
                              </a:rPr>
                              <m:t>𝑦</m:t>
                            </m:r>
                            <m:r>
                              <a:rPr lang="en-US" sz="2400" i="1">
                                <a:effectLst/>
                                <a:latin typeface="Cambria Math"/>
                                <a:ea typeface="Calibri"/>
                                <a:cs typeface="Times New Roman"/>
                              </a:rPr>
                              <m:t>≤2</m:t>
                            </m:r>
                          </m:e>
                          <m:e>
                            <m:r>
                              <a:rPr lang="en-US" sz="2400" i="1">
                                <a:effectLst/>
                                <a:latin typeface="Cambria Math"/>
                                <a:ea typeface="Calibri"/>
                                <a:cs typeface="Times New Roman"/>
                              </a:rPr>
                              <m:t>0,    </m:t>
                            </m:r>
                            <m:r>
                              <a:rPr lang="en-US" sz="2400" i="1">
                                <a:effectLst/>
                                <a:latin typeface="Cambria Math"/>
                                <a:ea typeface="Calibri"/>
                                <a:cs typeface="Times New Roman"/>
                              </a:rPr>
                              <m:t>𝑜𝑡h𝑒𝑟𝑤𝑖𝑠𝑒</m:t>
                            </m:r>
                          </m:e>
                        </m:eqArr>
                      </m:e>
                    </m:d>
                  </m:oMath>
                </a14:m>
                <a:endParaRPr lang="en-US" sz="2400" dirty="0">
                  <a:effectLst/>
                  <a:latin typeface="Times New Roman" pitchFamily="18" charset="0"/>
                  <a:cs typeface="Times New Roman" pitchFamily="18" charset="0"/>
                </a:endParaRPr>
              </a:p>
              <a:p>
                <a:pPr algn="just">
                  <a:lnSpc>
                    <a:spcPct val="150000"/>
                  </a:lnSpc>
                </a:pPr>
                <a:r>
                  <a:rPr lang="en-US" sz="2400" dirty="0">
                    <a:effectLst/>
                    <a:latin typeface="Times New Roman" pitchFamily="18" charset="0"/>
                    <a:ea typeface="Calibri"/>
                    <a:cs typeface="Times New Roman" pitchFamily="18" charset="0"/>
                  </a:rPr>
                  <a:t>Determine the conditional pdf of X given that Y and the conditional pdf of Y given that X</a:t>
                </a:r>
                <a:endParaRPr lang="en-US" sz="2400" dirty="0">
                  <a:latin typeface="Times New Roman" pitchFamily="18" charset="0"/>
                  <a:ea typeface="Calibri"/>
                  <a:cs typeface="Times New Roman" pitchFamily="18" charset="0"/>
                </a:endParaRPr>
              </a:p>
              <a:p>
                <a:pPr algn="just">
                  <a:lnSpc>
                    <a:spcPct val="150000"/>
                  </a:lnSpc>
                </a:pPr>
                <a:r>
                  <a:rPr lang="en-US" sz="2400" b="1" dirty="0">
                    <a:effectLst/>
                    <a:latin typeface="Times New Roman" pitchFamily="18" charset="0"/>
                    <a:ea typeface="Calibri"/>
                    <a:cs typeface="Times New Roman" pitchFamily="18" charset="0"/>
                  </a:rPr>
                  <a:t>Solution:</a:t>
                </a:r>
                <a:r>
                  <a:rPr lang="en-US" sz="2400" dirty="0">
                    <a:effectLst/>
                    <a:latin typeface="Times New Roman" pitchFamily="18" charset="0"/>
                    <a:ea typeface="Calibri"/>
                    <a:cs typeface="Times New Roman" pitchFamily="18" charset="0"/>
                  </a:rPr>
                  <a:t> To determine the conditional PDFs, we first evaluate the marginal </a:t>
                </a:r>
                <a:r>
                  <a:rPr lang="en-US" sz="2400" dirty="0" err="1">
                    <a:effectLst/>
                    <a:latin typeface="Times New Roman" pitchFamily="18" charset="0"/>
                    <a:ea typeface="Calibri"/>
                    <a:cs typeface="Times New Roman" pitchFamily="18" charset="0"/>
                  </a:rPr>
                  <a:t>pdf’s</a:t>
                </a:r>
                <a:r>
                  <a:rPr lang="en-US" sz="2400" dirty="0">
                    <a:effectLst/>
                    <a:latin typeface="Times New Roman" pitchFamily="18" charset="0"/>
                    <a:ea typeface="Calibri"/>
                    <a:cs typeface="Times New Roman" pitchFamily="18" charset="0"/>
                  </a:rPr>
                  <a:t>, which are given by</a:t>
                </a:r>
                <a:endParaRPr lang="en-US" sz="2400" dirty="0">
                  <a:latin typeface="Times New Roman" pitchFamily="18" charset="0"/>
                  <a:ea typeface="Calibri"/>
                  <a:cs typeface="Times New Roman" pitchFamily="18" charset="0"/>
                </a:endParaRPr>
              </a:p>
              <a:p>
                <a:pPr marL="342900" marR="0" lvl="0" indent="-342900" algn="just">
                  <a:lnSpc>
                    <a:spcPct val="150000"/>
                  </a:lnSpc>
                  <a:spcBef>
                    <a:spcPts val="0"/>
                  </a:spcBef>
                  <a:spcAft>
                    <a:spcPts val="0"/>
                  </a:spcAft>
                  <a:buFont typeface="Wingdings"/>
                  <a:buChar char=""/>
                </a:pPr>
                <a14:m>
                  <m:oMath xmlns:m="http://schemas.openxmlformats.org/officeDocument/2006/math">
                    <m:r>
                      <a:rPr lang="en-US" sz="2400" i="1">
                        <a:effectLst/>
                        <a:latin typeface="Cambria Math"/>
                        <a:ea typeface="MTMI"/>
                        <a:cs typeface="MTMI"/>
                      </a:rPr>
                      <m:t>𝑓</m:t>
                    </m:r>
                    <m:d>
                      <m:dPr>
                        <m:ctrlPr>
                          <a:rPr lang="en-US" sz="2400" i="1">
                            <a:effectLst/>
                            <a:latin typeface="Cambria Math" panose="02040503050406030204" pitchFamily="18" charset="0"/>
                            <a:ea typeface="MTMI"/>
                            <a:cs typeface="MTMI"/>
                          </a:rPr>
                        </m:ctrlPr>
                      </m:dPr>
                      <m:e>
                        <m:r>
                          <a:rPr lang="en-US" sz="2400" i="1">
                            <a:effectLst/>
                            <a:latin typeface="Cambria Math"/>
                            <a:ea typeface="Calibri"/>
                            <a:cs typeface="TimesTen-Italic"/>
                          </a:rPr>
                          <m:t>𝑥</m:t>
                        </m:r>
                      </m:e>
                    </m:d>
                    <m:r>
                      <a:rPr lang="en-US" sz="2400" i="1">
                        <a:effectLst/>
                        <a:latin typeface="Cambria Math"/>
                        <a:ea typeface="MTMI"/>
                        <a:cs typeface="MTMI"/>
                      </a:rPr>
                      <m:t>=</m:t>
                    </m:r>
                    <m:nary>
                      <m:naryPr>
                        <m:limLoc m:val="undOvr"/>
                        <m:ctrlPr>
                          <a:rPr lang="en-US" sz="2400" i="1">
                            <a:effectLst/>
                            <a:latin typeface="Cambria Math" panose="02040503050406030204" pitchFamily="18" charset="0"/>
                            <a:ea typeface="Calibri"/>
                            <a:cs typeface="TimesTen-Italic"/>
                          </a:rPr>
                        </m:ctrlPr>
                      </m:naryPr>
                      <m:sub>
                        <m:r>
                          <a:rPr lang="en-US" sz="2400" i="1">
                            <a:effectLst/>
                            <a:latin typeface="Cambria Math"/>
                            <a:ea typeface="Calibri"/>
                            <a:cs typeface="TimesTen-Italic"/>
                          </a:rPr>
                          <m:t>−∞</m:t>
                        </m:r>
                      </m:sub>
                      <m:sup>
                        <m:r>
                          <a:rPr lang="en-US" sz="2400" i="1">
                            <a:effectLst/>
                            <a:latin typeface="Cambria Math"/>
                            <a:ea typeface="Calibri"/>
                            <a:cs typeface="TimesTen-Italic"/>
                          </a:rPr>
                          <m:t>∞</m:t>
                        </m:r>
                      </m:sup>
                      <m:e>
                        <m:r>
                          <a:rPr lang="en-US" sz="2400" i="1">
                            <a:effectLst/>
                            <a:latin typeface="Cambria Math"/>
                            <a:ea typeface="Calibri"/>
                            <a:cs typeface="TimesTen-Italic"/>
                          </a:rPr>
                          <m:t>𝑓</m:t>
                        </m:r>
                        <m:d>
                          <m:dPr>
                            <m:ctrlPr>
                              <a:rPr lang="en-US" sz="2400" i="1">
                                <a:effectLst/>
                                <a:latin typeface="Cambria Math" panose="02040503050406030204" pitchFamily="18" charset="0"/>
                                <a:ea typeface="MTMI"/>
                                <a:cs typeface="MTMI"/>
                              </a:rPr>
                            </m:ctrlPr>
                          </m:dPr>
                          <m:e>
                            <m:r>
                              <a:rPr lang="en-US" sz="2400" i="1">
                                <a:effectLst/>
                                <a:latin typeface="Cambria Math"/>
                                <a:ea typeface="Calibri"/>
                                <a:cs typeface="TimesTen-Italic"/>
                              </a:rPr>
                              <m:t>𝑥</m:t>
                            </m:r>
                            <m:r>
                              <a:rPr lang="en-US" sz="2400">
                                <a:effectLst/>
                                <a:latin typeface="Cambria Math"/>
                                <a:ea typeface="MTMI"/>
                                <a:cs typeface="MTMI"/>
                              </a:rPr>
                              <m:t>, </m:t>
                            </m:r>
                            <m:r>
                              <a:rPr lang="en-US" sz="2400" i="1">
                                <a:effectLst/>
                                <a:latin typeface="Cambria Math"/>
                                <a:ea typeface="Calibri"/>
                                <a:cs typeface="TimesTen-Italic"/>
                              </a:rPr>
                              <m:t>𝑦</m:t>
                            </m:r>
                          </m:e>
                        </m:d>
                        <m:r>
                          <a:rPr lang="en-US" sz="2400" i="1">
                            <a:effectLst/>
                            <a:latin typeface="Cambria Math"/>
                            <a:ea typeface="Calibri"/>
                            <a:cs typeface="TimesTen-Italic"/>
                          </a:rPr>
                          <m:t>𝑑𝑦</m:t>
                        </m:r>
                      </m:e>
                    </m:nary>
                    <m:r>
                      <a:rPr lang="en-US" sz="2400" i="1">
                        <a:effectLst/>
                        <a:latin typeface="Cambria Math"/>
                        <a:ea typeface="Calibri"/>
                        <a:cs typeface="TimesTen-Italic"/>
                      </a:rPr>
                      <m:t>=</m:t>
                    </m:r>
                    <m:nary>
                      <m:naryPr>
                        <m:limLoc m:val="subSup"/>
                        <m:ctrlPr>
                          <a:rPr lang="en-US" sz="2400" i="1">
                            <a:effectLst/>
                            <a:latin typeface="Cambria Math" panose="02040503050406030204" pitchFamily="18" charset="0"/>
                            <a:ea typeface="Times New Roman"/>
                            <a:cs typeface="TimesTen-Roman"/>
                          </a:rPr>
                        </m:ctrlPr>
                      </m:naryPr>
                      <m:sub>
                        <m:r>
                          <a:rPr lang="en-US" sz="2400" i="1">
                            <a:effectLst/>
                            <a:latin typeface="Cambria Math"/>
                            <a:ea typeface="Times New Roman"/>
                            <a:cs typeface="TimesTen-Roman"/>
                          </a:rPr>
                          <m:t>0</m:t>
                        </m:r>
                      </m:sub>
                      <m:sup>
                        <m:r>
                          <a:rPr lang="en-US" sz="2400" i="1">
                            <a:effectLst/>
                            <a:latin typeface="Cambria Math"/>
                            <a:ea typeface="Times New Roman"/>
                            <a:cs typeface="TimesTen-Roman"/>
                          </a:rPr>
                          <m:t>2</m:t>
                        </m:r>
                      </m:sup>
                      <m:e>
                        <m:sSup>
                          <m:sSupPr>
                            <m:ctrlPr>
                              <a:rPr lang="en-US" sz="2400" i="1">
                                <a:effectLst/>
                                <a:latin typeface="Cambria Math" panose="02040503050406030204" pitchFamily="18" charset="0"/>
                                <a:ea typeface="Times New Roman"/>
                                <a:cs typeface="Times New Roman"/>
                              </a:rPr>
                            </m:ctrlPr>
                          </m:sSupPr>
                          <m:e>
                            <m:r>
                              <a:rPr lang="en-US" sz="2400" i="1">
                                <a:effectLst/>
                                <a:latin typeface="Cambria Math"/>
                                <a:ea typeface="Calibri"/>
                                <a:cs typeface="Times New Roman"/>
                              </a:rPr>
                              <m:t>(</m:t>
                            </m:r>
                            <m:r>
                              <a:rPr lang="en-US" sz="2400" i="1">
                                <a:effectLst/>
                                <a:latin typeface="Cambria Math"/>
                                <a:ea typeface="Calibri"/>
                                <a:cs typeface="Times New Roman"/>
                              </a:rPr>
                              <m:t>𝑥</m:t>
                            </m:r>
                          </m:e>
                          <m:sup>
                            <m:r>
                              <a:rPr lang="en-US" sz="2400" i="1">
                                <a:effectLst/>
                                <a:latin typeface="Cambria Math"/>
                                <a:ea typeface="Calibri"/>
                                <a:cs typeface="Times New Roman"/>
                              </a:rPr>
                              <m:t>2</m:t>
                            </m:r>
                          </m:sup>
                        </m:sSup>
                        <m:r>
                          <a:rPr lang="en-US" sz="2400" i="1">
                            <a:effectLst/>
                            <a:latin typeface="Cambria Math"/>
                            <a:ea typeface="Times New Roman"/>
                            <a:cs typeface="Times New Roman"/>
                          </a:rPr>
                          <m:t>+</m:t>
                        </m:r>
                        <m:f>
                          <m:fPr>
                            <m:ctrlPr>
                              <a:rPr lang="en-US" sz="2400" i="1">
                                <a:effectLst/>
                                <a:latin typeface="Cambria Math" panose="02040503050406030204" pitchFamily="18" charset="0"/>
                                <a:ea typeface="Times New Roman"/>
                                <a:cs typeface="Times New Roman"/>
                              </a:rPr>
                            </m:ctrlPr>
                          </m:fPr>
                          <m:num>
                            <m:r>
                              <a:rPr lang="en-US" sz="2400" i="1">
                                <a:effectLst/>
                                <a:latin typeface="Cambria Math"/>
                                <a:ea typeface="Times New Roman"/>
                                <a:cs typeface="Times New Roman"/>
                              </a:rPr>
                              <m:t>𝑥𝑦</m:t>
                            </m:r>
                          </m:num>
                          <m:den>
                            <m:r>
                              <a:rPr lang="en-US" sz="2400" i="1">
                                <a:effectLst/>
                                <a:latin typeface="Cambria Math"/>
                                <a:ea typeface="Times New Roman"/>
                                <a:cs typeface="Times New Roman"/>
                              </a:rPr>
                              <m:t>3</m:t>
                            </m:r>
                          </m:den>
                        </m:f>
                        <m:box>
                          <m:boxPr>
                            <m:diff m:val="on"/>
                            <m:ctrlPr>
                              <a:rPr lang="en-US" sz="2400" i="1">
                                <a:effectLst/>
                                <a:latin typeface="Cambria Math" panose="02040503050406030204" pitchFamily="18" charset="0"/>
                                <a:ea typeface="Times New Roman"/>
                                <a:cs typeface="Times New Roman"/>
                              </a:rPr>
                            </m:ctrlPr>
                          </m:boxPr>
                          <m:e>
                            <m:r>
                              <a:rPr lang="en-US" sz="2400" i="1">
                                <a:effectLst/>
                                <a:latin typeface="Cambria Math"/>
                                <a:ea typeface="Calibri"/>
                                <a:cs typeface="Times New Roman"/>
                              </a:rPr>
                              <m:t>)</m:t>
                            </m:r>
                            <m:r>
                              <a:rPr lang="en-US" sz="2400" i="1">
                                <a:effectLst/>
                                <a:latin typeface="Cambria Math"/>
                                <a:ea typeface="Calibri"/>
                                <a:cs typeface="Times New Roman"/>
                              </a:rPr>
                              <m:t>𝑑𝑦</m:t>
                            </m:r>
                            <m:r>
                              <a:rPr lang="en-US" sz="2400" i="1">
                                <a:effectLst/>
                                <a:latin typeface="Cambria Math"/>
                                <a:ea typeface="Calibri"/>
                                <a:cs typeface="Times New Roman"/>
                              </a:rPr>
                              <m:t>=</m:t>
                            </m:r>
                          </m:e>
                        </m:box>
                        <m:sSup>
                          <m:sSupPr>
                            <m:ctrlPr>
                              <a:rPr lang="en-US" sz="2400" i="1">
                                <a:effectLst/>
                                <a:latin typeface="Cambria Math" panose="02040503050406030204" pitchFamily="18" charset="0"/>
                                <a:ea typeface="Times New Roman"/>
                                <a:cs typeface="Times New Roman"/>
                              </a:rPr>
                            </m:ctrlPr>
                          </m:sSupPr>
                          <m:e>
                            <m:r>
                              <a:rPr lang="en-US" sz="2400" i="1">
                                <a:effectLst/>
                                <a:latin typeface="Cambria Math"/>
                                <a:ea typeface="Calibri"/>
                                <a:cs typeface="Times New Roman"/>
                              </a:rPr>
                              <m:t>(</m:t>
                            </m:r>
                            <m:r>
                              <a:rPr lang="en-US" sz="2400" i="1">
                                <a:effectLst/>
                                <a:latin typeface="Cambria Math"/>
                                <a:ea typeface="Calibri"/>
                                <a:cs typeface="Times New Roman"/>
                              </a:rPr>
                              <m:t>𝑥</m:t>
                            </m:r>
                          </m:e>
                          <m:sup>
                            <m:r>
                              <a:rPr lang="en-US" sz="2400" i="1">
                                <a:effectLst/>
                                <a:latin typeface="Cambria Math"/>
                                <a:ea typeface="Calibri"/>
                                <a:cs typeface="Times New Roman"/>
                              </a:rPr>
                              <m:t>2</m:t>
                            </m:r>
                          </m:sup>
                        </m:sSup>
                        <m:r>
                          <a:rPr lang="en-US" sz="2400" i="1">
                            <a:effectLst/>
                            <a:latin typeface="Cambria Math"/>
                            <a:ea typeface="Times New Roman"/>
                            <a:cs typeface="Times New Roman"/>
                          </a:rPr>
                          <m:t>𝑦</m:t>
                        </m:r>
                        <m:r>
                          <a:rPr lang="en-US" sz="2400" i="1">
                            <a:effectLst/>
                            <a:latin typeface="Cambria Math"/>
                            <a:ea typeface="Times New Roman"/>
                            <a:cs typeface="Times New Roman"/>
                          </a:rPr>
                          <m:t>+</m:t>
                        </m:r>
                        <m:f>
                          <m:fPr>
                            <m:ctrlPr>
                              <a:rPr lang="en-US" sz="2400" i="1">
                                <a:effectLst/>
                                <a:latin typeface="Cambria Math" panose="02040503050406030204" pitchFamily="18" charset="0"/>
                                <a:ea typeface="Times New Roman"/>
                                <a:cs typeface="Times New Roman"/>
                              </a:rPr>
                            </m:ctrlPr>
                          </m:fPr>
                          <m:num>
                            <m:r>
                              <a:rPr lang="en-US" sz="2400" i="1">
                                <a:effectLst/>
                                <a:latin typeface="Cambria Math"/>
                                <a:ea typeface="Times New Roman"/>
                                <a:cs typeface="Times New Roman"/>
                              </a:rPr>
                              <m:t>𝑥</m:t>
                            </m:r>
                            <m:sSup>
                              <m:sSupPr>
                                <m:ctrlPr>
                                  <a:rPr lang="en-US" sz="2400" i="1">
                                    <a:effectLst/>
                                    <a:latin typeface="Cambria Math" panose="02040503050406030204" pitchFamily="18" charset="0"/>
                                    <a:ea typeface="Times New Roman"/>
                                    <a:cs typeface="Times New Roman"/>
                                  </a:rPr>
                                </m:ctrlPr>
                              </m:sSupPr>
                              <m:e>
                                <m:r>
                                  <a:rPr lang="en-US" sz="2400" i="1">
                                    <a:effectLst/>
                                    <a:latin typeface="Cambria Math"/>
                                    <a:ea typeface="Calibri"/>
                                    <a:cs typeface="Times New Roman"/>
                                  </a:rPr>
                                  <m:t>𝑦</m:t>
                                </m:r>
                              </m:e>
                              <m:sup>
                                <m:r>
                                  <a:rPr lang="en-US" sz="2400" i="1">
                                    <a:effectLst/>
                                    <a:latin typeface="Cambria Math"/>
                                    <a:ea typeface="Calibri"/>
                                    <a:cs typeface="Times New Roman"/>
                                  </a:rPr>
                                  <m:t>2</m:t>
                                </m:r>
                              </m:sup>
                            </m:sSup>
                          </m:num>
                          <m:den>
                            <m:r>
                              <a:rPr lang="en-US" sz="2400" i="1">
                                <a:effectLst/>
                                <a:latin typeface="Cambria Math"/>
                                <a:ea typeface="Times New Roman"/>
                                <a:cs typeface="Times New Roman"/>
                              </a:rPr>
                              <m:t>6</m:t>
                            </m:r>
                          </m:den>
                        </m:f>
                        <m:r>
                          <a:rPr lang="en-US" sz="2400" i="1">
                            <a:effectLst/>
                            <a:latin typeface="Cambria Math"/>
                            <a:ea typeface="Times New Roman"/>
                            <a:cs typeface="Times New Roman"/>
                          </a:rPr>
                          <m:t>)</m:t>
                        </m:r>
                        <m:d>
                          <m:dPr>
                            <m:begChr m:val="|"/>
                            <m:endChr m:val=""/>
                            <m:ctrlPr>
                              <a:rPr lang="en-US" sz="2400" i="1">
                                <a:effectLst/>
                                <a:latin typeface="Cambria Math" panose="02040503050406030204" pitchFamily="18" charset="0"/>
                                <a:ea typeface="Times New Roman"/>
                                <a:cs typeface="Times New Roman"/>
                              </a:rPr>
                            </m:ctrlPr>
                          </m:dPr>
                          <m:e>
                            <m:eqArr>
                              <m:eqArrPr>
                                <m:ctrlPr>
                                  <a:rPr lang="en-US" sz="2400" i="1">
                                    <a:effectLst/>
                                    <a:latin typeface="Cambria Math" panose="02040503050406030204" pitchFamily="18" charset="0"/>
                                    <a:ea typeface="Times New Roman"/>
                                    <a:cs typeface="Times New Roman"/>
                                  </a:rPr>
                                </m:ctrlPr>
                              </m:eqArrPr>
                              <m:e>
                                <m:r>
                                  <a:rPr lang="en-US" sz="2400" i="1">
                                    <a:effectLst/>
                                    <a:latin typeface="Cambria Math"/>
                                    <a:ea typeface="Times New Roman"/>
                                    <a:cs typeface="Times New Roman"/>
                                  </a:rPr>
                                  <m:t>2</m:t>
                                </m:r>
                              </m:e>
                              <m:e>
                                <m:r>
                                  <a:rPr lang="en-US" sz="2400" i="1">
                                    <a:effectLst/>
                                    <a:latin typeface="Cambria Math"/>
                                    <a:ea typeface="Times New Roman"/>
                                    <a:cs typeface="Times New Roman"/>
                                  </a:rPr>
                                  <m:t>0</m:t>
                                </m:r>
                              </m:e>
                            </m:eqArr>
                            <m:r>
                              <a:rPr lang="en-US" sz="2400" i="1">
                                <a:effectLst/>
                                <a:latin typeface="Cambria Math"/>
                                <a:ea typeface="Times New Roman"/>
                                <a:cs typeface="Times New Roman"/>
                              </a:rPr>
                              <m:t>=</m:t>
                            </m:r>
                            <m:sSup>
                              <m:sSupPr>
                                <m:ctrlPr>
                                  <a:rPr lang="en-US" sz="2400" i="1">
                                    <a:effectLst/>
                                    <a:latin typeface="Cambria Math" panose="02040503050406030204" pitchFamily="18" charset="0"/>
                                    <a:ea typeface="Times New Roman"/>
                                    <a:cs typeface="Times New Roman"/>
                                  </a:rPr>
                                </m:ctrlPr>
                              </m:sSupPr>
                              <m:e>
                                <m:r>
                                  <a:rPr lang="en-US" sz="2400" i="1">
                                    <a:effectLst/>
                                    <a:latin typeface="Cambria Math" panose="02040503050406030204" pitchFamily="18" charset="0"/>
                                    <a:ea typeface="Calibri"/>
                                    <a:cs typeface="Times New Roman"/>
                                  </a:rPr>
                                  <m:t>2</m:t>
                                </m:r>
                                <m:r>
                                  <a:rPr lang="en-US" sz="2400" i="1">
                                    <a:effectLst/>
                                    <a:latin typeface="Cambria Math"/>
                                    <a:ea typeface="Calibri"/>
                                    <a:cs typeface="Times New Roman"/>
                                  </a:rPr>
                                  <m:t>𝑥</m:t>
                                </m:r>
                              </m:e>
                              <m:sup>
                                <m:r>
                                  <a:rPr lang="en-US" sz="2400" i="1">
                                    <a:effectLst/>
                                    <a:latin typeface="Cambria Math"/>
                                    <a:ea typeface="Calibri"/>
                                    <a:cs typeface="Times New Roman"/>
                                  </a:rPr>
                                  <m:t>2</m:t>
                                </m:r>
                              </m:sup>
                            </m:sSup>
                            <m:r>
                              <a:rPr lang="en-US" sz="2400" i="1">
                                <a:effectLst/>
                                <a:latin typeface="Cambria Math"/>
                                <a:ea typeface="Times New Roman"/>
                                <a:cs typeface="Times New Roman"/>
                              </a:rPr>
                              <m:t>+</m:t>
                            </m:r>
                            <m:f>
                              <m:fPr>
                                <m:ctrlPr>
                                  <a:rPr lang="en-US" sz="2400" i="1">
                                    <a:effectLst/>
                                    <a:latin typeface="Cambria Math" panose="02040503050406030204" pitchFamily="18" charset="0"/>
                                    <a:ea typeface="Times New Roman"/>
                                    <a:cs typeface="Times New Roman"/>
                                  </a:rPr>
                                </m:ctrlPr>
                              </m:fPr>
                              <m:num>
                                <m:r>
                                  <a:rPr lang="en-US" sz="2400" i="1">
                                    <a:effectLst/>
                                    <a:latin typeface="Cambria Math"/>
                                    <a:ea typeface="Times New Roman"/>
                                    <a:cs typeface="Times New Roman"/>
                                  </a:rPr>
                                  <m:t>2</m:t>
                                </m:r>
                                <m:r>
                                  <a:rPr lang="en-US" sz="2400" i="1">
                                    <a:effectLst/>
                                    <a:latin typeface="Cambria Math"/>
                                    <a:ea typeface="Times New Roman"/>
                                    <a:cs typeface="Times New Roman"/>
                                  </a:rPr>
                                  <m:t>𝑥</m:t>
                                </m:r>
                              </m:num>
                              <m:den>
                                <m:r>
                                  <a:rPr lang="en-US" sz="2400" i="1">
                                    <a:effectLst/>
                                    <a:latin typeface="Cambria Math"/>
                                    <a:ea typeface="Times New Roman"/>
                                    <a:cs typeface="Times New Roman"/>
                                  </a:rPr>
                                  <m:t>3</m:t>
                                </m:r>
                              </m:den>
                            </m:f>
                          </m:e>
                        </m:d>
                      </m:e>
                    </m:nary>
                  </m:oMath>
                </a14:m>
                <a:endParaRPr lang="en-US" sz="2400" dirty="0">
                  <a:effectLst/>
                  <a:latin typeface="Times New Roman" pitchFamily="18" charset="0"/>
                  <a:cs typeface="Times New Roman" pitchFamily="18" charset="0"/>
                </a:endParaRPr>
              </a:p>
              <a:p>
                <a:pPr marL="342900" marR="0" lvl="0" indent="-342900" algn="just">
                  <a:lnSpc>
                    <a:spcPct val="150000"/>
                  </a:lnSpc>
                  <a:spcBef>
                    <a:spcPts val="0"/>
                  </a:spcBef>
                  <a:spcAft>
                    <a:spcPts val="0"/>
                  </a:spcAft>
                  <a:buFont typeface="Wingdings"/>
                  <a:buChar char=""/>
                </a:pPr>
                <a14:m>
                  <m:oMath xmlns:m="http://schemas.openxmlformats.org/officeDocument/2006/math">
                    <m:r>
                      <a:rPr lang="en-US" sz="2400" i="1">
                        <a:effectLst/>
                        <a:latin typeface="Cambria Math"/>
                        <a:ea typeface="MTMI"/>
                        <a:cs typeface="MTMI"/>
                      </a:rPr>
                      <m:t>𝑓</m:t>
                    </m:r>
                    <m:d>
                      <m:dPr>
                        <m:ctrlPr>
                          <a:rPr lang="en-US" sz="2400" i="1">
                            <a:effectLst/>
                            <a:latin typeface="Cambria Math" panose="02040503050406030204" pitchFamily="18" charset="0"/>
                            <a:ea typeface="MTMI"/>
                            <a:cs typeface="MTMI"/>
                          </a:rPr>
                        </m:ctrlPr>
                      </m:dPr>
                      <m:e>
                        <m:r>
                          <a:rPr lang="en-US" sz="2400" i="1">
                            <a:effectLst/>
                            <a:latin typeface="Cambria Math"/>
                            <a:ea typeface="Calibri"/>
                            <a:cs typeface="TimesTen-Italic"/>
                          </a:rPr>
                          <m:t>𝑦</m:t>
                        </m:r>
                      </m:e>
                    </m:d>
                    <m:r>
                      <a:rPr lang="en-US" sz="2400" i="1">
                        <a:effectLst/>
                        <a:latin typeface="Cambria Math"/>
                        <a:ea typeface="MTMI"/>
                        <a:cs typeface="MTMI"/>
                      </a:rPr>
                      <m:t>=</m:t>
                    </m:r>
                    <m:nary>
                      <m:naryPr>
                        <m:limLoc m:val="undOvr"/>
                        <m:ctrlPr>
                          <a:rPr lang="en-US" sz="2400" i="1">
                            <a:effectLst/>
                            <a:latin typeface="Cambria Math" panose="02040503050406030204" pitchFamily="18" charset="0"/>
                            <a:ea typeface="Calibri"/>
                            <a:cs typeface="TimesTen-Italic"/>
                          </a:rPr>
                        </m:ctrlPr>
                      </m:naryPr>
                      <m:sub>
                        <m:r>
                          <a:rPr lang="en-US" sz="2400" i="1">
                            <a:effectLst/>
                            <a:latin typeface="Cambria Math"/>
                            <a:ea typeface="Calibri"/>
                            <a:cs typeface="TimesTen-Italic"/>
                          </a:rPr>
                          <m:t>−∞</m:t>
                        </m:r>
                      </m:sub>
                      <m:sup>
                        <m:r>
                          <a:rPr lang="en-US" sz="2400" i="1">
                            <a:effectLst/>
                            <a:latin typeface="Cambria Math"/>
                            <a:ea typeface="Calibri"/>
                            <a:cs typeface="TimesTen-Italic"/>
                          </a:rPr>
                          <m:t>∞</m:t>
                        </m:r>
                      </m:sup>
                      <m:e>
                        <m:r>
                          <a:rPr lang="en-US" sz="2400" i="1">
                            <a:effectLst/>
                            <a:latin typeface="Cambria Math"/>
                            <a:ea typeface="Calibri"/>
                            <a:cs typeface="TimesTen-Italic"/>
                          </a:rPr>
                          <m:t>𝑓</m:t>
                        </m:r>
                        <m:d>
                          <m:dPr>
                            <m:ctrlPr>
                              <a:rPr lang="en-US" sz="2400" i="1">
                                <a:effectLst/>
                                <a:latin typeface="Cambria Math" panose="02040503050406030204" pitchFamily="18" charset="0"/>
                                <a:ea typeface="MTMI"/>
                                <a:cs typeface="MTMI"/>
                              </a:rPr>
                            </m:ctrlPr>
                          </m:dPr>
                          <m:e>
                            <m:r>
                              <a:rPr lang="en-US" sz="2400" i="1">
                                <a:effectLst/>
                                <a:latin typeface="Cambria Math"/>
                                <a:ea typeface="Calibri"/>
                                <a:cs typeface="TimesTen-Italic"/>
                              </a:rPr>
                              <m:t>𝑥</m:t>
                            </m:r>
                            <m:r>
                              <a:rPr lang="en-US" sz="2400">
                                <a:effectLst/>
                                <a:latin typeface="Cambria Math"/>
                                <a:ea typeface="MTMI"/>
                                <a:cs typeface="MTMI"/>
                              </a:rPr>
                              <m:t>, </m:t>
                            </m:r>
                            <m:r>
                              <a:rPr lang="en-US" sz="2400" i="1">
                                <a:effectLst/>
                                <a:latin typeface="Cambria Math"/>
                                <a:ea typeface="Calibri"/>
                                <a:cs typeface="TimesTen-Italic"/>
                              </a:rPr>
                              <m:t>𝑦</m:t>
                            </m:r>
                          </m:e>
                        </m:d>
                        <m:r>
                          <a:rPr lang="en-US" sz="2400" i="1">
                            <a:effectLst/>
                            <a:latin typeface="Cambria Math"/>
                            <a:ea typeface="Calibri"/>
                            <a:cs typeface="TimesTen-Italic"/>
                          </a:rPr>
                          <m:t>𝑑𝑥</m:t>
                        </m:r>
                      </m:e>
                    </m:nary>
                    <m:r>
                      <a:rPr lang="en-US" sz="2400" i="1">
                        <a:effectLst/>
                        <a:latin typeface="Cambria Math"/>
                        <a:ea typeface="Calibri"/>
                        <a:cs typeface="TimesTen-Italic"/>
                      </a:rPr>
                      <m:t>=</m:t>
                    </m:r>
                    <m:nary>
                      <m:naryPr>
                        <m:limLoc m:val="subSup"/>
                        <m:ctrlPr>
                          <a:rPr lang="en-US" sz="2400" i="1">
                            <a:effectLst/>
                            <a:latin typeface="Cambria Math" panose="02040503050406030204" pitchFamily="18" charset="0"/>
                            <a:ea typeface="Times New Roman"/>
                            <a:cs typeface="TimesTen-Roman"/>
                          </a:rPr>
                        </m:ctrlPr>
                      </m:naryPr>
                      <m:sub>
                        <m:r>
                          <a:rPr lang="en-US" sz="2400" i="1">
                            <a:effectLst/>
                            <a:latin typeface="Cambria Math"/>
                            <a:ea typeface="Times New Roman"/>
                            <a:cs typeface="TimesTen-Roman"/>
                          </a:rPr>
                          <m:t>0</m:t>
                        </m:r>
                      </m:sub>
                      <m:sup>
                        <m:r>
                          <a:rPr lang="en-US" sz="2400" i="1">
                            <a:effectLst/>
                            <a:latin typeface="Cambria Math"/>
                            <a:ea typeface="Times New Roman"/>
                            <a:cs typeface="TimesTen-Roman"/>
                          </a:rPr>
                          <m:t>1</m:t>
                        </m:r>
                      </m:sup>
                      <m:e>
                        <m:sSup>
                          <m:sSupPr>
                            <m:ctrlPr>
                              <a:rPr lang="en-US" sz="2400" i="1">
                                <a:effectLst/>
                                <a:latin typeface="Cambria Math" panose="02040503050406030204" pitchFamily="18" charset="0"/>
                                <a:ea typeface="Times New Roman"/>
                                <a:cs typeface="Times New Roman"/>
                              </a:rPr>
                            </m:ctrlPr>
                          </m:sSupPr>
                          <m:e>
                            <m:r>
                              <a:rPr lang="en-US" sz="2400" i="1">
                                <a:effectLst/>
                                <a:latin typeface="Cambria Math"/>
                                <a:ea typeface="Calibri"/>
                                <a:cs typeface="Times New Roman"/>
                              </a:rPr>
                              <m:t>(</m:t>
                            </m:r>
                            <m:r>
                              <a:rPr lang="en-US" sz="2400" i="1">
                                <a:effectLst/>
                                <a:latin typeface="Cambria Math"/>
                                <a:ea typeface="Calibri"/>
                                <a:cs typeface="Times New Roman"/>
                              </a:rPr>
                              <m:t>𝑥</m:t>
                            </m:r>
                          </m:e>
                          <m:sup>
                            <m:r>
                              <a:rPr lang="en-US" sz="2400" i="1">
                                <a:effectLst/>
                                <a:latin typeface="Cambria Math"/>
                                <a:ea typeface="Calibri"/>
                                <a:cs typeface="Times New Roman"/>
                              </a:rPr>
                              <m:t>2</m:t>
                            </m:r>
                          </m:sup>
                        </m:sSup>
                        <m:r>
                          <a:rPr lang="en-US" sz="2400" i="1">
                            <a:effectLst/>
                            <a:latin typeface="Cambria Math"/>
                            <a:ea typeface="Times New Roman"/>
                            <a:cs typeface="Times New Roman"/>
                          </a:rPr>
                          <m:t>+</m:t>
                        </m:r>
                        <m:f>
                          <m:fPr>
                            <m:ctrlPr>
                              <a:rPr lang="en-US" sz="2400" i="1">
                                <a:effectLst/>
                                <a:latin typeface="Cambria Math" panose="02040503050406030204" pitchFamily="18" charset="0"/>
                                <a:ea typeface="Times New Roman"/>
                                <a:cs typeface="Times New Roman"/>
                              </a:rPr>
                            </m:ctrlPr>
                          </m:fPr>
                          <m:num>
                            <m:r>
                              <a:rPr lang="en-US" sz="2400" i="1">
                                <a:effectLst/>
                                <a:latin typeface="Cambria Math"/>
                                <a:ea typeface="Times New Roman"/>
                                <a:cs typeface="Times New Roman"/>
                              </a:rPr>
                              <m:t>𝑥𝑦</m:t>
                            </m:r>
                          </m:num>
                          <m:den>
                            <m:r>
                              <a:rPr lang="en-US" sz="2400" i="1">
                                <a:effectLst/>
                                <a:latin typeface="Cambria Math"/>
                                <a:ea typeface="Times New Roman"/>
                                <a:cs typeface="Times New Roman"/>
                              </a:rPr>
                              <m:t>3</m:t>
                            </m:r>
                          </m:den>
                        </m:f>
                        <m:box>
                          <m:boxPr>
                            <m:diff m:val="on"/>
                            <m:ctrlPr>
                              <a:rPr lang="en-US" sz="2400" i="1">
                                <a:effectLst/>
                                <a:latin typeface="Cambria Math" panose="02040503050406030204" pitchFamily="18" charset="0"/>
                                <a:ea typeface="Times New Roman"/>
                                <a:cs typeface="Times New Roman"/>
                              </a:rPr>
                            </m:ctrlPr>
                          </m:boxPr>
                          <m:e>
                            <m:r>
                              <a:rPr lang="en-US" sz="2400" i="1">
                                <a:effectLst/>
                                <a:latin typeface="Cambria Math"/>
                                <a:ea typeface="Calibri"/>
                                <a:cs typeface="Times New Roman"/>
                              </a:rPr>
                              <m:t>)</m:t>
                            </m:r>
                            <m:r>
                              <a:rPr lang="en-US" sz="2400" i="1">
                                <a:effectLst/>
                                <a:latin typeface="Cambria Math"/>
                                <a:ea typeface="Calibri"/>
                                <a:cs typeface="Times New Roman"/>
                              </a:rPr>
                              <m:t>𝑑𝑥</m:t>
                            </m:r>
                            <m:r>
                              <a:rPr lang="en-US" sz="2400" i="1">
                                <a:effectLst/>
                                <a:latin typeface="Cambria Math"/>
                                <a:ea typeface="Calibri"/>
                                <a:cs typeface="Times New Roman"/>
                              </a:rPr>
                              <m:t>=</m:t>
                            </m:r>
                          </m:e>
                        </m:box>
                        <m:r>
                          <a:rPr lang="en-US" sz="2400" i="1">
                            <a:effectLst/>
                            <a:latin typeface="Cambria Math"/>
                            <a:ea typeface="Times New Roman"/>
                            <a:cs typeface="Times New Roman"/>
                          </a:rPr>
                          <m:t>(</m:t>
                        </m:r>
                        <m:f>
                          <m:fPr>
                            <m:ctrlPr>
                              <a:rPr lang="en-US" sz="2400" i="1">
                                <a:effectLst/>
                                <a:latin typeface="Cambria Math" panose="02040503050406030204" pitchFamily="18" charset="0"/>
                                <a:ea typeface="Times New Roman"/>
                                <a:cs typeface="Times New Roman"/>
                              </a:rPr>
                            </m:ctrlPr>
                          </m:fPr>
                          <m:num>
                            <m:sSup>
                              <m:sSupPr>
                                <m:ctrlPr>
                                  <a:rPr lang="en-US" sz="2400" i="1">
                                    <a:effectLst/>
                                    <a:latin typeface="Cambria Math" panose="02040503050406030204" pitchFamily="18" charset="0"/>
                                    <a:ea typeface="Times New Roman"/>
                                    <a:cs typeface="Times New Roman"/>
                                  </a:rPr>
                                </m:ctrlPr>
                              </m:sSupPr>
                              <m:e>
                                <m:r>
                                  <a:rPr lang="en-US" sz="2400" i="1">
                                    <a:effectLst/>
                                    <a:latin typeface="Cambria Math"/>
                                    <a:ea typeface="Calibri"/>
                                    <a:cs typeface="Times New Roman"/>
                                  </a:rPr>
                                  <m:t>𝑥</m:t>
                                </m:r>
                              </m:e>
                              <m:sup>
                                <m:r>
                                  <a:rPr lang="en-US" sz="2400" i="1">
                                    <a:effectLst/>
                                    <a:latin typeface="Cambria Math"/>
                                    <a:ea typeface="Calibri"/>
                                    <a:cs typeface="Times New Roman"/>
                                  </a:rPr>
                                  <m:t>3</m:t>
                                </m:r>
                              </m:sup>
                            </m:sSup>
                          </m:num>
                          <m:den>
                            <m:r>
                              <a:rPr lang="en-US" sz="2400" i="1">
                                <a:effectLst/>
                                <a:latin typeface="Cambria Math"/>
                                <a:ea typeface="Times New Roman"/>
                                <a:cs typeface="Times New Roman"/>
                              </a:rPr>
                              <m:t>3</m:t>
                            </m:r>
                          </m:den>
                        </m:f>
                        <m:r>
                          <a:rPr lang="en-US" sz="2400" i="1">
                            <a:effectLst/>
                            <a:latin typeface="Cambria Math"/>
                            <a:ea typeface="Times New Roman"/>
                            <a:cs typeface="Times New Roman"/>
                          </a:rPr>
                          <m:t>+</m:t>
                        </m:r>
                        <m:f>
                          <m:fPr>
                            <m:ctrlPr>
                              <a:rPr lang="en-US" sz="2400" i="1">
                                <a:effectLst/>
                                <a:latin typeface="Cambria Math" panose="02040503050406030204" pitchFamily="18" charset="0"/>
                                <a:ea typeface="Times New Roman"/>
                                <a:cs typeface="Times New Roman"/>
                              </a:rPr>
                            </m:ctrlPr>
                          </m:fPr>
                          <m:num>
                            <m:r>
                              <a:rPr lang="en-US" sz="2400" i="1">
                                <a:effectLst/>
                                <a:latin typeface="Cambria Math"/>
                                <a:ea typeface="Times New Roman"/>
                                <a:cs typeface="Times New Roman"/>
                              </a:rPr>
                              <m:t>𝑦</m:t>
                            </m:r>
                            <m:sSup>
                              <m:sSupPr>
                                <m:ctrlPr>
                                  <a:rPr lang="en-US" sz="2400" i="1">
                                    <a:effectLst/>
                                    <a:latin typeface="Cambria Math" panose="02040503050406030204" pitchFamily="18" charset="0"/>
                                    <a:ea typeface="Times New Roman"/>
                                    <a:cs typeface="Times New Roman"/>
                                  </a:rPr>
                                </m:ctrlPr>
                              </m:sSupPr>
                              <m:e>
                                <m:r>
                                  <a:rPr lang="en-US" sz="2400" i="1">
                                    <a:effectLst/>
                                    <a:latin typeface="Cambria Math"/>
                                    <a:ea typeface="Calibri"/>
                                    <a:cs typeface="Times New Roman"/>
                                  </a:rPr>
                                  <m:t>𝑥</m:t>
                                </m:r>
                              </m:e>
                              <m:sup>
                                <m:r>
                                  <a:rPr lang="en-US" sz="2400" i="1">
                                    <a:effectLst/>
                                    <a:latin typeface="Cambria Math"/>
                                    <a:ea typeface="Calibri"/>
                                    <a:cs typeface="Times New Roman"/>
                                  </a:rPr>
                                  <m:t>2</m:t>
                                </m:r>
                              </m:sup>
                            </m:sSup>
                          </m:num>
                          <m:den>
                            <m:r>
                              <a:rPr lang="en-US" sz="2400" i="1">
                                <a:effectLst/>
                                <a:latin typeface="Cambria Math"/>
                                <a:ea typeface="Times New Roman"/>
                                <a:cs typeface="Times New Roman"/>
                              </a:rPr>
                              <m:t>6</m:t>
                            </m:r>
                          </m:den>
                        </m:f>
                        <m:r>
                          <a:rPr lang="en-US" sz="2400" i="1">
                            <a:effectLst/>
                            <a:latin typeface="Cambria Math"/>
                            <a:ea typeface="Times New Roman"/>
                            <a:cs typeface="Times New Roman"/>
                          </a:rPr>
                          <m:t>)</m:t>
                        </m:r>
                        <m:d>
                          <m:dPr>
                            <m:begChr m:val="|"/>
                            <m:endChr m:val=""/>
                            <m:ctrlPr>
                              <a:rPr lang="en-US" sz="2400" i="1">
                                <a:effectLst/>
                                <a:latin typeface="Cambria Math" panose="02040503050406030204" pitchFamily="18" charset="0"/>
                                <a:ea typeface="Times New Roman"/>
                                <a:cs typeface="Times New Roman"/>
                              </a:rPr>
                            </m:ctrlPr>
                          </m:dPr>
                          <m:e>
                            <m:eqArr>
                              <m:eqArrPr>
                                <m:ctrlPr>
                                  <a:rPr lang="en-US" sz="2400" i="1">
                                    <a:effectLst/>
                                    <a:latin typeface="Cambria Math" panose="02040503050406030204" pitchFamily="18" charset="0"/>
                                    <a:ea typeface="Times New Roman"/>
                                    <a:cs typeface="Times New Roman"/>
                                  </a:rPr>
                                </m:ctrlPr>
                              </m:eqArrPr>
                              <m:e>
                                <m:r>
                                  <a:rPr lang="en-US" sz="2400" i="1">
                                    <a:effectLst/>
                                    <a:latin typeface="Cambria Math"/>
                                    <a:ea typeface="Times New Roman"/>
                                    <a:cs typeface="Times New Roman"/>
                                  </a:rPr>
                                  <m:t>1</m:t>
                                </m:r>
                              </m:e>
                              <m:e>
                                <m:r>
                                  <a:rPr lang="en-US" sz="2400" i="1">
                                    <a:effectLst/>
                                    <a:latin typeface="Cambria Math"/>
                                    <a:ea typeface="Times New Roman"/>
                                    <a:cs typeface="Times New Roman"/>
                                  </a:rPr>
                                  <m:t>0</m:t>
                                </m:r>
                              </m:e>
                            </m:eqArr>
                            <m:r>
                              <a:rPr lang="en-US" sz="2400" i="1">
                                <a:effectLst/>
                                <a:latin typeface="Cambria Math"/>
                                <a:ea typeface="Times New Roman"/>
                                <a:cs typeface="Times New Roman"/>
                              </a:rPr>
                              <m:t>=</m:t>
                            </m:r>
                            <m:f>
                              <m:fPr>
                                <m:ctrlPr>
                                  <a:rPr lang="en-US" sz="2400" i="1">
                                    <a:effectLst/>
                                    <a:latin typeface="Cambria Math" panose="02040503050406030204" pitchFamily="18" charset="0"/>
                                    <a:ea typeface="Times New Roman"/>
                                    <a:cs typeface="Times New Roman"/>
                                  </a:rPr>
                                </m:ctrlPr>
                              </m:fPr>
                              <m:num>
                                <m:r>
                                  <a:rPr lang="en-US" sz="2400" i="1">
                                    <a:effectLst/>
                                    <a:latin typeface="Cambria Math"/>
                                    <a:ea typeface="Times New Roman"/>
                                    <a:cs typeface="Times New Roman"/>
                                  </a:rPr>
                                  <m:t>𝑦</m:t>
                                </m:r>
                              </m:num>
                              <m:den>
                                <m:r>
                                  <a:rPr lang="en-US" sz="2400" i="1">
                                    <a:effectLst/>
                                    <a:latin typeface="Cambria Math"/>
                                    <a:ea typeface="Times New Roman"/>
                                    <a:cs typeface="Times New Roman"/>
                                  </a:rPr>
                                  <m:t>6</m:t>
                                </m:r>
                              </m:den>
                            </m:f>
                            <m:r>
                              <a:rPr lang="en-US" sz="2400" i="1">
                                <a:effectLst/>
                                <a:latin typeface="Cambria Math"/>
                                <a:ea typeface="Times New Roman"/>
                                <a:cs typeface="Times New Roman"/>
                              </a:rPr>
                              <m:t>+</m:t>
                            </m:r>
                            <m:f>
                              <m:fPr>
                                <m:ctrlPr>
                                  <a:rPr lang="en-US" sz="2400" i="1">
                                    <a:effectLst/>
                                    <a:latin typeface="Cambria Math" panose="02040503050406030204" pitchFamily="18" charset="0"/>
                                    <a:ea typeface="Times New Roman"/>
                                    <a:cs typeface="Times New Roman"/>
                                  </a:rPr>
                                </m:ctrlPr>
                              </m:fPr>
                              <m:num>
                                <m:r>
                                  <a:rPr lang="en-US" sz="2400" i="1">
                                    <a:effectLst/>
                                    <a:latin typeface="Cambria Math"/>
                                    <a:ea typeface="Times New Roman"/>
                                    <a:cs typeface="Times New Roman"/>
                                  </a:rPr>
                                  <m:t>1</m:t>
                                </m:r>
                              </m:num>
                              <m:den>
                                <m:r>
                                  <a:rPr lang="en-US" sz="2400" i="1">
                                    <a:effectLst/>
                                    <a:latin typeface="Cambria Math"/>
                                    <a:ea typeface="Times New Roman"/>
                                    <a:cs typeface="Times New Roman"/>
                                  </a:rPr>
                                  <m:t>3</m:t>
                                </m:r>
                              </m:den>
                            </m:f>
                          </m:e>
                        </m:d>
                      </m:e>
                    </m:nary>
                  </m:oMath>
                </a14:m>
                <a:endParaRPr lang="en-US" sz="2400" dirty="0">
                  <a:effectLst/>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4915" y="0"/>
                <a:ext cx="9067800" cy="6610656"/>
              </a:xfrm>
              <a:prstGeom prst="rect">
                <a:avLst/>
              </a:prstGeom>
              <a:blipFill rotWithShape="1">
                <a:blip r:embed="rId2"/>
                <a:stretch>
                  <a:fillRect l="-1008" r="-1949"/>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5941880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206477" y="152400"/>
                <a:ext cx="8686800" cy="4764894"/>
              </a:xfrm>
              <a:prstGeom prst="rect">
                <a:avLst/>
              </a:prstGeom>
            </p:spPr>
            <p:txBody>
              <a:bodyPr wrap="square">
                <a:spAutoFit/>
              </a:bodyPr>
              <a:lstStyle/>
              <a:p>
                <a:pPr algn="just">
                  <a:lnSpc>
                    <a:spcPct val="150000"/>
                  </a:lnSpc>
                </a:pPr>
                <a:r>
                  <a:rPr lang="en-US" sz="2800" dirty="0">
                    <a:latin typeface="Times New Roman" pitchFamily="18" charset="0"/>
                    <a:ea typeface="Calibri"/>
                    <a:cs typeface="Times New Roman" pitchFamily="18" charset="0"/>
                  </a:rPr>
                  <a:t>Hence,</a:t>
                </a:r>
              </a:p>
              <a:p>
                <a:pPr marL="342900" marR="0" lvl="0" indent="-342900" algn="just">
                  <a:lnSpc>
                    <a:spcPct val="150000"/>
                  </a:lnSpc>
                  <a:spcBef>
                    <a:spcPts val="0"/>
                  </a:spcBef>
                  <a:spcAft>
                    <a:spcPts val="0"/>
                  </a:spcAft>
                  <a:buFont typeface="Symbol"/>
                  <a:buBlip>
                    <a:blip r:embed="rId2"/>
                  </a:buBlip>
                </a:pPr>
                <a14:m>
                  <m:oMath xmlns:m="http://schemas.openxmlformats.org/officeDocument/2006/math">
                    <m:r>
                      <a:rPr lang="en-US" sz="2800" i="1">
                        <a:effectLst/>
                        <a:latin typeface="Cambria Math"/>
                        <a:ea typeface="Calibri"/>
                        <a:cs typeface="Times New Roman"/>
                      </a:rPr>
                      <m:t>𝑓</m:t>
                    </m:r>
                    <m:d>
                      <m:dPr>
                        <m:ctrlPr>
                          <a:rPr lang="en-US" sz="2800" i="1">
                            <a:effectLst/>
                            <a:latin typeface="Cambria Math" panose="02040503050406030204" pitchFamily="18" charset="0"/>
                            <a:ea typeface="Calibri"/>
                            <a:cs typeface="Times New Roman"/>
                          </a:rPr>
                        </m:ctrlPr>
                      </m:dPr>
                      <m:e>
                        <m:r>
                          <a:rPr lang="en-US" sz="2800" i="1">
                            <a:effectLst/>
                            <a:latin typeface="Cambria Math" panose="02040503050406030204" pitchFamily="18" charset="0"/>
                            <a:ea typeface="Calibri"/>
                            <a:cs typeface="Times New Roman"/>
                          </a:rPr>
                          <m:t>𝑥</m:t>
                        </m:r>
                        <m:r>
                          <a:rPr lang="en-US" sz="2800" i="1">
                            <a:effectLst/>
                            <a:latin typeface="Cambria Math"/>
                            <a:ea typeface="Calibri"/>
                            <a:cs typeface="Times New Roman"/>
                          </a:rPr>
                          <m:t>|</m:t>
                        </m:r>
                        <m:r>
                          <a:rPr lang="en-US" sz="2800" i="1">
                            <a:effectLst/>
                            <a:latin typeface="Cambria Math"/>
                            <a:ea typeface="Calibri"/>
                            <a:cs typeface="Times New Roman"/>
                          </a:rPr>
                          <m:t>𝑦</m:t>
                        </m:r>
                      </m:e>
                    </m:d>
                    <m:r>
                      <a:rPr lang="en-US" sz="2800" i="1">
                        <a:effectLst/>
                        <a:latin typeface="Cambria Math"/>
                        <a:ea typeface="Calibri"/>
                        <a:cs typeface="Times New Roman"/>
                      </a:rPr>
                      <m:t>=</m:t>
                    </m:r>
                    <m:f>
                      <m:fPr>
                        <m:ctrlPr>
                          <a:rPr lang="en-US" sz="2800" i="1">
                            <a:effectLst/>
                            <a:latin typeface="Cambria Math" panose="02040503050406030204" pitchFamily="18" charset="0"/>
                            <a:ea typeface="Calibri"/>
                            <a:cs typeface="Times New Roman"/>
                          </a:rPr>
                        </m:ctrlPr>
                      </m:fPr>
                      <m:num>
                        <m:r>
                          <a:rPr lang="en-US" sz="2800" i="1">
                            <a:effectLst/>
                            <a:latin typeface="Cambria Math"/>
                            <a:ea typeface="Calibri"/>
                            <a:cs typeface="Times New Roman"/>
                          </a:rPr>
                          <m:t>𝑓</m:t>
                        </m:r>
                        <m:r>
                          <a:rPr lang="en-US" sz="2800" i="1">
                            <a:effectLst/>
                            <a:latin typeface="Cambria Math"/>
                            <a:ea typeface="Calibri"/>
                            <a:cs typeface="Times New Roman"/>
                          </a:rPr>
                          <m:t>(</m:t>
                        </m:r>
                        <m:r>
                          <a:rPr lang="en-US" sz="2800" i="1">
                            <a:effectLst/>
                            <a:latin typeface="Cambria Math"/>
                            <a:ea typeface="Calibri"/>
                            <a:cs typeface="Times New Roman"/>
                          </a:rPr>
                          <m:t>𝑥</m:t>
                        </m:r>
                        <m:r>
                          <a:rPr lang="en-US" sz="2800" i="1">
                            <a:effectLst/>
                            <a:latin typeface="Cambria Math"/>
                            <a:ea typeface="Calibri"/>
                            <a:cs typeface="Times New Roman"/>
                          </a:rPr>
                          <m:t>,</m:t>
                        </m:r>
                        <m:r>
                          <a:rPr lang="en-US" sz="2800" i="1">
                            <a:effectLst/>
                            <a:latin typeface="Cambria Math"/>
                            <a:ea typeface="Calibri"/>
                            <a:cs typeface="Times New Roman"/>
                          </a:rPr>
                          <m:t>𝑦</m:t>
                        </m:r>
                        <m:r>
                          <a:rPr lang="en-US" sz="2800" i="1">
                            <a:effectLst/>
                            <a:latin typeface="Cambria Math"/>
                            <a:ea typeface="Calibri"/>
                            <a:cs typeface="Times New Roman"/>
                          </a:rPr>
                          <m:t>)</m:t>
                        </m:r>
                      </m:num>
                      <m:den>
                        <m:r>
                          <a:rPr lang="en-US" sz="2800" i="1">
                            <a:effectLst/>
                            <a:latin typeface="Cambria Math"/>
                            <a:ea typeface="Calibri"/>
                            <a:cs typeface="Times New Roman"/>
                          </a:rPr>
                          <m:t>𝑓</m:t>
                        </m:r>
                        <m:r>
                          <a:rPr lang="en-US" sz="2800" i="1">
                            <a:effectLst/>
                            <a:latin typeface="Cambria Math"/>
                            <a:ea typeface="Calibri"/>
                            <a:cs typeface="Times New Roman"/>
                          </a:rPr>
                          <m:t>(</m:t>
                        </m:r>
                        <m:r>
                          <a:rPr lang="en-US" sz="2800" i="1">
                            <a:effectLst/>
                            <a:latin typeface="Cambria Math"/>
                            <a:ea typeface="Calibri"/>
                            <a:cs typeface="Times New Roman"/>
                          </a:rPr>
                          <m:t>𝑦</m:t>
                        </m:r>
                        <m:r>
                          <a:rPr lang="en-US" sz="2800" i="1">
                            <a:effectLst/>
                            <a:latin typeface="Cambria Math"/>
                            <a:ea typeface="Calibri"/>
                            <a:cs typeface="Times New Roman"/>
                          </a:rPr>
                          <m:t>)</m:t>
                        </m:r>
                      </m:den>
                    </m:f>
                    <m:r>
                      <a:rPr lang="en-US" sz="2800" i="1">
                        <a:effectLst/>
                        <a:latin typeface="Cambria Math"/>
                        <a:ea typeface="Calibri"/>
                        <a:cs typeface="Times New Roman"/>
                      </a:rPr>
                      <m:t>=</m:t>
                    </m:r>
                    <m:f>
                      <m:fPr>
                        <m:ctrlPr>
                          <a:rPr lang="en-US" sz="2800" i="1">
                            <a:effectLst/>
                            <a:latin typeface="Cambria Math" panose="02040503050406030204" pitchFamily="18" charset="0"/>
                            <a:ea typeface="Calibri"/>
                            <a:cs typeface="Times New Roman"/>
                          </a:rPr>
                        </m:ctrlPr>
                      </m:fPr>
                      <m:num>
                        <m:sSup>
                          <m:sSupPr>
                            <m:ctrlPr>
                              <a:rPr lang="en-US" sz="2800" i="1">
                                <a:effectLst/>
                                <a:latin typeface="Cambria Math" panose="02040503050406030204" pitchFamily="18" charset="0"/>
                                <a:ea typeface="Times New Roman"/>
                                <a:cs typeface="Times New Roman"/>
                              </a:rPr>
                            </m:ctrlPr>
                          </m:sSupPr>
                          <m:e>
                            <m:r>
                              <a:rPr lang="en-US" sz="2800" i="1">
                                <a:effectLst/>
                                <a:latin typeface="Cambria Math"/>
                                <a:ea typeface="Calibri"/>
                                <a:cs typeface="Times New Roman"/>
                              </a:rPr>
                              <m:t>𝑥</m:t>
                            </m:r>
                          </m:e>
                          <m:sup>
                            <m:r>
                              <a:rPr lang="en-US" sz="2800" i="1">
                                <a:effectLst/>
                                <a:latin typeface="Cambria Math"/>
                                <a:ea typeface="Calibri"/>
                                <a:cs typeface="Times New Roman"/>
                              </a:rPr>
                              <m:t>2</m:t>
                            </m:r>
                          </m:sup>
                        </m:sSup>
                        <m:r>
                          <a:rPr lang="en-US" sz="2800" i="1">
                            <a:effectLst/>
                            <a:latin typeface="Cambria Math"/>
                            <a:ea typeface="Times New Roman"/>
                            <a:cs typeface="Times New Roman"/>
                          </a:rPr>
                          <m:t>+</m:t>
                        </m:r>
                        <m:f>
                          <m:fPr>
                            <m:ctrlPr>
                              <a:rPr lang="en-US" sz="2800" i="1">
                                <a:effectLst/>
                                <a:latin typeface="Cambria Math" panose="02040503050406030204" pitchFamily="18" charset="0"/>
                                <a:ea typeface="Times New Roman"/>
                                <a:cs typeface="Times New Roman"/>
                              </a:rPr>
                            </m:ctrlPr>
                          </m:fPr>
                          <m:num>
                            <m:r>
                              <a:rPr lang="en-US" sz="2800" i="1">
                                <a:effectLst/>
                                <a:latin typeface="Cambria Math"/>
                                <a:ea typeface="Times New Roman"/>
                                <a:cs typeface="Times New Roman"/>
                              </a:rPr>
                              <m:t>𝑥𝑦</m:t>
                            </m:r>
                          </m:num>
                          <m:den>
                            <m:r>
                              <a:rPr lang="en-US" sz="2800" i="1">
                                <a:effectLst/>
                                <a:latin typeface="Cambria Math"/>
                                <a:ea typeface="Times New Roman"/>
                                <a:cs typeface="Times New Roman"/>
                              </a:rPr>
                              <m:t>3</m:t>
                            </m:r>
                          </m:den>
                        </m:f>
                      </m:num>
                      <m:den>
                        <m:f>
                          <m:fPr>
                            <m:ctrlPr>
                              <a:rPr lang="en-US" sz="2800" i="1">
                                <a:effectLst/>
                                <a:latin typeface="Cambria Math" panose="02040503050406030204" pitchFamily="18" charset="0"/>
                                <a:ea typeface="Times New Roman"/>
                                <a:cs typeface="Times New Roman"/>
                              </a:rPr>
                            </m:ctrlPr>
                          </m:fPr>
                          <m:num>
                            <m:r>
                              <a:rPr lang="en-US" sz="2800" i="1">
                                <a:effectLst/>
                                <a:latin typeface="Cambria Math"/>
                                <a:ea typeface="Times New Roman"/>
                                <a:cs typeface="Times New Roman"/>
                              </a:rPr>
                              <m:t>𝑦</m:t>
                            </m:r>
                          </m:num>
                          <m:den>
                            <m:r>
                              <a:rPr lang="en-US" sz="2800" i="1">
                                <a:effectLst/>
                                <a:latin typeface="Cambria Math"/>
                                <a:ea typeface="Times New Roman"/>
                                <a:cs typeface="Times New Roman"/>
                              </a:rPr>
                              <m:t>6</m:t>
                            </m:r>
                          </m:den>
                        </m:f>
                        <m:r>
                          <a:rPr lang="en-US" sz="2800" i="1">
                            <a:effectLst/>
                            <a:latin typeface="Cambria Math"/>
                            <a:ea typeface="Times New Roman"/>
                            <a:cs typeface="Times New Roman"/>
                          </a:rPr>
                          <m:t>+</m:t>
                        </m:r>
                        <m:f>
                          <m:fPr>
                            <m:ctrlPr>
                              <a:rPr lang="en-US" sz="2800" i="1">
                                <a:effectLst/>
                                <a:latin typeface="Cambria Math" panose="02040503050406030204" pitchFamily="18" charset="0"/>
                                <a:ea typeface="Times New Roman"/>
                                <a:cs typeface="Times New Roman"/>
                              </a:rPr>
                            </m:ctrlPr>
                          </m:fPr>
                          <m:num>
                            <m:r>
                              <a:rPr lang="en-US" sz="2800" i="1">
                                <a:effectLst/>
                                <a:latin typeface="Cambria Math"/>
                                <a:ea typeface="Times New Roman"/>
                                <a:cs typeface="Times New Roman"/>
                              </a:rPr>
                              <m:t>1</m:t>
                            </m:r>
                          </m:num>
                          <m:den>
                            <m:r>
                              <a:rPr lang="en-US" sz="2800" i="1">
                                <a:effectLst/>
                                <a:latin typeface="Cambria Math"/>
                                <a:ea typeface="Times New Roman"/>
                                <a:cs typeface="Times New Roman"/>
                              </a:rPr>
                              <m:t>3</m:t>
                            </m:r>
                          </m:den>
                        </m:f>
                      </m:den>
                    </m:f>
                    <m:r>
                      <a:rPr lang="en-US" sz="2800" i="1">
                        <a:effectLst/>
                        <a:latin typeface="Cambria Math"/>
                        <a:ea typeface="Times New Roman"/>
                        <a:cs typeface="TimesTen-Roman"/>
                      </a:rPr>
                      <m:t>=</m:t>
                    </m:r>
                    <m:f>
                      <m:fPr>
                        <m:ctrlPr>
                          <a:rPr lang="en-US" sz="2800" i="1">
                            <a:effectLst/>
                            <a:latin typeface="Cambria Math" panose="02040503050406030204" pitchFamily="18" charset="0"/>
                            <a:ea typeface="Times New Roman"/>
                            <a:cs typeface="Times New Roman"/>
                          </a:rPr>
                        </m:ctrlPr>
                      </m:fPr>
                      <m:num>
                        <m:sSup>
                          <m:sSupPr>
                            <m:ctrlPr>
                              <a:rPr lang="en-US" sz="2800" i="1">
                                <a:effectLst/>
                                <a:latin typeface="Cambria Math" panose="02040503050406030204" pitchFamily="18" charset="0"/>
                                <a:ea typeface="Times New Roman"/>
                                <a:cs typeface="Times New Roman"/>
                              </a:rPr>
                            </m:ctrlPr>
                          </m:sSupPr>
                          <m:e>
                            <m:r>
                              <a:rPr lang="en-US" sz="2800" i="1">
                                <a:effectLst/>
                                <a:latin typeface="Cambria Math"/>
                                <a:ea typeface="Calibri"/>
                                <a:cs typeface="Times New Roman"/>
                              </a:rPr>
                              <m:t>6</m:t>
                            </m:r>
                            <m:r>
                              <a:rPr lang="en-US" sz="2800" i="1">
                                <a:effectLst/>
                                <a:latin typeface="Cambria Math"/>
                                <a:ea typeface="Calibri"/>
                                <a:cs typeface="Times New Roman"/>
                              </a:rPr>
                              <m:t>𝑥</m:t>
                            </m:r>
                          </m:e>
                          <m:sup>
                            <m:r>
                              <a:rPr lang="en-US" sz="2800" i="1">
                                <a:effectLst/>
                                <a:latin typeface="Cambria Math"/>
                                <a:ea typeface="Calibri"/>
                                <a:cs typeface="Times New Roman"/>
                              </a:rPr>
                              <m:t>2</m:t>
                            </m:r>
                          </m:sup>
                        </m:sSup>
                        <m:r>
                          <a:rPr lang="en-US" sz="2800" i="1">
                            <a:effectLst/>
                            <a:latin typeface="Cambria Math"/>
                            <a:ea typeface="Times New Roman"/>
                            <a:cs typeface="Times New Roman"/>
                          </a:rPr>
                          <m:t>+2</m:t>
                        </m:r>
                        <m:r>
                          <a:rPr lang="en-US" sz="2800" i="1">
                            <a:effectLst/>
                            <a:latin typeface="Cambria Math"/>
                            <a:ea typeface="Times New Roman"/>
                            <a:cs typeface="Times New Roman"/>
                          </a:rPr>
                          <m:t>𝑥𝑦</m:t>
                        </m:r>
                      </m:num>
                      <m:den>
                        <m:r>
                          <a:rPr lang="en-US" sz="2800" i="1">
                            <a:effectLst/>
                            <a:latin typeface="Cambria Math"/>
                            <a:ea typeface="Times New Roman"/>
                            <a:cs typeface="Times New Roman"/>
                          </a:rPr>
                          <m:t>2+</m:t>
                        </m:r>
                        <m:r>
                          <a:rPr lang="en-US" sz="2800" i="1">
                            <a:effectLst/>
                            <a:latin typeface="Cambria Math"/>
                            <a:ea typeface="Times New Roman"/>
                            <a:cs typeface="Times New Roman"/>
                          </a:rPr>
                          <m:t>𝑦</m:t>
                        </m:r>
                      </m:den>
                    </m:f>
                    <m:r>
                      <a:rPr lang="en-US" sz="2800" i="1">
                        <a:effectLst/>
                        <a:latin typeface="Cambria Math"/>
                        <a:ea typeface="Times New Roman"/>
                        <a:cs typeface="TimesTen-Roman"/>
                      </a:rPr>
                      <m:t>,0≤</m:t>
                    </m:r>
                    <m:r>
                      <a:rPr lang="en-US" sz="2800" i="1">
                        <a:effectLst/>
                        <a:latin typeface="Cambria Math"/>
                        <a:ea typeface="Times New Roman"/>
                        <a:cs typeface="TimesTen-Roman"/>
                      </a:rPr>
                      <m:t>𝑦</m:t>
                    </m:r>
                    <m:r>
                      <a:rPr lang="en-US" sz="2800" i="1">
                        <a:effectLst/>
                        <a:latin typeface="Cambria Math"/>
                        <a:ea typeface="Times New Roman"/>
                        <a:cs typeface="TimesTen-Roman"/>
                      </a:rPr>
                      <m:t>≤2,0≤</m:t>
                    </m:r>
                    <m:r>
                      <a:rPr lang="en-US" sz="2800" i="1">
                        <a:effectLst/>
                        <a:latin typeface="Cambria Math"/>
                        <a:ea typeface="Times New Roman"/>
                        <a:cs typeface="TimesTen-Roman"/>
                      </a:rPr>
                      <m:t>𝑥</m:t>
                    </m:r>
                    <m:r>
                      <a:rPr lang="en-US" sz="2800" i="1">
                        <a:effectLst/>
                        <a:latin typeface="Cambria Math"/>
                        <a:ea typeface="Times New Roman"/>
                        <a:cs typeface="TimesTen-Roman"/>
                      </a:rPr>
                      <m:t>≤1;</m:t>
                    </m:r>
                  </m:oMath>
                </a14:m>
                <a:endParaRPr lang="en-US" sz="2800" dirty="0">
                  <a:effectLst/>
                  <a:latin typeface="Times New Roman" pitchFamily="18" charset="0"/>
                  <a:cs typeface="Times New Roman" pitchFamily="18" charset="0"/>
                </a:endParaRPr>
              </a:p>
              <a:p>
                <a:pPr marL="342900" marR="0" lvl="0" indent="-342900" algn="just">
                  <a:lnSpc>
                    <a:spcPct val="150000"/>
                  </a:lnSpc>
                  <a:spcBef>
                    <a:spcPts val="0"/>
                  </a:spcBef>
                  <a:spcAft>
                    <a:spcPts val="0"/>
                  </a:spcAft>
                  <a:buFont typeface="Symbol"/>
                  <a:buBlip>
                    <a:blip r:embed="rId2"/>
                  </a:buBlip>
                </a:pPr>
                <a14:m>
                  <m:oMath xmlns:m="http://schemas.openxmlformats.org/officeDocument/2006/math">
                    <m:r>
                      <a:rPr lang="en-US" sz="2800" i="1">
                        <a:effectLst/>
                        <a:latin typeface="Cambria Math"/>
                        <a:ea typeface="Calibri"/>
                        <a:cs typeface="Times New Roman"/>
                      </a:rPr>
                      <m:t>𝑓</m:t>
                    </m:r>
                    <m:d>
                      <m:dPr>
                        <m:ctrlPr>
                          <a:rPr lang="en-US" sz="2800" i="1">
                            <a:effectLst/>
                            <a:latin typeface="Cambria Math" panose="02040503050406030204" pitchFamily="18" charset="0"/>
                            <a:ea typeface="Calibri"/>
                            <a:cs typeface="Times New Roman"/>
                          </a:rPr>
                        </m:ctrlPr>
                      </m:dPr>
                      <m:e>
                        <m:r>
                          <a:rPr lang="en-US" sz="2800" i="1">
                            <a:effectLst/>
                            <a:latin typeface="Cambria Math"/>
                            <a:ea typeface="Calibri"/>
                            <a:cs typeface="Times New Roman"/>
                          </a:rPr>
                          <m:t>𝑦</m:t>
                        </m:r>
                        <m:r>
                          <a:rPr lang="en-US" sz="2800" i="1">
                            <a:effectLst/>
                            <a:latin typeface="Cambria Math"/>
                            <a:ea typeface="Calibri"/>
                            <a:cs typeface="Times New Roman"/>
                          </a:rPr>
                          <m:t>|</m:t>
                        </m:r>
                        <m:r>
                          <a:rPr lang="en-US" sz="2800" i="1">
                            <a:effectLst/>
                            <a:latin typeface="Cambria Math"/>
                            <a:ea typeface="Calibri"/>
                            <a:cs typeface="Times New Roman"/>
                          </a:rPr>
                          <m:t>𝑥</m:t>
                        </m:r>
                      </m:e>
                    </m:d>
                    <m:r>
                      <a:rPr lang="en-US" sz="2800" i="1">
                        <a:effectLst/>
                        <a:latin typeface="Cambria Math"/>
                        <a:ea typeface="Calibri"/>
                        <a:cs typeface="Times New Roman"/>
                      </a:rPr>
                      <m:t>=</m:t>
                    </m:r>
                    <m:f>
                      <m:fPr>
                        <m:ctrlPr>
                          <a:rPr lang="en-US" sz="2800" i="1">
                            <a:effectLst/>
                            <a:latin typeface="Cambria Math" panose="02040503050406030204" pitchFamily="18" charset="0"/>
                            <a:ea typeface="Calibri"/>
                            <a:cs typeface="Times New Roman"/>
                          </a:rPr>
                        </m:ctrlPr>
                      </m:fPr>
                      <m:num>
                        <m:r>
                          <a:rPr lang="en-US" sz="2800" i="1">
                            <a:effectLst/>
                            <a:latin typeface="Cambria Math"/>
                            <a:ea typeface="Calibri"/>
                            <a:cs typeface="Times New Roman"/>
                          </a:rPr>
                          <m:t>𝑓</m:t>
                        </m:r>
                        <m:r>
                          <a:rPr lang="en-US" sz="2800" i="1">
                            <a:effectLst/>
                            <a:latin typeface="Cambria Math"/>
                            <a:ea typeface="Calibri"/>
                            <a:cs typeface="Times New Roman"/>
                          </a:rPr>
                          <m:t>(</m:t>
                        </m:r>
                        <m:r>
                          <a:rPr lang="en-US" sz="2800" i="1">
                            <a:effectLst/>
                            <a:latin typeface="Cambria Math"/>
                            <a:ea typeface="Calibri"/>
                            <a:cs typeface="Times New Roman"/>
                          </a:rPr>
                          <m:t>𝑥</m:t>
                        </m:r>
                        <m:r>
                          <a:rPr lang="en-US" sz="2800" i="1">
                            <a:effectLst/>
                            <a:latin typeface="Cambria Math"/>
                            <a:ea typeface="Calibri"/>
                            <a:cs typeface="Times New Roman"/>
                          </a:rPr>
                          <m:t>,</m:t>
                        </m:r>
                        <m:r>
                          <a:rPr lang="en-US" sz="2800" i="1">
                            <a:effectLst/>
                            <a:latin typeface="Cambria Math"/>
                            <a:ea typeface="Calibri"/>
                            <a:cs typeface="Times New Roman"/>
                          </a:rPr>
                          <m:t>𝑦</m:t>
                        </m:r>
                        <m:r>
                          <a:rPr lang="en-US" sz="2800" i="1">
                            <a:effectLst/>
                            <a:latin typeface="Cambria Math"/>
                            <a:ea typeface="Calibri"/>
                            <a:cs typeface="Times New Roman"/>
                          </a:rPr>
                          <m:t>)</m:t>
                        </m:r>
                      </m:num>
                      <m:den>
                        <m:r>
                          <a:rPr lang="en-US" sz="2800" i="1">
                            <a:effectLst/>
                            <a:latin typeface="Cambria Math"/>
                            <a:ea typeface="Calibri"/>
                            <a:cs typeface="Times New Roman"/>
                          </a:rPr>
                          <m:t>𝑓</m:t>
                        </m:r>
                        <m:r>
                          <a:rPr lang="en-US" sz="2800" i="1">
                            <a:effectLst/>
                            <a:latin typeface="Cambria Math"/>
                            <a:ea typeface="Calibri"/>
                            <a:cs typeface="Times New Roman"/>
                          </a:rPr>
                          <m:t>(</m:t>
                        </m:r>
                        <m:r>
                          <a:rPr lang="en-US" sz="2800" i="1">
                            <a:effectLst/>
                            <a:latin typeface="Cambria Math"/>
                            <a:ea typeface="Calibri"/>
                            <a:cs typeface="Times New Roman"/>
                          </a:rPr>
                          <m:t>𝑥</m:t>
                        </m:r>
                        <m:r>
                          <a:rPr lang="en-US" sz="2800" i="1">
                            <a:effectLst/>
                            <a:latin typeface="Cambria Math"/>
                            <a:ea typeface="Calibri"/>
                            <a:cs typeface="Times New Roman"/>
                          </a:rPr>
                          <m:t>)</m:t>
                        </m:r>
                      </m:den>
                    </m:f>
                    <m:r>
                      <a:rPr lang="en-US" sz="2800" i="1">
                        <a:effectLst/>
                        <a:latin typeface="Cambria Math"/>
                        <a:ea typeface="Calibri"/>
                        <a:cs typeface="Times New Roman"/>
                      </a:rPr>
                      <m:t>=</m:t>
                    </m:r>
                    <m:f>
                      <m:fPr>
                        <m:ctrlPr>
                          <a:rPr lang="en-US" sz="2800" i="1">
                            <a:effectLst/>
                            <a:latin typeface="Cambria Math" panose="02040503050406030204" pitchFamily="18" charset="0"/>
                            <a:ea typeface="Calibri"/>
                            <a:cs typeface="Times New Roman"/>
                          </a:rPr>
                        </m:ctrlPr>
                      </m:fPr>
                      <m:num>
                        <m:sSup>
                          <m:sSupPr>
                            <m:ctrlPr>
                              <a:rPr lang="en-US" sz="2800" i="1">
                                <a:effectLst/>
                                <a:latin typeface="Cambria Math" panose="02040503050406030204" pitchFamily="18" charset="0"/>
                                <a:ea typeface="Times New Roman"/>
                                <a:cs typeface="Times New Roman"/>
                              </a:rPr>
                            </m:ctrlPr>
                          </m:sSupPr>
                          <m:e>
                            <m:r>
                              <a:rPr lang="en-US" sz="2800" i="1">
                                <a:effectLst/>
                                <a:latin typeface="Cambria Math"/>
                                <a:ea typeface="Calibri"/>
                                <a:cs typeface="Times New Roman"/>
                              </a:rPr>
                              <m:t>𝑥</m:t>
                            </m:r>
                          </m:e>
                          <m:sup>
                            <m:r>
                              <a:rPr lang="en-US" sz="2800" i="1">
                                <a:effectLst/>
                                <a:latin typeface="Cambria Math"/>
                                <a:ea typeface="Calibri"/>
                                <a:cs typeface="Times New Roman"/>
                              </a:rPr>
                              <m:t>2</m:t>
                            </m:r>
                          </m:sup>
                        </m:sSup>
                        <m:r>
                          <a:rPr lang="en-US" sz="2800" i="1">
                            <a:effectLst/>
                            <a:latin typeface="Cambria Math"/>
                            <a:ea typeface="Times New Roman"/>
                            <a:cs typeface="Times New Roman"/>
                          </a:rPr>
                          <m:t>+</m:t>
                        </m:r>
                        <m:f>
                          <m:fPr>
                            <m:ctrlPr>
                              <a:rPr lang="en-US" sz="2800" i="1">
                                <a:effectLst/>
                                <a:latin typeface="Cambria Math" panose="02040503050406030204" pitchFamily="18" charset="0"/>
                                <a:ea typeface="Times New Roman"/>
                                <a:cs typeface="Times New Roman"/>
                              </a:rPr>
                            </m:ctrlPr>
                          </m:fPr>
                          <m:num>
                            <m:r>
                              <a:rPr lang="en-US" sz="2800" i="1">
                                <a:effectLst/>
                                <a:latin typeface="Cambria Math"/>
                                <a:ea typeface="Times New Roman"/>
                                <a:cs typeface="Times New Roman"/>
                              </a:rPr>
                              <m:t>𝑥𝑦</m:t>
                            </m:r>
                          </m:num>
                          <m:den>
                            <m:r>
                              <a:rPr lang="en-US" sz="2800" i="1">
                                <a:effectLst/>
                                <a:latin typeface="Cambria Math"/>
                                <a:ea typeface="Times New Roman"/>
                                <a:cs typeface="Times New Roman"/>
                              </a:rPr>
                              <m:t>3</m:t>
                            </m:r>
                          </m:den>
                        </m:f>
                      </m:num>
                      <m:den>
                        <m:sSup>
                          <m:sSupPr>
                            <m:ctrlPr>
                              <a:rPr lang="en-US" sz="2800" i="1">
                                <a:effectLst/>
                                <a:latin typeface="Cambria Math" panose="02040503050406030204" pitchFamily="18" charset="0"/>
                                <a:ea typeface="Times New Roman"/>
                                <a:cs typeface="Times New Roman"/>
                              </a:rPr>
                            </m:ctrlPr>
                          </m:sSupPr>
                          <m:e>
                            <m:r>
                              <a:rPr lang="en-US" sz="2800" i="1">
                                <a:effectLst/>
                                <a:latin typeface="Cambria Math"/>
                                <a:ea typeface="Calibri"/>
                                <a:cs typeface="Times New Roman"/>
                              </a:rPr>
                              <m:t>2</m:t>
                            </m:r>
                            <m:r>
                              <a:rPr lang="en-US" sz="2800" i="1">
                                <a:effectLst/>
                                <a:latin typeface="Cambria Math"/>
                                <a:ea typeface="Calibri"/>
                                <a:cs typeface="Times New Roman"/>
                              </a:rPr>
                              <m:t>𝑥</m:t>
                            </m:r>
                          </m:e>
                          <m:sup>
                            <m:r>
                              <a:rPr lang="en-US" sz="2800" i="1">
                                <a:effectLst/>
                                <a:latin typeface="Cambria Math"/>
                                <a:ea typeface="Calibri"/>
                                <a:cs typeface="Times New Roman"/>
                              </a:rPr>
                              <m:t>2</m:t>
                            </m:r>
                          </m:sup>
                        </m:sSup>
                        <m:r>
                          <a:rPr lang="en-US" sz="2800" i="1">
                            <a:effectLst/>
                            <a:latin typeface="Cambria Math"/>
                            <a:ea typeface="Times New Roman"/>
                            <a:cs typeface="Times New Roman"/>
                          </a:rPr>
                          <m:t>+</m:t>
                        </m:r>
                        <m:f>
                          <m:fPr>
                            <m:ctrlPr>
                              <a:rPr lang="en-US" sz="2800" i="1">
                                <a:effectLst/>
                                <a:latin typeface="Cambria Math" panose="02040503050406030204" pitchFamily="18" charset="0"/>
                                <a:ea typeface="Times New Roman"/>
                                <a:cs typeface="Times New Roman"/>
                              </a:rPr>
                            </m:ctrlPr>
                          </m:fPr>
                          <m:num>
                            <m:r>
                              <a:rPr lang="en-US" sz="2800" i="1">
                                <a:effectLst/>
                                <a:latin typeface="Cambria Math"/>
                                <a:ea typeface="Times New Roman"/>
                                <a:cs typeface="Times New Roman"/>
                              </a:rPr>
                              <m:t>2</m:t>
                            </m:r>
                            <m:r>
                              <a:rPr lang="en-US" sz="2800" i="1">
                                <a:effectLst/>
                                <a:latin typeface="Cambria Math"/>
                                <a:ea typeface="Times New Roman"/>
                                <a:cs typeface="Times New Roman"/>
                              </a:rPr>
                              <m:t>𝑥</m:t>
                            </m:r>
                          </m:num>
                          <m:den>
                            <m:r>
                              <a:rPr lang="en-US" sz="2800" i="1">
                                <a:effectLst/>
                                <a:latin typeface="Cambria Math"/>
                                <a:ea typeface="Times New Roman"/>
                                <a:cs typeface="Times New Roman"/>
                              </a:rPr>
                              <m:t>3</m:t>
                            </m:r>
                          </m:den>
                        </m:f>
                      </m:den>
                    </m:f>
                    <m:r>
                      <a:rPr lang="en-US" sz="2800" i="1">
                        <a:effectLst/>
                        <a:latin typeface="Cambria Math"/>
                        <a:ea typeface="Calibri"/>
                        <a:cs typeface="Times New Roman"/>
                      </a:rPr>
                      <m:t>=</m:t>
                    </m:r>
                    <m:f>
                      <m:fPr>
                        <m:ctrlPr>
                          <a:rPr lang="en-US" sz="2800" i="1">
                            <a:effectLst/>
                            <a:latin typeface="Cambria Math" panose="02040503050406030204" pitchFamily="18" charset="0"/>
                            <a:ea typeface="Times New Roman"/>
                            <a:cs typeface="Times New Roman"/>
                          </a:rPr>
                        </m:ctrlPr>
                      </m:fPr>
                      <m:num>
                        <m:r>
                          <a:rPr lang="en-US" sz="2800" i="1">
                            <a:effectLst/>
                            <a:latin typeface="Cambria Math"/>
                            <a:ea typeface="Times New Roman"/>
                            <a:cs typeface="Times New Roman"/>
                          </a:rPr>
                          <m:t>3</m:t>
                        </m:r>
                        <m:r>
                          <a:rPr lang="en-US" sz="2800" i="1">
                            <a:effectLst/>
                            <a:latin typeface="Cambria Math"/>
                            <a:ea typeface="Times New Roman"/>
                            <a:cs typeface="Times New Roman"/>
                          </a:rPr>
                          <m:t>𝑥</m:t>
                        </m:r>
                        <m:r>
                          <a:rPr lang="en-US" sz="2800" i="1">
                            <a:effectLst/>
                            <a:latin typeface="Cambria Math"/>
                            <a:ea typeface="Times New Roman"/>
                            <a:cs typeface="Times New Roman"/>
                          </a:rPr>
                          <m:t>+</m:t>
                        </m:r>
                        <m:r>
                          <a:rPr lang="en-US" sz="2800" i="1">
                            <a:effectLst/>
                            <a:latin typeface="Cambria Math"/>
                            <a:ea typeface="Times New Roman"/>
                            <a:cs typeface="Times New Roman"/>
                          </a:rPr>
                          <m:t>𝑦</m:t>
                        </m:r>
                      </m:num>
                      <m:den>
                        <m:r>
                          <a:rPr lang="en-US" sz="2800" i="1">
                            <a:effectLst/>
                            <a:latin typeface="Cambria Math"/>
                            <a:ea typeface="Times New Roman"/>
                            <a:cs typeface="Times New Roman"/>
                          </a:rPr>
                          <m:t>6</m:t>
                        </m:r>
                        <m:r>
                          <a:rPr lang="en-US" sz="2800" i="1">
                            <a:effectLst/>
                            <a:latin typeface="Cambria Math"/>
                            <a:ea typeface="Times New Roman"/>
                            <a:cs typeface="Times New Roman"/>
                          </a:rPr>
                          <m:t>𝑥</m:t>
                        </m:r>
                        <m:r>
                          <a:rPr lang="en-US" sz="2800" i="1">
                            <a:effectLst/>
                            <a:latin typeface="Cambria Math"/>
                            <a:ea typeface="Times New Roman"/>
                            <a:cs typeface="Times New Roman"/>
                          </a:rPr>
                          <m:t>+2</m:t>
                        </m:r>
                      </m:den>
                    </m:f>
                    <m:r>
                      <a:rPr lang="en-US" sz="2800" i="1">
                        <a:effectLst/>
                        <a:latin typeface="Cambria Math"/>
                        <a:ea typeface="Times New Roman"/>
                        <a:cs typeface="TimesTen-Roman"/>
                      </a:rPr>
                      <m:t>,0≤</m:t>
                    </m:r>
                    <m:r>
                      <a:rPr lang="en-US" sz="2800" i="1">
                        <a:effectLst/>
                        <a:latin typeface="Cambria Math"/>
                        <a:ea typeface="Times New Roman"/>
                        <a:cs typeface="TimesTen-Roman"/>
                      </a:rPr>
                      <m:t>𝑦</m:t>
                    </m:r>
                    <m:r>
                      <a:rPr lang="en-US" sz="2800" i="1">
                        <a:effectLst/>
                        <a:latin typeface="Cambria Math"/>
                        <a:ea typeface="Times New Roman"/>
                        <a:cs typeface="TimesTen-Roman"/>
                      </a:rPr>
                      <m:t>≤2,0≤</m:t>
                    </m:r>
                    <m:r>
                      <a:rPr lang="en-US" sz="2800" i="1">
                        <a:effectLst/>
                        <a:latin typeface="Cambria Math"/>
                        <a:ea typeface="Times New Roman"/>
                        <a:cs typeface="TimesTen-Roman"/>
                      </a:rPr>
                      <m:t>𝑥</m:t>
                    </m:r>
                    <m:r>
                      <a:rPr lang="en-US" sz="2800" i="1">
                        <a:effectLst/>
                        <a:latin typeface="Cambria Math"/>
                        <a:ea typeface="Times New Roman"/>
                        <a:cs typeface="TimesTen-Roman"/>
                      </a:rPr>
                      <m:t>≤1</m:t>
                    </m:r>
                  </m:oMath>
                </a14:m>
                <a:endParaRPr lang="en-US" sz="2800" dirty="0">
                  <a:effectLst/>
                  <a:latin typeface="Times New Roman" pitchFamily="18" charset="0"/>
                  <a:cs typeface="Times New Roman" pitchFamily="18" charset="0"/>
                </a:endParaRPr>
              </a:p>
              <a:p>
                <a:pPr marL="457200" marR="0" algn="just">
                  <a:lnSpc>
                    <a:spcPct val="150000"/>
                  </a:lnSpc>
                  <a:spcBef>
                    <a:spcPts val="0"/>
                  </a:spcBef>
                  <a:spcAft>
                    <a:spcPts val="0"/>
                  </a:spcAft>
                </a:pPr>
                <a:r>
                  <a:rPr lang="en-US" sz="2800" b="1" dirty="0">
                    <a:effectLst/>
                    <a:latin typeface="Times New Roman" pitchFamily="18" charset="0"/>
                    <a:ea typeface="Calibri"/>
                    <a:cs typeface="Times New Roman" pitchFamily="18" charset="0"/>
                  </a:rPr>
                  <a:t>Exercise</a:t>
                </a:r>
                <a:r>
                  <a:rPr lang="en-US" sz="2800" dirty="0">
                    <a:effectLst/>
                    <a:latin typeface="Times New Roman" pitchFamily="18" charset="0"/>
                    <a:ea typeface="Calibri"/>
                    <a:cs typeface="Times New Roman" pitchFamily="18" charset="0"/>
                  </a:rPr>
                  <a:t>:  verify that</a:t>
                </a:r>
                <a14:m>
                  <m:oMath xmlns:m="http://schemas.openxmlformats.org/officeDocument/2006/math">
                    <m:r>
                      <a:rPr lang="en-US" sz="2800" i="1">
                        <a:effectLst/>
                        <a:latin typeface="Cambria Math"/>
                        <a:ea typeface="Calibri"/>
                        <a:cs typeface="Times New Roman"/>
                      </a:rPr>
                      <m:t> </m:t>
                    </m:r>
                    <m:r>
                      <a:rPr lang="en-US" sz="2800" i="1">
                        <a:effectLst/>
                        <a:latin typeface="Cambria Math"/>
                        <a:ea typeface="Calibri"/>
                        <a:cs typeface="Times New Roman"/>
                      </a:rPr>
                      <m:t>𝑓</m:t>
                    </m:r>
                    <m:d>
                      <m:dPr>
                        <m:ctrlPr>
                          <a:rPr lang="en-US" sz="2800" i="1">
                            <a:effectLst/>
                            <a:latin typeface="Cambria Math" panose="02040503050406030204" pitchFamily="18" charset="0"/>
                            <a:ea typeface="Calibri"/>
                            <a:cs typeface="Times New Roman"/>
                          </a:rPr>
                        </m:ctrlPr>
                      </m:dPr>
                      <m:e>
                        <m:r>
                          <a:rPr lang="en-US" sz="2800" i="1">
                            <a:effectLst/>
                            <a:latin typeface="Cambria Math"/>
                            <a:ea typeface="Calibri"/>
                            <a:cs typeface="Times New Roman"/>
                          </a:rPr>
                          <m:t>𝑦</m:t>
                        </m:r>
                        <m:r>
                          <a:rPr lang="en-US" sz="2800" i="1">
                            <a:effectLst/>
                            <a:latin typeface="Cambria Math"/>
                            <a:ea typeface="Calibri"/>
                            <a:cs typeface="Times New Roman"/>
                          </a:rPr>
                          <m:t>|</m:t>
                        </m:r>
                        <m:r>
                          <a:rPr lang="en-US" sz="2800" i="1">
                            <a:effectLst/>
                            <a:latin typeface="Cambria Math"/>
                            <a:ea typeface="Calibri"/>
                            <a:cs typeface="Times New Roman"/>
                          </a:rPr>
                          <m:t>𝑥</m:t>
                        </m:r>
                      </m:e>
                    </m:d>
                    <m:r>
                      <a:rPr lang="en-US" sz="2800" i="1">
                        <a:effectLst/>
                        <a:latin typeface="Cambria Math"/>
                        <a:ea typeface="Calibri"/>
                        <a:cs typeface="Times New Roman"/>
                      </a:rPr>
                      <m:t> </m:t>
                    </m:r>
                    <m:r>
                      <a:rPr lang="en-US" sz="2800" i="1">
                        <a:effectLst/>
                        <a:latin typeface="Cambria Math"/>
                        <a:ea typeface="Calibri"/>
                        <a:cs typeface="Times New Roman"/>
                      </a:rPr>
                      <m:t>𝑎𝑛𝑑</m:t>
                    </m:r>
                    <m:r>
                      <a:rPr lang="en-US" sz="2800" i="1">
                        <a:effectLst/>
                        <a:latin typeface="Cambria Math"/>
                        <a:ea typeface="Calibri"/>
                        <a:cs typeface="Times New Roman"/>
                      </a:rPr>
                      <m:t> </m:t>
                    </m:r>
                    <m:r>
                      <a:rPr lang="en-US" sz="2800" i="1">
                        <a:effectLst/>
                        <a:latin typeface="Cambria Math"/>
                        <a:ea typeface="Calibri"/>
                        <a:cs typeface="Times New Roman"/>
                      </a:rPr>
                      <m:t>𝑓</m:t>
                    </m:r>
                    <m:d>
                      <m:dPr>
                        <m:ctrlPr>
                          <a:rPr lang="en-US" sz="2800" i="1">
                            <a:effectLst/>
                            <a:latin typeface="Cambria Math" panose="02040503050406030204" pitchFamily="18" charset="0"/>
                            <a:ea typeface="Calibri"/>
                            <a:cs typeface="Times New Roman"/>
                          </a:rPr>
                        </m:ctrlPr>
                      </m:dPr>
                      <m:e>
                        <m:r>
                          <a:rPr lang="en-US" sz="2800" i="1">
                            <a:effectLst/>
                            <a:latin typeface="Cambria Math"/>
                            <a:ea typeface="Calibri"/>
                            <a:cs typeface="Times New Roman"/>
                          </a:rPr>
                          <m:t>𝑥</m:t>
                        </m:r>
                        <m:r>
                          <a:rPr lang="en-US" sz="2800" i="1">
                            <a:effectLst/>
                            <a:latin typeface="Cambria Math"/>
                            <a:ea typeface="Calibri"/>
                            <a:cs typeface="Times New Roman"/>
                          </a:rPr>
                          <m:t>|</m:t>
                        </m:r>
                        <m:r>
                          <a:rPr lang="en-US" sz="2800" i="1">
                            <a:effectLst/>
                            <a:latin typeface="Cambria Math"/>
                            <a:ea typeface="Calibri"/>
                            <a:cs typeface="Times New Roman"/>
                          </a:rPr>
                          <m:t>𝑦</m:t>
                        </m:r>
                      </m:e>
                    </m:d>
                  </m:oMath>
                </a14:m>
                <a:r>
                  <a:rPr lang="en-US" sz="2800" dirty="0">
                    <a:effectLst/>
                    <a:latin typeface="Times New Roman" pitchFamily="18" charset="0"/>
                    <a:ea typeface="Times New Roman"/>
                    <a:cs typeface="Times New Roman" pitchFamily="18" charset="0"/>
                  </a:rPr>
                  <a:t> is pdf</a:t>
                </a:r>
                <a:endParaRPr lang="en-US" sz="2800" dirty="0">
                  <a:effectLst/>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206477" y="152400"/>
                <a:ext cx="8686800" cy="4764894"/>
              </a:xfrm>
              <a:prstGeom prst="rect">
                <a:avLst/>
              </a:prstGeom>
              <a:blipFill rotWithShape="1">
                <a:blip r:embed="rId3"/>
                <a:stretch>
                  <a:fillRect l="-1474" r="-1263" b="-2558"/>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06852607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27819" y="152400"/>
                <a:ext cx="8763000" cy="6632072"/>
              </a:xfrm>
              <a:prstGeom prst="rect">
                <a:avLst/>
              </a:prstGeom>
            </p:spPr>
            <p:txBody>
              <a:bodyPr wrap="square">
                <a:spAutoFit/>
              </a:bodyPr>
              <a:lstStyle/>
              <a:p>
                <a:pPr algn="just">
                  <a:lnSpc>
                    <a:spcPct val="150000"/>
                  </a:lnSpc>
                  <a:spcBef>
                    <a:spcPts val="1200"/>
                  </a:spcBef>
                </a:pPr>
                <a:r>
                  <a:rPr lang="en-US" sz="2800" b="1" dirty="0">
                    <a:latin typeface="Times New Roman" pitchFamily="18" charset="0"/>
                    <a:ea typeface="Calibri"/>
                    <a:cs typeface="Times New Roman" pitchFamily="18" charset="0"/>
                  </a:rPr>
                  <a:t>Independent random variables</a:t>
                </a:r>
                <a:endParaRPr lang="en-US" sz="2800" dirty="0">
                  <a:latin typeface="Times New Roman" pitchFamily="18" charset="0"/>
                  <a:ea typeface="Calibri"/>
                  <a:cs typeface="Times New Roman" pitchFamily="18" charset="0"/>
                </a:endParaRPr>
              </a:p>
              <a:p>
                <a:pPr algn="just">
                  <a:lnSpc>
                    <a:spcPct val="150000"/>
                  </a:lnSpc>
                  <a:spcBef>
                    <a:spcPts val="1200"/>
                  </a:spcBef>
                </a:pPr>
                <a:r>
                  <a:rPr lang="en-US" sz="2800" b="1" dirty="0">
                    <a:effectLst/>
                    <a:latin typeface="Times New Roman" pitchFamily="18" charset="0"/>
                    <a:ea typeface="Calibri"/>
                    <a:cs typeface="Times New Roman" pitchFamily="18" charset="0"/>
                  </a:rPr>
                  <a:t>Definition: </a:t>
                </a:r>
                <a:r>
                  <a:rPr lang="en-US" sz="2800" dirty="0">
                    <a:effectLst/>
                    <a:latin typeface="Times New Roman" pitchFamily="18" charset="0"/>
                    <a:ea typeface="Calibri"/>
                    <a:cs typeface="Times New Roman" pitchFamily="18" charset="0"/>
                  </a:rPr>
                  <a:t>Let </a:t>
                </a:r>
                <a14:m>
                  <m:oMath xmlns:m="http://schemas.openxmlformats.org/officeDocument/2006/math">
                    <m:d>
                      <m:dPr>
                        <m:ctrlPr>
                          <a:rPr lang="en-US" sz="2800" i="1">
                            <a:effectLst/>
                            <a:latin typeface="Cambria Math" panose="02040503050406030204" pitchFamily="18" charset="0"/>
                            <a:ea typeface="Calibri"/>
                            <a:cs typeface="Times New Roman"/>
                          </a:rPr>
                        </m:ctrlPr>
                      </m:dPr>
                      <m:e>
                        <m:r>
                          <a:rPr lang="en-US" sz="2800" i="1">
                            <a:effectLst/>
                            <a:latin typeface="Cambria Math"/>
                            <a:ea typeface="Calibri"/>
                            <a:cs typeface="Times New Roman"/>
                          </a:rPr>
                          <m:t>𝑥</m:t>
                        </m:r>
                        <m:r>
                          <a:rPr lang="en-US" sz="2800" i="1">
                            <a:effectLst/>
                            <a:latin typeface="Cambria Math"/>
                            <a:ea typeface="Calibri"/>
                            <a:cs typeface="Times New Roman"/>
                          </a:rPr>
                          <m:t>, </m:t>
                        </m:r>
                        <m:r>
                          <a:rPr lang="en-US" sz="2800" i="1">
                            <a:effectLst/>
                            <a:latin typeface="Cambria Math"/>
                            <a:ea typeface="Calibri"/>
                            <a:cs typeface="Times New Roman"/>
                          </a:rPr>
                          <m:t>𝑦</m:t>
                        </m:r>
                      </m:e>
                    </m:d>
                  </m:oMath>
                </a14:m>
                <a:r>
                  <a:rPr lang="en-US" sz="2800" dirty="0">
                    <a:effectLst/>
                    <a:latin typeface="Times New Roman" pitchFamily="18" charset="0"/>
                    <a:ea typeface="Calibri"/>
                    <a:cs typeface="Times New Roman" pitchFamily="18" charset="0"/>
                  </a:rPr>
                  <a:t>denote a continuous bivariate random variable with joint pdf </a:t>
                </a:r>
                <a14:m>
                  <m:oMath xmlns:m="http://schemas.openxmlformats.org/officeDocument/2006/math">
                    <m:r>
                      <a:rPr lang="en-US" sz="2800" i="1">
                        <a:effectLst/>
                        <a:latin typeface="Cambria Math"/>
                        <a:ea typeface="Calibri"/>
                        <a:cs typeface="TimesTen-Italic"/>
                      </a:rPr>
                      <m:t>𝑓</m:t>
                    </m:r>
                    <m:r>
                      <a:rPr lang="en-US" sz="2800">
                        <a:effectLst/>
                        <a:latin typeface="Cambria Math"/>
                        <a:ea typeface="MTMI"/>
                        <a:cs typeface="MTMI"/>
                      </a:rPr>
                      <m:t>(</m:t>
                    </m:r>
                    <m:r>
                      <a:rPr lang="en-US" sz="2800" i="1">
                        <a:effectLst/>
                        <a:latin typeface="Cambria Math"/>
                        <a:ea typeface="Calibri"/>
                        <a:cs typeface="TimesTen-Italic"/>
                      </a:rPr>
                      <m:t>𝑥</m:t>
                    </m:r>
                    <m:r>
                      <a:rPr lang="en-US" sz="2800">
                        <a:effectLst/>
                        <a:latin typeface="Cambria Math"/>
                        <a:ea typeface="MTMI"/>
                        <a:cs typeface="MTMI"/>
                      </a:rPr>
                      <m:t>, </m:t>
                    </m:r>
                    <m:r>
                      <a:rPr lang="en-US" sz="2800" i="1">
                        <a:effectLst/>
                        <a:latin typeface="Cambria Math"/>
                        <a:ea typeface="Calibri"/>
                        <a:cs typeface="TimesTen-Italic"/>
                      </a:rPr>
                      <m:t>𝑦</m:t>
                    </m:r>
                    <m:r>
                      <a:rPr lang="en-US" sz="2800">
                        <a:effectLst/>
                        <a:latin typeface="Cambria Math"/>
                        <a:ea typeface="MTMI"/>
                        <a:cs typeface="MTMI"/>
                      </a:rPr>
                      <m:t>)</m:t>
                    </m:r>
                  </m:oMath>
                </a14:m>
                <a:r>
                  <a:rPr lang="en-US" sz="2800" dirty="0">
                    <a:effectLst/>
                    <a:latin typeface="Times New Roman" pitchFamily="18" charset="0"/>
                    <a:ea typeface="Calibri"/>
                    <a:cs typeface="Times New Roman" pitchFamily="18" charset="0"/>
                  </a:rPr>
                  <a:t> and marginal </a:t>
                </a:r>
                <a:r>
                  <a:rPr lang="en-US" sz="2800" dirty="0" err="1">
                    <a:effectLst/>
                    <a:latin typeface="Times New Roman" pitchFamily="18" charset="0"/>
                    <a:ea typeface="Calibri"/>
                    <a:cs typeface="Times New Roman" pitchFamily="18" charset="0"/>
                  </a:rPr>
                  <a:t>pdfs</a:t>
                </a:r>
                <a:r>
                  <a:rPr lang="en-US" sz="2800" dirty="0">
                    <a:effectLst/>
                    <a:latin typeface="Times New Roman" pitchFamily="18" charset="0"/>
                    <a:ea typeface="Calibri"/>
                    <a:cs typeface="Times New Roman" pitchFamily="18" charset="0"/>
                  </a:rPr>
                  <a:t> </a:t>
                </a:r>
                <a14:m>
                  <m:oMath xmlns:m="http://schemas.openxmlformats.org/officeDocument/2006/math">
                    <m:r>
                      <a:rPr lang="en-US" sz="2800" i="1">
                        <a:effectLst/>
                        <a:latin typeface="Cambria Math"/>
                        <a:ea typeface="Calibri"/>
                        <a:cs typeface="TimesTen-Italic"/>
                      </a:rPr>
                      <m:t>𝑓</m:t>
                    </m:r>
                    <m:r>
                      <a:rPr lang="en-US" sz="2800">
                        <a:effectLst/>
                        <a:latin typeface="Cambria Math"/>
                        <a:ea typeface="MTMI"/>
                        <a:cs typeface="MTMI"/>
                      </a:rPr>
                      <m:t>(</m:t>
                    </m:r>
                    <m:r>
                      <a:rPr lang="en-US" sz="2800" i="1">
                        <a:effectLst/>
                        <a:latin typeface="Cambria Math"/>
                        <a:ea typeface="Calibri"/>
                        <a:cs typeface="TimesTen-Italic"/>
                      </a:rPr>
                      <m:t>𝑥</m:t>
                    </m:r>
                    <m:r>
                      <a:rPr lang="en-US" sz="2800">
                        <a:effectLst/>
                        <a:latin typeface="Cambria Math"/>
                        <a:ea typeface="MTMI"/>
                        <a:cs typeface="MTMI"/>
                      </a:rPr>
                      <m:t>)</m:t>
                    </m:r>
                  </m:oMath>
                </a14:m>
                <a:r>
                  <a:rPr lang="en-US" sz="2800" dirty="0">
                    <a:effectLst/>
                    <a:latin typeface="Times New Roman" pitchFamily="18" charset="0"/>
                    <a:ea typeface="Calibri"/>
                    <a:cs typeface="Times New Roman" pitchFamily="18" charset="0"/>
                  </a:rPr>
                  <a:t>and</a:t>
                </a:r>
                <a14:m>
                  <m:oMath xmlns:m="http://schemas.openxmlformats.org/officeDocument/2006/math">
                    <m:r>
                      <a:rPr lang="en-US" sz="2800" i="1">
                        <a:effectLst/>
                        <a:latin typeface="Cambria Math"/>
                        <a:ea typeface="Calibri"/>
                        <a:cs typeface="TimesTen-Italic"/>
                      </a:rPr>
                      <m:t>𝑓</m:t>
                    </m:r>
                    <m:r>
                      <a:rPr lang="en-US" sz="2800">
                        <a:effectLst/>
                        <a:latin typeface="Cambria Math"/>
                        <a:ea typeface="MTMI"/>
                        <a:cs typeface="MTMI"/>
                      </a:rPr>
                      <m:t>(</m:t>
                    </m:r>
                    <m:r>
                      <a:rPr lang="en-US" sz="2800" i="1">
                        <a:effectLst/>
                        <a:latin typeface="Cambria Math"/>
                        <a:ea typeface="Calibri"/>
                        <a:cs typeface="TimesTen-Italic"/>
                      </a:rPr>
                      <m:t>𝑦</m:t>
                    </m:r>
                    <m:r>
                      <a:rPr lang="en-US" sz="2800">
                        <a:effectLst/>
                        <a:latin typeface="Cambria Math"/>
                        <a:ea typeface="MTMI"/>
                        <a:cs typeface="MTMI"/>
                      </a:rPr>
                      <m:t>)</m:t>
                    </m:r>
                  </m:oMath>
                </a14:m>
                <a:r>
                  <a:rPr lang="en-US" sz="2800" dirty="0">
                    <a:effectLst/>
                    <a:latin typeface="Times New Roman" pitchFamily="18" charset="0"/>
                    <a:ea typeface="Times New Roman"/>
                    <a:cs typeface="Times New Roman" pitchFamily="18" charset="0"/>
                  </a:rPr>
                  <a:t>. </a:t>
                </a:r>
                <a:r>
                  <a:rPr lang="en-US" sz="2800" dirty="0">
                    <a:effectLst/>
                    <a:latin typeface="Times New Roman" pitchFamily="18" charset="0"/>
                    <a:ea typeface="Calibri"/>
                    <a:cs typeface="Times New Roman" pitchFamily="18" charset="0"/>
                  </a:rPr>
                  <a:t>Then X and Y are called independent random variables if, for every x ∈ X and y ∈ Y i.e.</a:t>
                </a:r>
                <a14:m>
                  <m:oMath xmlns:m="http://schemas.openxmlformats.org/officeDocument/2006/math">
                    <m:r>
                      <a:rPr lang="en-US" sz="2800" i="1">
                        <a:effectLst/>
                        <a:latin typeface="Cambria Math"/>
                        <a:ea typeface="Calibri"/>
                        <a:cs typeface="TimesTen-Italic"/>
                      </a:rPr>
                      <m:t>𝑓</m:t>
                    </m:r>
                    <m:d>
                      <m:dPr>
                        <m:ctrlPr>
                          <a:rPr lang="en-US" sz="2800" i="1">
                            <a:effectLst/>
                            <a:latin typeface="Cambria Math" panose="02040503050406030204" pitchFamily="18" charset="0"/>
                            <a:ea typeface="MTMI"/>
                            <a:cs typeface="MTMI"/>
                          </a:rPr>
                        </m:ctrlPr>
                      </m:dPr>
                      <m:e>
                        <m:r>
                          <a:rPr lang="en-US" sz="2800" i="1">
                            <a:effectLst/>
                            <a:latin typeface="Cambria Math"/>
                            <a:ea typeface="Calibri"/>
                            <a:cs typeface="TimesTen-Italic"/>
                          </a:rPr>
                          <m:t>𝑥</m:t>
                        </m:r>
                        <m:r>
                          <a:rPr lang="en-US" sz="2800">
                            <a:effectLst/>
                            <a:latin typeface="Cambria Math"/>
                            <a:ea typeface="MTMI"/>
                            <a:cs typeface="MTMI"/>
                          </a:rPr>
                          <m:t>, </m:t>
                        </m:r>
                        <m:r>
                          <a:rPr lang="en-US" sz="2800" i="1">
                            <a:effectLst/>
                            <a:latin typeface="Cambria Math"/>
                            <a:ea typeface="Calibri"/>
                            <a:cs typeface="TimesTen-Italic"/>
                          </a:rPr>
                          <m:t>𝑦</m:t>
                        </m:r>
                      </m:e>
                    </m:d>
                    <m:r>
                      <a:rPr lang="en-US" sz="2800">
                        <a:effectLst/>
                        <a:latin typeface="Cambria Math"/>
                        <a:ea typeface="MTMI"/>
                        <a:cs typeface="MTMI"/>
                      </a:rPr>
                      <m:t>=</m:t>
                    </m:r>
                    <m:r>
                      <a:rPr lang="en-US" sz="2800" i="1">
                        <a:effectLst/>
                        <a:latin typeface="Cambria Math"/>
                        <a:ea typeface="Calibri"/>
                        <a:cs typeface="TimesTen-Italic"/>
                      </a:rPr>
                      <m:t>𝑓</m:t>
                    </m:r>
                    <m:d>
                      <m:dPr>
                        <m:ctrlPr>
                          <a:rPr lang="en-US" sz="2800" i="1">
                            <a:effectLst/>
                            <a:latin typeface="Cambria Math" panose="02040503050406030204" pitchFamily="18" charset="0"/>
                            <a:ea typeface="MTMI"/>
                            <a:cs typeface="MTMI"/>
                          </a:rPr>
                        </m:ctrlPr>
                      </m:dPr>
                      <m:e>
                        <m:r>
                          <a:rPr lang="en-US" sz="2800" i="1">
                            <a:effectLst/>
                            <a:latin typeface="Cambria Math"/>
                            <a:ea typeface="Calibri"/>
                            <a:cs typeface="TimesTen-Italic"/>
                          </a:rPr>
                          <m:t>𝑥</m:t>
                        </m:r>
                      </m:e>
                    </m:d>
                    <m:r>
                      <a:rPr lang="en-US" sz="2800" i="1">
                        <a:effectLst/>
                        <a:latin typeface="Cambria Math"/>
                        <a:ea typeface="Calibri"/>
                        <a:cs typeface="TimesTen-Italic"/>
                      </a:rPr>
                      <m:t>𝑓</m:t>
                    </m:r>
                    <m:r>
                      <a:rPr lang="en-US" sz="2800">
                        <a:effectLst/>
                        <a:latin typeface="Cambria Math"/>
                        <a:ea typeface="MTMI"/>
                        <a:cs typeface="MTMI"/>
                      </a:rPr>
                      <m:t>(</m:t>
                    </m:r>
                    <m:r>
                      <a:rPr lang="en-US" sz="2800" i="1">
                        <a:effectLst/>
                        <a:latin typeface="Cambria Math"/>
                        <a:ea typeface="Calibri"/>
                        <a:cs typeface="TimesTen-Italic"/>
                      </a:rPr>
                      <m:t>𝑦</m:t>
                    </m:r>
                    <m:r>
                      <a:rPr lang="en-US" sz="2800">
                        <a:effectLst/>
                        <a:latin typeface="Cambria Math"/>
                        <a:ea typeface="MTMI"/>
                        <a:cs typeface="MTMI"/>
                      </a:rPr>
                      <m:t>)</m:t>
                    </m:r>
                  </m:oMath>
                </a14:m>
                <a:r>
                  <a:rPr lang="en-US" sz="2800" dirty="0">
                    <a:effectLst/>
                    <a:latin typeface="Times New Roman" pitchFamily="18" charset="0"/>
                    <a:ea typeface="Calibri"/>
                    <a:cs typeface="Times New Roman" pitchFamily="18" charset="0"/>
                  </a:rPr>
                  <a:t> and Let </a:t>
                </a:r>
                <a14:m>
                  <m:oMath xmlns:m="http://schemas.openxmlformats.org/officeDocument/2006/math">
                    <m:d>
                      <m:dPr>
                        <m:ctrlPr>
                          <a:rPr lang="en-US" sz="2800" i="1">
                            <a:effectLst/>
                            <a:latin typeface="Cambria Math" panose="02040503050406030204" pitchFamily="18" charset="0"/>
                            <a:ea typeface="Calibri"/>
                            <a:cs typeface="Times New Roman"/>
                          </a:rPr>
                        </m:ctrlPr>
                      </m:dPr>
                      <m:e>
                        <m:r>
                          <a:rPr lang="en-US" sz="2800" i="1">
                            <a:effectLst/>
                            <a:latin typeface="Cambria Math"/>
                            <a:ea typeface="Calibri"/>
                            <a:cs typeface="Times New Roman"/>
                          </a:rPr>
                          <m:t>𝑥</m:t>
                        </m:r>
                        <m:r>
                          <a:rPr lang="en-US" sz="2800" i="1">
                            <a:effectLst/>
                            <a:latin typeface="Cambria Math"/>
                            <a:ea typeface="Calibri"/>
                            <a:cs typeface="Times New Roman"/>
                          </a:rPr>
                          <m:t>, </m:t>
                        </m:r>
                        <m:r>
                          <a:rPr lang="en-US" sz="2800" i="1">
                            <a:effectLst/>
                            <a:latin typeface="Cambria Math"/>
                            <a:ea typeface="Calibri"/>
                            <a:cs typeface="Times New Roman"/>
                          </a:rPr>
                          <m:t>𝑦</m:t>
                        </m:r>
                      </m:e>
                    </m:d>
                  </m:oMath>
                </a14:m>
                <a:r>
                  <a:rPr lang="en-US" sz="2800" dirty="0">
                    <a:effectLst/>
                    <a:latin typeface="Times New Roman" pitchFamily="18" charset="0"/>
                    <a:ea typeface="Calibri"/>
                    <a:cs typeface="Times New Roman" pitchFamily="18" charset="0"/>
                  </a:rPr>
                  <a:t>denote a discrete bivariate random variable with joint pmf</a:t>
                </a:r>
                <a14:m>
                  <m:oMath xmlns:m="http://schemas.openxmlformats.org/officeDocument/2006/math">
                    <m:r>
                      <a:rPr lang="en-US" sz="2800" i="1">
                        <a:effectLst/>
                        <a:latin typeface="Cambria Math"/>
                        <a:ea typeface="Calibri"/>
                        <a:cs typeface="TimesTen-Italic"/>
                      </a:rPr>
                      <m:t>𝑃</m:t>
                    </m:r>
                    <m:r>
                      <a:rPr lang="en-US" sz="2800">
                        <a:effectLst/>
                        <a:latin typeface="Cambria Math"/>
                        <a:ea typeface="MTMI"/>
                        <a:cs typeface="MTMI"/>
                      </a:rPr>
                      <m:t>(</m:t>
                    </m:r>
                    <m:r>
                      <a:rPr lang="en-US" sz="2800" i="1">
                        <a:effectLst/>
                        <a:latin typeface="Cambria Math"/>
                        <a:ea typeface="Calibri"/>
                        <a:cs typeface="TimesTen-Italic"/>
                      </a:rPr>
                      <m:t>𝑥</m:t>
                    </m:r>
                    <m:r>
                      <a:rPr lang="en-US" sz="2800">
                        <a:effectLst/>
                        <a:latin typeface="Cambria Math"/>
                        <a:ea typeface="MTMI"/>
                        <a:cs typeface="MTMI"/>
                      </a:rPr>
                      <m:t>, </m:t>
                    </m:r>
                    <m:r>
                      <a:rPr lang="en-US" sz="2800" i="1">
                        <a:effectLst/>
                        <a:latin typeface="Cambria Math"/>
                        <a:ea typeface="Calibri"/>
                        <a:cs typeface="TimesTen-Italic"/>
                      </a:rPr>
                      <m:t>𝑦</m:t>
                    </m:r>
                    <m:r>
                      <a:rPr lang="en-US" sz="2800">
                        <a:effectLst/>
                        <a:latin typeface="Cambria Math"/>
                        <a:ea typeface="MTMI"/>
                        <a:cs typeface="MTMI"/>
                      </a:rPr>
                      <m:t>)</m:t>
                    </m:r>
                  </m:oMath>
                </a14:m>
                <a:r>
                  <a:rPr lang="en-US" sz="2800" dirty="0">
                    <a:effectLst/>
                    <a:latin typeface="Times New Roman" pitchFamily="18" charset="0"/>
                    <a:ea typeface="Calibri"/>
                    <a:cs typeface="Times New Roman" pitchFamily="18" charset="0"/>
                  </a:rPr>
                  <a:t> and marginal pmf </a:t>
                </a:r>
                <a14:m>
                  <m:oMath xmlns:m="http://schemas.openxmlformats.org/officeDocument/2006/math">
                    <m:r>
                      <a:rPr lang="en-US" sz="2800" i="1">
                        <a:effectLst/>
                        <a:latin typeface="Cambria Math"/>
                        <a:ea typeface="Calibri"/>
                        <a:cs typeface="TimesTen-Italic"/>
                      </a:rPr>
                      <m:t>𝑃</m:t>
                    </m:r>
                    <m:r>
                      <a:rPr lang="en-US" sz="2800">
                        <a:effectLst/>
                        <a:latin typeface="Cambria Math"/>
                        <a:ea typeface="MTMI"/>
                        <a:cs typeface="MTMI"/>
                      </a:rPr>
                      <m:t>(</m:t>
                    </m:r>
                    <m:r>
                      <a:rPr lang="en-US" sz="2800" i="1">
                        <a:effectLst/>
                        <a:latin typeface="Cambria Math"/>
                        <a:ea typeface="Calibri"/>
                        <a:cs typeface="TimesTen-Italic"/>
                      </a:rPr>
                      <m:t>𝑥</m:t>
                    </m:r>
                    <m:r>
                      <a:rPr lang="en-US" sz="2800">
                        <a:effectLst/>
                        <a:latin typeface="Cambria Math"/>
                        <a:ea typeface="MTMI"/>
                        <a:cs typeface="MTMI"/>
                      </a:rPr>
                      <m:t>)</m:t>
                    </m:r>
                  </m:oMath>
                </a14:m>
                <a:r>
                  <a:rPr lang="en-US" sz="2800" dirty="0">
                    <a:effectLst/>
                    <a:latin typeface="Times New Roman" pitchFamily="18" charset="0"/>
                    <a:ea typeface="Calibri"/>
                    <a:cs typeface="Times New Roman" pitchFamily="18" charset="0"/>
                  </a:rPr>
                  <a:t>and</a:t>
                </a:r>
                <a14:m>
                  <m:oMath xmlns:m="http://schemas.openxmlformats.org/officeDocument/2006/math">
                    <m:r>
                      <a:rPr lang="en-US" sz="2800" i="1">
                        <a:effectLst/>
                        <a:latin typeface="Cambria Math"/>
                        <a:ea typeface="Calibri"/>
                        <a:cs typeface="TimesTen-Italic"/>
                      </a:rPr>
                      <m:t>𝑃</m:t>
                    </m:r>
                    <m:r>
                      <a:rPr lang="en-US" sz="2800">
                        <a:effectLst/>
                        <a:latin typeface="Cambria Math"/>
                        <a:ea typeface="MTMI"/>
                        <a:cs typeface="MTMI"/>
                      </a:rPr>
                      <m:t>(</m:t>
                    </m:r>
                    <m:r>
                      <a:rPr lang="en-US" sz="2800" i="1">
                        <a:effectLst/>
                        <a:latin typeface="Cambria Math"/>
                        <a:ea typeface="Calibri"/>
                        <a:cs typeface="TimesTen-Italic"/>
                      </a:rPr>
                      <m:t>𝑦</m:t>
                    </m:r>
                    <m:r>
                      <a:rPr lang="en-US" sz="2800">
                        <a:effectLst/>
                        <a:latin typeface="Cambria Math"/>
                        <a:ea typeface="MTMI"/>
                        <a:cs typeface="MTMI"/>
                      </a:rPr>
                      <m:t>)</m:t>
                    </m:r>
                  </m:oMath>
                </a14:m>
                <a:r>
                  <a:rPr lang="en-US" sz="2800" dirty="0">
                    <a:effectLst/>
                    <a:latin typeface="Times New Roman" pitchFamily="18" charset="0"/>
                    <a:ea typeface="Times New Roman"/>
                    <a:cs typeface="Times New Roman" pitchFamily="18" charset="0"/>
                  </a:rPr>
                  <a:t>. </a:t>
                </a:r>
                <a:r>
                  <a:rPr lang="en-US" sz="2800" dirty="0">
                    <a:effectLst/>
                    <a:latin typeface="Times New Roman" pitchFamily="18" charset="0"/>
                    <a:ea typeface="Calibri"/>
                    <a:cs typeface="Times New Roman" pitchFamily="18" charset="0"/>
                  </a:rPr>
                  <a:t>Then X and Y are called independent random variables if, for every x ∈ X and y ∈ Y i.e.</a:t>
                </a:r>
                <a14:m>
                  <m:oMath xmlns:m="http://schemas.openxmlformats.org/officeDocument/2006/math">
                    <m:r>
                      <a:rPr lang="en-US" sz="2800" i="1">
                        <a:effectLst/>
                        <a:latin typeface="Cambria Math"/>
                        <a:ea typeface="Calibri"/>
                        <a:cs typeface="TimesTen-Italic"/>
                      </a:rPr>
                      <m:t>𝑃</m:t>
                    </m:r>
                    <m:d>
                      <m:dPr>
                        <m:ctrlPr>
                          <a:rPr lang="en-US" sz="2800" i="1">
                            <a:effectLst/>
                            <a:latin typeface="Cambria Math" panose="02040503050406030204" pitchFamily="18" charset="0"/>
                            <a:ea typeface="MTMI"/>
                            <a:cs typeface="MTMI"/>
                          </a:rPr>
                        </m:ctrlPr>
                      </m:dPr>
                      <m:e>
                        <m:r>
                          <a:rPr lang="en-US" sz="2800" i="1">
                            <a:effectLst/>
                            <a:latin typeface="Cambria Math"/>
                            <a:ea typeface="Calibri"/>
                            <a:cs typeface="TimesTen-Italic"/>
                          </a:rPr>
                          <m:t>𝑥</m:t>
                        </m:r>
                        <m:r>
                          <a:rPr lang="en-US" sz="2800">
                            <a:effectLst/>
                            <a:latin typeface="Cambria Math"/>
                            <a:ea typeface="MTMI"/>
                            <a:cs typeface="MTMI"/>
                          </a:rPr>
                          <m:t>, </m:t>
                        </m:r>
                        <m:r>
                          <a:rPr lang="en-US" sz="2800" i="1">
                            <a:effectLst/>
                            <a:latin typeface="Cambria Math"/>
                            <a:ea typeface="Calibri"/>
                            <a:cs typeface="TimesTen-Italic"/>
                          </a:rPr>
                          <m:t>𝑦</m:t>
                        </m:r>
                      </m:e>
                    </m:d>
                    <m:r>
                      <a:rPr lang="en-US" sz="2800">
                        <a:effectLst/>
                        <a:latin typeface="Cambria Math"/>
                        <a:ea typeface="MTMI"/>
                        <a:cs typeface="MTMI"/>
                      </a:rPr>
                      <m:t>=</m:t>
                    </m:r>
                    <m:r>
                      <a:rPr lang="en-US" sz="2800" i="1">
                        <a:effectLst/>
                        <a:latin typeface="Cambria Math"/>
                        <a:ea typeface="Calibri"/>
                        <a:cs typeface="TimesTen-Italic"/>
                      </a:rPr>
                      <m:t>𝑃</m:t>
                    </m:r>
                    <m:d>
                      <m:dPr>
                        <m:ctrlPr>
                          <a:rPr lang="en-US" sz="2800" i="1">
                            <a:effectLst/>
                            <a:latin typeface="Cambria Math" panose="02040503050406030204" pitchFamily="18" charset="0"/>
                            <a:ea typeface="MTMI"/>
                            <a:cs typeface="MTMI"/>
                          </a:rPr>
                        </m:ctrlPr>
                      </m:dPr>
                      <m:e>
                        <m:r>
                          <a:rPr lang="en-US" sz="2800" i="1">
                            <a:effectLst/>
                            <a:latin typeface="Cambria Math"/>
                            <a:ea typeface="Calibri"/>
                            <a:cs typeface="TimesTen-Italic"/>
                          </a:rPr>
                          <m:t>𝑥</m:t>
                        </m:r>
                      </m:e>
                    </m:d>
                    <m:r>
                      <a:rPr lang="en-US" sz="2800" i="1">
                        <a:effectLst/>
                        <a:latin typeface="Cambria Math"/>
                        <a:ea typeface="Calibri"/>
                        <a:cs typeface="TimesTen-Italic"/>
                      </a:rPr>
                      <m:t>𝑃</m:t>
                    </m:r>
                    <m:r>
                      <a:rPr lang="en-US" sz="2800">
                        <a:effectLst/>
                        <a:latin typeface="Cambria Math"/>
                        <a:ea typeface="MTMI"/>
                        <a:cs typeface="MTMI"/>
                      </a:rPr>
                      <m:t>(</m:t>
                    </m:r>
                    <m:r>
                      <a:rPr lang="en-US" sz="2800" i="1">
                        <a:effectLst/>
                        <a:latin typeface="Cambria Math"/>
                        <a:ea typeface="Calibri"/>
                        <a:cs typeface="TimesTen-Italic"/>
                      </a:rPr>
                      <m:t>𝑦</m:t>
                    </m:r>
                    <m:r>
                      <a:rPr lang="en-US" sz="2800">
                        <a:effectLst/>
                        <a:latin typeface="Cambria Math"/>
                        <a:ea typeface="MTMI"/>
                        <a:cs typeface="MTMI"/>
                      </a:rPr>
                      <m:t>)</m:t>
                    </m:r>
                  </m:oMath>
                </a14:m>
                <a:r>
                  <a:rPr lang="en-US" sz="2800" dirty="0">
                    <a:effectLst/>
                    <a:latin typeface="Times New Roman" pitchFamily="18" charset="0"/>
                    <a:ea typeface="Times New Roman"/>
                    <a:cs typeface="Times New Roman" pitchFamily="18" charset="0"/>
                  </a:rPr>
                  <a:t>.</a:t>
                </a:r>
                <a:endParaRPr lang="en-US" sz="2800" dirty="0">
                  <a:latin typeface="Times New Roman" pitchFamily="18" charset="0"/>
                  <a:ea typeface="Calibri"/>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27819" y="152400"/>
                <a:ext cx="8763000" cy="6632072"/>
              </a:xfrm>
              <a:prstGeom prst="rect">
                <a:avLst/>
              </a:prstGeom>
              <a:blipFill rotWithShape="1">
                <a:blip r:embed="rId2"/>
                <a:stretch>
                  <a:fillRect l="-1461" r="-2505" b="-1654"/>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138704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058687541"/>
              </p:ext>
            </p:extLst>
          </p:nvPr>
        </p:nvGraphicFramePr>
        <p:xfrm>
          <a:off x="1752601" y="4648200"/>
          <a:ext cx="5638798" cy="1600200"/>
        </p:xfrm>
        <a:graphic>
          <a:graphicData uri="http://schemas.openxmlformats.org/drawingml/2006/table">
            <a:tbl>
              <a:tblPr firstRow="1" firstCol="1" bandRow="1"/>
              <a:tblGrid>
                <a:gridCol w="1129974"/>
                <a:gridCol w="1127206"/>
                <a:gridCol w="1127206"/>
                <a:gridCol w="1127206"/>
                <a:gridCol w="1127206"/>
              </a:tblGrid>
              <a:tr h="800100">
                <a:tc>
                  <a:txBody>
                    <a:bodyPr/>
                    <a:lstStyle/>
                    <a:p>
                      <a:pPr marL="0" marR="0" algn="just">
                        <a:lnSpc>
                          <a:spcPct val="150000"/>
                        </a:lnSpc>
                        <a:spcBef>
                          <a:spcPts val="0"/>
                        </a:spcBef>
                        <a:spcAft>
                          <a:spcPts val="0"/>
                        </a:spcAft>
                      </a:pPr>
                      <a:r>
                        <a:rPr lang="en-US" sz="2800" dirty="0">
                          <a:effectLst/>
                          <a:latin typeface="Times New Roman"/>
                          <a:ea typeface="Calibri"/>
                          <a:cs typeface="Times New Roman"/>
                        </a:rPr>
                        <a:t>X</a:t>
                      </a:r>
                      <a:endParaRPr lang="en-US" sz="28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2800" dirty="0">
                          <a:effectLst/>
                          <a:latin typeface="Times New Roman"/>
                          <a:ea typeface="Calibri"/>
                          <a:cs typeface="Times New Roman"/>
                        </a:rPr>
                        <a:t>0</a:t>
                      </a:r>
                      <a:endParaRPr lang="en-US" sz="28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2800" dirty="0">
                          <a:effectLst/>
                          <a:latin typeface="Times New Roman"/>
                          <a:ea typeface="Calibri"/>
                          <a:cs typeface="Times New Roman"/>
                        </a:rPr>
                        <a:t>1</a:t>
                      </a:r>
                      <a:endParaRPr lang="en-US" sz="28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2800">
                          <a:effectLst/>
                          <a:latin typeface="Times New Roman"/>
                          <a:ea typeface="Calibri"/>
                          <a:cs typeface="Times New Roman"/>
                        </a:rPr>
                        <a:t>2</a:t>
                      </a:r>
                      <a:endParaRPr lang="en-US" sz="2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2800">
                          <a:effectLst/>
                          <a:latin typeface="Times New Roman"/>
                          <a:ea typeface="Calibri"/>
                          <a:cs typeface="Times New Roman"/>
                        </a:rPr>
                        <a:t>3</a:t>
                      </a:r>
                      <a:endParaRPr lang="en-US" sz="2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00100">
                <a:tc>
                  <a:txBody>
                    <a:bodyPr/>
                    <a:lstStyle/>
                    <a:p>
                      <a:pPr marL="0" marR="0" algn="just">
                        <a:lnSpc>
                          <a:spcPct val="150000"/>
                        </a:lnSpc>
                        <a:spcBef>
                          <a:spcPts val="0"/>
                        </a:spcBef>
                        <a:spcAft>
                          <a:spcPts val="0"/>
                        </a:spcAft>
                      </a:pPr>
                      <a:r>
                        <a:rPr lang="en-US" sz="2800">
                          <a:effectLst/>
                          <a:latin typeface="Times New Roman"/>
                          <a:ea typeface="Calibri"/>
                          <a:cs typeface="Times New Roman"/>
                        </a:rPr>
                        <a:t>P(X)</a:t>
                      </a:r>
                      <a:endParaRPr lang="en-US" sz="2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2800">
                          <a:effectLst/>
                          <a:latin typeface="Times New Roman"/>
                          <a:ea typeface="Calibri"/>
                          <a:cs typeface="Times New Roman"/>
                        </a:rPr>
                        <a:t>1/8</a:t>
                      </a:r>
                      <a:endParaRPr lang="en-US" sz="2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2800" dirty="0">
                          <a:effectLst/>
                          <a:latin typeface="Times New Roman"/>
                          <a:ea typeface="Calibri"/>
                          <a:cs typeface="Times New Roman"/>
                        </a:rPr>
                        <a:t>3/8</a:t>
                      </a:r>
                      <a:endParaRPr lang="en-US" sz="28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2800" dirty="0">
                          <a:effectLst/>
                          <a:latin typeface="Times New Roman"/>
                          <a:ea typeface="Calibri"/>
                          <a:cs typeface="Times New Roman"/>
                        </a:rPr>
                        <a:t>3/8</a:t>
                      </a:r>
                      <a:endParaRPr lang="en-US" sz="28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2800" dirty="0">
                          <a:effectLst/>
                          <a:latin typeface="Times New Roman"/>
                          <a:ea typeface="Calibri"/>
                          <a:cs typeface="Times New Roman"/>
                        </a:rPr>
                        <a:t>1/8</a:t>
                      </a:r>
                      <a:endParaRPr lang="en-US" sz="28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 name="Rectangle 1"/>
          <p:cNvSpPr>
            <a:spLocks noChangeArrowheads="1"/>
          </p:cNvSpPr>
          <p:nvPr/>
        </p:nvSpPr>
        <p:spPr bwMode="auto">
          <a:xfrm>
            <a:off x="0" y="583287"/>
            <a:ext cx="9144000"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Example</a:t>
            </a:r>
            <a:r>
              <a:rPr kumimoji="0" lang="en-US" sz="28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consider the experiment of tossing a coin three times let ‘x’ be the number of heads then write the probability distribution of the random variable x</a:t>
            </a:r>
            <a:endParaRPr kumimoji="0" lang="en-US" sz="28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Solution</a:t>
            </a:r>
            <a:r>
              <a:rPr kumimoji="0" lang="en-US" sz="28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t>
            </a:r>
            <a:endParaRPr kumimoji="0" lang="en-US" sz="28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The variable ‘x’ takes the value 0,1,2,3 with probability distribution {HHH, HHT, HTH, TTH, THT, THH, HTT, TTT} then the probability distribution for ‘x’</a:t>
            </a:r>
            <a:endParaRPr kumimoji="0" lang="en-US" sz="2800"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6915490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52400" y="228600"/>
                <a:ext cx="8686800" cy="4500206"/>
              </a:xfrm>
              <a:prstGeom prst="rect">
                <a:avLst/>
              </a:prstGeom>
            </p:spPr>
            <p:txBody>
              <a:bodyPr wrap="square">
                <a:spAutoFit/>
              </a:bodyPr>
              <a:lstStyle/>
              <a:p>
                <a:pPr algn="just">
                  <a:lnSpc>
                    <a:spcPct val="150000"/>
                  </a:lnSpc>
                </a:pPr>
                <a:r>
                  <a:rPr lang="en-US" sz="2800" b="1" dirty="0">
                    <a:latin typeface="Times New Roman" pitchFamily="18" charset="0"/>
                    <a:ea typeface="Times New Roman"/>
                    <a:cs typeface="Times New Roman" pitchFamily="18" charset="0"/>
                  </a:rPr>
                  <a:t>Example:</a:t>
                </a:r>
                <a14:m>
                  <m:oMath xmlns:m="http://schemas.openxmlformats.org/officeDocument/2006/math">
                    <m:r>
                      <a:rPr lang="en-US" sz="2800" i="1">
                        <a:effectLst/>
                        <a:latin typeface="Cambria Math"/>
                        <a:ea typeface="Calibri"/>
                        <a:cs typeface="Times New Roman"/>
                      </a:rPr>
                      <m:t>𝑃</m:t>
                    </m:r>
                    <m:d>
                      <m:dPr>
                        <m:ctrlPr>
                          <a:rPr lang="en-US" sz="2800" i="1">
                            <a:effectLst/>
                            <a:latin typeface="Cambria Math" panose="02040503050406030204" pitchFamily="18" charset="0"/>
                            <a:ea typeface="Calibri"/>
                            <a:cs typeface="Times New Roman"/>
                          </a:rPr>
                        </m:ctrlPr>
                      </m:dPr>
                      <m:e>
                        <m:r>
                          <a:rPr lang="en-US" sz="2800" i="1">
                            <a:effectLst/>
                            <a:latin typeface="Cambria Math"/>
                            <a:ea typeface="Calibri"/>
                            <a:cs typeface="Times New Roman"/>
                          </a:rPr>
                          <m:t>𝑥</m:t>
                        </m:r>
                        <m:r>
                          <a:rPr lang="en-US" sz="2800" i="1">
                            <a:effectLst/>
                            <a:latin typeface="Cambria Math"/>
                            <a:ea typeface="Calibri"/>
                            <a:cs typeface="Times New Roman"/>
                          </a:rPr>
                          <m:t>, </m:t>
                        </m:r>
                        <m:r>
                          <a:rPr lang="en-US" sz="2800" i="1">
                            <a:effectLst/>
                            <a:latin typeface="Cambria Math"/>
                            <a:ea typeface="Calibri"/>
                            <a:cs typeface="Times New Roman"/>
                          </a:rPr>
                          <m:t>𝑦</m:t>
                        </m:r>
                      </m:e>
                    </m:d>
                    <m:r>
                      <a:rPr lang="en-US" sz="2800" i="1">
                        <a:effectLst/>
                        <a:latin typeface="Cambria Math"/>
                        <a:ea typeface="Calibri"/>
                        <a:cs typeface="TimesTen-Italic"/>
                      </a:rPr>
                      <m:t>=</m:t>
                    </m:r>
                    <m:d>
                      <m:dPr>
                        <m:begChr m:val="{"/>
                        <m:endChr m:val=""/>
                        <m:ctrlPr>
                          <a:rPr lang="en-US" sz="2800" i="1">
                            <a:effectLst/>
                            <a:latin typeface="Cambria Math" panose="02040503050406030204" pitchFamily="18" charset="0"/>
                            <a:ea typeface="MTSYN"/>
                            <a:cs typeface="MTSYN"/>
                          </a:rPr>
                        </m:ctrlPr>
                      </m:dPr>
                      <m:e>
                        <m:eqArr>
                          <m:eqArrPr>
                            <m:ctrlPr>
                              <a:rPr lang="en-US" sz="2800" i="1">
                                <a:effectLst/>
                                <a:latin typeface="Cambria Math" panose="02040503050406030204" pitchFamily="18" charset="0"/>
                                <a:ea typeface="MTSYN"/>
                                <a:cs typeface="MTSYN"/>
                              </a:rPr>
                            </m:ctrlPr>
                          </m:eqArrPr>
                          <m:e>
                            <m:f>
                              <m:fPr>
                                <m:ctrlPr>
                                  <a:rPr lang="en-US" sz="2800" i="1">
                                    <a:effectLst/>
                                    <a:latin typeface="Cambria Math" panose="02040503050406030204" pitchFamily="18" charset="0"/>
                                    <a:ea typeface="Calibri"/>
                                    <a:cs typeface="Times New Roman"/>
                                  </a:rPr>
                                </m:ctrlPr>
                              </m:fPr>
                              <m:num>
                                <m:r>
                                  <a:rPr lang="en-US" sz="2800" i="1">
                                    <a:effectLst/>
                                    <a:latin typeface="Cambria Math"/>
                                    <a:ea typeface="Calibri"/>
                                    <a:cs typeface="TimesTen-Italic"/>
                                  </a:rPr>
                                  <m:t>𝑥</m:t>
                                </m:r>
                                <m:r>
                                  <a:rPr lang="en-US" sz="2800">
                                    <a:effectLst/>
                                    <a:latin typeface="Cambria Math"/>
                                    <a:ea typeface="MTSYN"/>
                                    <a:cs typeface="MTSYN"/>
                                  </a:rPr>
                                  <m:t>+</m:t>
                                </m:r>
                                <m:r>
                                  <a:rPr lang="en-US" sz="2800" i="1">
                                    <a:effectLst/>
                                    <a:latin typeface="Cambria Math"/>
                                    <a:ea typeface="Calibri"/>
                                    <a:cs typeface="TimesTen-Italic"/>
                                  </a:rPr>
                                  <m:t>𝑦</m:t>
                                </m:r>
                              </m:num>
                              <m:den>
                                <m:r>
                                  <a:rPr lang="en-US" sz="2800" i="1">
                                    <a:effectLst/>
                                    <a:latin typeface="Cambria Math"/>
                                    <a:ea typeface="Calibri"/>
                                    <a:cs typeface="Times New Roman"/>
                                  </a:rPr>
                                  <m:t>21</m:t>
                                </m:r>
                              </m:den>
                            </m:f>
                            <m:r>
                              <a:rPr lang="en-US" sz="2800">
                                <a:effectLst/>
                                <a:latin typeface="Cambria Math"/>
                                <a:ea typeface="MTMI"/>
                                <a:cs typeface="MTMI"/>
                              </a:rPr>
                              <m:t>, </m:t>
                            </m:r>
                            <m:r>
                              <a:rPr lang="en-US" sz="2800" i="1">
                                <a:effectLst/>
                                <a:latin typeface="Cambria Math"/>
                                <a:ea typeface="Calibri"/>
                                <a:cs typeface="TimesTen-Italic"/>
                              </a:rPr>
                              <m:t>𝑥</m:t>
                            </m:r>
                            <m:r>
                              <a:rPr lang="en-US" sz="2800">
                                <a:effectLst/>
                                <a:latin typeface="Cambria Math"/>
                                <a:ea typeface="MTSYN"/>
                                <a:cs typeface="MTSYN"/>
                              </a:rPr>
                              <m:t>=</m:t>
                            </m:r>
                            <m:r>
                              <a:rPr lang="en-US" sz="2800">
                                <a:effectLst/>
                                <a:latin typeface="Cambria Math"/>
                                <a:ea typeface="Calibri"/>
                                <a:cs typeface="TimesTen-Roman"/>
                              </a:rPr>
                              <m:t>1</m:t>
                            </m:r>
                            <m:r>
                              <a:rPr lang="en-US" sz="2800">
                                <a:effectLst/>
                                <a:latin typeface="Cambria Math"/>
                                <a:ea typeface="MTMI"/>
                                <a:cs typeface="MTMI"/>
                              </a:rPr>
                              <m:t>, </m:t>
                            </m:r>
                            <m:r>
                              <a:rPr lang="en-US" sz="2800">
                                <a:effectLst/>
                                <a:latin typeface="Cambria Math"/>
                                <a:ea typeface="Calibri"/>
                                <a:cs typeface="TimesTen-Roman"/>
                              </a:rPr>
                              <m:t>2,3; </m:t>
                            </m:r>
                            <m:r>
                              <a:rPr lang="en-US" sz="2800" i="1">
                                <a:effectLst/>
                                <a:latin typeface="Cambria Math"/>
                                <a:ea typeface="Calibri"/>
                                <a:cs typeface="TimesTen-Italic"/>
                              </a:rPr>
                              <m:t>𝑦</m:t>
                            </m:r>
                            <m:r>
                              <a:rPr lang="en-US" sz="2800">
                                <a:effectLst/>
                                <a:latin typeface="Cambria Math"/>
                                <a:ea typeface="MTSYN"/>
                                <a:cs typeface="MTSYN"/>
                              </a:rPr>
                              <m:t>=</m:t>
                            </m:r>
                            <m:r>
                              <a:rPr lang="en-US" sz="2800">
                                <a:effectLst/>
                                <a:latin typeface="Cambria Math"/>
                                <a:ea typeface="Calibri"/>
                                <a:cs typeface="TimesTen-Roman"/>
                              </a:rPr>
                              <m:t>1</m:t>
                            </m:r>
                            <m:r>
                              <a:rPr lang="en-US" sz="2800">
                                <a:effectLst/>
                                <a:latin typeface="Cambria Math"/>
                                <a:ea typeface="MTMI"/>
                                <a:cs typeface="MTMI"/>
                              </a:rPr>
                              <m:t>, </m:t>
                            </m:r>
                            <m:r>
                              <a:rPr lang="en-US" sz="2800">
                                <a:effectLst/>
                                <a:latin typeface="Cambria Math"/>
                                <a:ea typeface="Calibri"/>
                                <a:cs typeface="TimesTen-Roman"/>
                              </a:rPr>
                              <m:t>2</m:t>
                            </m:r>
                          </m:e>
                          <m:e>
                            <m:r>
                              <a:rPr lang="en-US" sz="2800">
                                <a:effectLst/>
                                <a:latin typeface="Cambria Math"/>
                                <a:ea typeface="Calibri"/>
                                <a:cs typeface="TimesTen-Roman"/>
                              </a:rPr>
                              <m:t>0,               </m:t>
                            </m:r>
                            <m:r>
                              <m:rPr>
                                <m:sty m:val="p"/>
                              </m:rPr>
                              <a:rPr lang="en-US" sz="2800">
                                <a:effectLst/>
                                <a:latin typeface="Cambria Math"/>
                                <a:ea typeface="Calibri"/>
                                <a:cs typeface="TimesTen-Roman"/>
                              </a:rPr>
                              <m:t>otherwise</m:t>
                            </m:r>
                          </m:e>
                        </m:eqArr>
                      </m:e>
                    </m:d>
                  </m:oMath>
                </a14:m>
                <a:r>
                  <a:rPr lang="en-US" sz="2800" dirty="0">
                    <a:effectLst/>
                    <a:latin typeface="Times New Roman" pitchFamily="18" charset="0"/>
                    <a:ea typeface="MTSYN"/>
                    <a:cs typeface="Times New Roman" pitchFamily="18" charset="0"/>
                  </a:rPr>
                  <a:t>  ,</a:t>
                </a:r>
                <a:endParaRPr lang="en-US" sz="2800" dirty="0">
                  <a:latin typeface="Times New Roman" pitchFamily="18" charset="0"/>
                  <a:ea typeface="Calibri"/>
                  <a:cs typeface="Times New Roman" pitchFamily="18" charset="0"/>
                </a:endParaRPr>
              </a:p>
              <a:p>
                <a:pPr algn="just">
                  <a:lnSpc>
                    <a:spcPct val="150000"/>
                  </a:lnSpc>
                </a:pPr>
                <a:r>
                  <a:rPr lang="en-US" sz="2800" dirty="0">
                    <a:effectLst/>
                    <a:latin typeface="Times New Roman" pitchFamily="18" charset="0"/>
                    <a:ea typeface="MTSYN"/>
                    <a:cs typeface="Times New Roman" pitchFamily="18" charset="0"/>
                  </a:rPr>
                  <a:t>then X and Y are not independent</a:t>
                </a:r>
                <a:endParaRPr lang="en-US" sz="2800" dirty="0">
                  <a:latin typeface="Times New Roman" pitchFamily="18" charset="0"/>
                  <a:ea typeface="Calibri"/>
                  <a:cs typeface="Times New Roman" pitchFamily="18" charset="0"/>
                </a:endParaRPr>
              </a:p>
              <a:p>
                <a:pPr algn="just">
                  <a:lnSpc>
                    <a:spcPct val="150000"/>
                  </a:lnSpc>
                </a:pPr>
                <a14:m>
                  <m:oMath xmlns:m="http://schemas.openxmlformats.org/officeDocument/2006/math">
                    <m:r>
                      <a:rPr lang="en-US" sz="2800" i="1">
                        <a:effectLst/>
                        <a:latin typeface="Cambria Math"/>
                        <a:ea typeface="Calibri"/>
                        <a:cs typeface="Times New Roman"/>
                      </a:rPr>
                      <m:t>𝑃</m:t>
                    </m:r>
                    <m:d>
                      <m:dPr>
                        <m:ctrlPr>
                          <a:rPr lang="en-US" sz="2800" i="1">
                            <a:effectLst/>
                            <a:latin typeface="Cambria Math" panose="02040503050406030204" pitchFamily="18" charset="0"/>
                            <a:ea typeface="Calibri"/>
                            <a:cs typeface="Times New Roman"/>
                          </a:rPr>
                        </m:ctrlPr>
                      </m:dPr>
                      <m:e>
                        <m:r>
                          <a:rPr lang="en-US" sz="2800" i="1">
                            <a:effectLst/>
                            <a:latin typeface="Cambria Math"/>
                            <a:ea typeface="Calibri"/>
                            <a:cs typeface="Times New Roman"/>
                          </a:rPr>
                          <m:t>𝑥</m:t>
                        </m:r>
                        <m:r>
                          <a:rPr lang="en-US" sz="2800" i="1">
                            <a:effectLst/>
                            <a:latin typeface="Cambria Math"/>
                            <a:ea typeface="Calibri"/>
                            <a:cs typeface="Times New Roman"/>
                          </a:rPr>
                          <m:t>, </m:t>
                        </m:r>
                        <m:r>
                          <a:rPr lang="en-US" sz="2800" i="1">
                            <a:effectLst/>
                            <a:latin typeface="Cambria Math"/>
                            <a:ea typeface="Calibri"/>
                            <a:cs typeface="Times New Roman"/>
                          </a:rPr>
                          <m:t>𝑦</m:t>
                        </m:r>
                      </m:e>
                    </m:d>
                    <m:r>
                      <a:rPr lang="en-US" sz="2800" i="1">
                        <a:effectLst/>
                        <a:latin typeface="Cambria Math"/>
                        <a:ea typeface="Calibri"/>
                        <a:cs typeface="TimesTen-Italic"/>
                      </a:rPr>
                      <m:t>=</m:t>
                    </m:r>
                    <m:d>
                      <m:dPr>
                        <m:begChr m:val="{"/>
                        <m:endChr m:val=""/>
                        <m:ctrlPr>
                          <a:rPr lang="en-US" sz="2800" i="1">
                            <a:effectLst/>
                            <a:latin typeface="Cambria Math" panose="02040503050406030204" pitchFamily="18" charset="0"/>
                            <a:ea typeface="MTSYN"/>
                            <a:cs typeface="MTSYN"/>
                          </a:rPr>
                        </m:ctrlPr>
                      </m:dPr>
                      <m:e>
                        <m:eqArr>
                          <m:eqArrPr>
                            <m:ctrlPr>
                              <a:rPr lang="en-US" sz="2800" i="1">
                                <a:effectLst/>
                                <a:latin typeface="Cambria Math" panose="02040503050406030204" pitchFamily="18" charset="0"/>
                                <a:ea typeface="MTSYN"/>
                                <a:cs typeface="MTSYN"/>
                              </a:rPr>
                            </m:ctrlPr>
                          </m:eqArrPr>
                          <m:e>
                            <m:f>
                              <m:fPr>
                                <m:ctrlPr>
                                  <a:rPr lang="en-US" sz="2800" i="1">
                                    <a:effectLst/>
                                    <a:latin typeface="Cambria Math" panose="02040503050406030204" pitchFamily="18" charset="0"/>
                                    <a:ea typeface="Calibri"/>
                                    <a:cs typeface="Times New Roman"/>
                                  </a:rPr>
                                </m:ctrlPr>
                              </m:fPr>
                              <m:num>
                                <m:sSup>
                                  <m:sSupPr>
                                    <m:ctrlPr>
                                      <a:rPr lang="en-US" sz="2800" i="1">
                                        <a:effectLst/>
                                        <a:latin typeface="Cambria Math" panose="02040503050406030204" pitchFamily="18" charset="0"/>
                                        <a:ea typeface="Calibri"/>
                                        <a:cs typeface="TimesTen-Italic"/>
                                      </a:rPr>
                                    </m:ctrlPr>
                                  </m:sSupPr>
                                  <m:e>
                                    <m:r>
                                      <a:rPr lang="en-US" sz="2800" i="1">
                                        <a:effectLst/>
                                        <a:latin typeface="Cambria Math"/>
                                        <a:ea typeface="Calibri"/>
                                        <a:cs typeface="TimesTen-Italic"/>
                                      </a:rPr>
                                      <m:t>𝑦</m:t>
                                    </m:r>
                                  </m:e>
                                  <m:sup>
                                    <m:r>
                                      <a:rPr lang="en-US" sz="2800" i="1">
                                        <a:effectLst/>
                                        <a:latin typeface="Cambria Math"/>
                                        <a:ea typeface="Calibri"/>
                                        <a:cs typeface="TimesTen-Italic"/>
                                      </a:rPr>
                                      <m:t>2</m:t>
                                    </m:r>
                                  </m:sup>
                                </m:sSup>
                                <m:r>
                                  <a:rPr lang="en-US" sz="2800" i="1">
                                    <a:effectLst/>
                                    <a:latin typeface="Cambria Math"/>
                                    <a:ea typeface="Calibri"/>
                                    <a:cs typeface="TimesTen-Italic"/>
                                  </a:rPr>
                                  <m:t>𝑥</m:t>
                                </m:r>
                              </m:num>
                              <m:den>
                                <m:r>
                                  <a:rPr lang="en-US" sz="2800" i="1">
                                    <a:effectLst/>
                                    <a:latin typeface="Cambria Math"/>
                                    <a:ea typeface="Calibri"/>
                                    <a:cs typeface="Times New Roman"/>
                                  </a:rPr>
                                  <m:t>30</m:t>
                                </m:r>
                              </m:den>
                            </m:f>
                            <m:r>
                              <a:rPr lang="en-US" sz="2800">
                                <a:effectLst/>
                                <a:latin typeface="Cambria Math"/>
                                <a:ea typeface="MTMI"/>
                                <a:cs typeface="MTMI"/>
                              </a:rPr>
                              <m:t>, </m:t>
                            </m:r>
                            <m:r>
                              <a:rPr lang="en-US" sz="2800" i="1">
                                <a:effectLst/>
                                <a:latin typeface="Cambria Math"/>
                                <a:ea typeface="Calibri"/>
                                <a:cs typeface="TimesTen-Italic"/>
                              </a:rPr>
                              <m:t>𝑥</m:t>
                            </m:r>
                            <m:r>
                              <a:rPr lang="en-US" sz="2800">
                                <a:effectLst/>
                                <a:latin typeface="Cambria Math"/>
                                <a:ea typeface="MTSYN"/>
                                <a:cs typeface="MTSYN"/>
                              </a:rPr>
                              <m:t>=</m:t>
                            </m:r>
                            <m:r>
                              <a:rPr lang="en-US" sz="2800">
                                <a:effectLst/>
                                <a:latin typeface="Cambria Math"/>
                                <a:ea typeface="Calibri"/>
                                <a:cs typeface="TimesTen-Roman"/>
                              </a:rPr>
                              <m:t>1</m:t>
                            </m:r>
                            <m:r>
                              <a:rPr lang="en-US" sz="2800">
                                <a:effectLst/>
                                <a:latin typeface="Cambria Math"/>
                                <a:ea typeface="MTMI"/>
                                <a:cs typeface="MTMI"/>
                              </a:rPr>
                              <m:t>, </m:t>
                            </m:r>
                            <m:r>
                              <a:rPr lang="en-US" sz="2800">
                                <a:effectLst/>
                                <a:latin typeface="Cambria Math"/>
                                <a:ea typeface="Calibri"/>
                                <a:cs typeface="TimesTen-Roman"/>
                              </a:rPr>
                              <m:t>2,3; </m:t>
                            </m:r>
                            <m:r>
                              <a:rPr lang="en-US" sz="2800" i="1">
                                <a:effectLst/>
                                <a:latin typeface="Cambria Math"/>
                                <a:ea typeface="Calibri"/>
                                <a:cs typeface="TimesTen-Italic"/>
                              </a:rPr>
                              <m:t>𝑦</m:t>
                            </m:r>
                            <m:r>
                              <a:rPr lang="en-US" sz="2800">
                                <a:effectLst/>
                                <a:latin typeface="Cambria Math"/>
                                <a:ea typeface="MTSYN"/>
                                <a:cs typeface="MTSYN"/>
                              </a:rPr>
                              <m:t>=</m:t>
                            </m:r>
                            <m:r>
                              <a:rPr lang="en-US" sz="2800">
                                <a:effectLst/>
                                <a:latin typeface="Cambria Math"/>
                                <a:ea typeface="Calibri"/>
                                <a:cs typeface="TimesTen-Roman"/>
                              </a:rPr>
                              <m:t>1</m:t>
                            </m:r>
                            <m:r>
                              <a:rPr lang="en-US" sz="2800">
                                <a:effectLst/>
                                <a:latin typeface="Cambria Math"/>
                                <a:ea typeface="MTMI"/>
                                <a:cs typeface="MTMI"/>
                              </a:rPr>
                              <m:t>, </m:t>
                            </m:r>
                            <m:r>
                              <a:rPr lang="en-US" sz="2800">
                                <a:effectLst/>
                                <a:latin typeface="Cambria Math"/>
                                <a:ea typeface="Calibri"/>
                                <a:cs typeface="TimesTen-Roman"/>
                              </a:rPr>
                              <m:t>2</m:t>
                            </m:r>
                          </m:e>
                          <m:e>
                            <m:r>
                              <a:rPr lang="en-US" sz="2800">
                                <a:effectLst/>
                                <a:latin typeface="Cambria Math"/>
                                <a:ea typeface="Calibri"/>
                                <a:cs typeface="TimesTen-Roman"/>
                              </a:rPr>
                              <m:t>0,               </m:t>
                            </m:r>
                            <m:r>
                              <m:rPr>
                                <m:sty m:val="p"/>
                              </m:rPr>
                              <a:rPr lang="en-US" sz="2800">
                                <a:effectLst/>
                                <a:latin typeface="Cambria Math"/>
                                <a:ea typeface="Calibri"/>
                                <a:cs typeface="TimesTen-Roman"/>
                              </a:rPr>
                              <m:t>otherwise</m:t>
                            </m:r>
                          </m:e>
                        </m:eqArr>
                      </m:e>
                    </m:d>
                  </m:oMath>
                </a14:m>
                <a:r>
                  <a:rPr lang="en-US" sz="2800" dirty="0">
                    <a:effectLst/>
                    <a:latin typeface="Times New Roman" pitchFamily="18" charset="0"/>
                    <a:ea typeface="MTSYN"/>
                    <a:cs typeface="Times New Roman" pitchFamily="18" charset="0"/>
                  </a:rPr>
                  <a:t>  , then X and Y are independent</a:t>
                </a:r>
                <a:endParaRPr lang="en-US" sz="2800" dirty="0">
                  <a:latin typeface="Times New Roman" pitchFamily="18" charset="0"/>
                  <a:ea typeface="Calibri"/>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52400" y="228600"/>
                <a:ext cx="8686800" cy="4500206"/>
              </a:xfrm>
              <a:prstGeom prst="rect">
                <a:avLst/>
              </a:prstGeom>
              <a:blipFill rotWithShape="1">
                <a:blip r:embed="rId2"/>
                <a:stretch>
                  <a:fillRect l="-1404" r="-2456" b="-2710"/>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0646083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76200"/>
            <a:ext cx="8991600" cy="1307537"/>
          </a:xfrm>
          <a:prstGeom prst="rect">
            <a:avLst/>
          </a:prstGeom>
        </p:spPr>
        <p:txBody>
          <a:bodyPr wrap="square">
            <a:spAutoFit/>
          </a:bodyPr>
          <a:lstStyle/>
          <a:p>
            <a:pPr marL="342900" lvl="0" indent="-342900" algn="just">
              <a:lnSpc>
                <a:spcPct val="150000"/>
              </a:lnSpc>
              <a:spcBef>
                <a:spcPts val="0"/>
              </a:spcBef>
              <a:spcAft>
                <a:spcPts val="0"/>
              </a:spcAft>
              <a:buFont typeface="+mj-lt"/>
              <a:buAutoNum type="arabicPeriod"/>
            </a:pPr>
            <a:r>
              <a:rPr lang="en-US" sz="2800" dirty="0">
                <a:latin typeface="Times New Roman" pitchFamily="18" charset="0"/>
                <a:ea typeface="Times New Roman"/>
                <a:cs typeface="Times New Roman" pitchFamily="18" charset="0"/>
              </a:rPr>
              <a:t>Suppose (X, Y) are discrete random variables with probability function given by</a:t>
            </a:r>
            <a:endParaRPr lang="en-US" sz="2800" dirty="0">
              <a:effectLst/>
              <a:latin typeface="Times New Roman" pitchFamily="18" charset="0"/>
              <a:cs typeface="Times New Roman"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30865990"/>
              </p:ext>
            </p:extLst>
          </p:nvPr>
        </p:nvGraphicFramePr>
        <p:xfrm>
          <a:off x="1524000" y="1524000"/>
          <a:ext cx="6400802" cy="2133600"/>
        </p:xfrm>
        <a:graphic>
          <a:graphicData uri="http://schemas.openxmlformats.org/drawingml/2006/table">
            <a:tbl>
              <a:tblPr firstRow="1" firstCol="1" bandRow="1"/>
              <a:tblGrid>
                <a:gridCol w="1579674"/>
                <a:gridCol w="1285633"/>
                <a:gridCol w="1446338"/>
                <a:gridCol w="964227"/>
                <a:gridCol w="1124930"/>
              </a:tblGrid>
              <a:tr h="425164">
                <a:tc>
                  <a:txBody>
                    <a:bodyPr/>
                    <a:lstStyle/>
                    <a:p>
                      <a:pPr marL="0" marR="0" algn="just">
                        <a:spcBef>
                          <a:spcPts val="0"/>
                        </a:spcBef>
                        <a:spcAft>
                          <a:spcPts val="0"/>
                        </a:spcAft>
                      </a:pPr>
                      <a:r>
                        <a:rPr lang="en-US" sz="2800" dirty="0">
                          <a:effectLst/>
                          <a:latin typeface="Times New Roman" pitchFamily="18" charset="0"/>
                          <a:ea typeface="Times New Roman"/>
                          <a:cs typeface="Times New Roman" pitchFamily="18" charset="0"/>
                        </a:rPr>
                        <a:t>Y         x</a:t>
                      </a:r>
                      <a:endParaRPr lang="en-US" sz="2800" dirty="0">
                        <a:effectLst/>
                        <a:latin typeface="Times New Roman" pitchFamily="18" charset="0"/>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tc>
                  <a:txBody>
                    <a:bodyPr/>
                    <a:lstStyle/>
                    <a:p>
                      <a:pPr marL="0" marR="0" algn="just">
                        <a:spcBef>
                          <a:spcPts val="0"/>
                        </a:spcBef>
                        <a:spcAft>
                          <a:spcPts val="0"/>
                        </a:spcAft>
                      </a:pPr>
                      <a:r>
                        <a:rPr lang="en-US" sz="2800">
                          <a:effectLst/>
                          <a:latin typeface="Times New Roman" pitchFamily="18" charset="0"/>
                          <a:ea typeface="Times New Roman"/>
                          <a:cs typeface="Times New Roman" pitchFamily="18" charset="0"/>
                        </a:rPr>
                        <a:t>-1</a:t>
                      </a:r>
                      <a:endParaRPr lang="en-US" sz="2800">
                        <a:effectLst/>
                        <a:latin typeface="Times New Roman" pitchFamily="18" charset="0"/>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2800">
                          <a:effectLst/>
                          <a:latin typeface="Times New Roman" pitchFamily="18" charset="0"/>
                          <a:ea typeface="Times New Roman"/>
                          <a:cs typeface="Times New Roman" pitchFamily="18" charset="0"/>
                        </a:rPr>
                        <a:t>0</a:t>
                      </a:r>
                      <a:endParaRPr lang="en-US" sz="2800">
                        <a:effectLst/>
                        <a:latin typeface="Times New Roman" pitchFamily="18" charset="0"/>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2800">
                          <a:effectLst/>
                          <a:latin typeface="Times New Roman" pitchFamily="18" charset="0"/>
                          <a:ea typeface="Times New Roman"/>
                          <a:cs typeface="Times New Roman" pitchFamily="18" charset="0"/>
                        </a:rPr>
                        <a:t>1</a:t>
                      </a:r>
                      <a:endParaRPr lang="en-US" sz="2800">
                        <a:effectLst/>
                        <a:latin typeface="Times New Roman" pitchFamily="18" charset="0"/>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2800" i="1">
                          <a:effectLst/>
                          <a:latin typeface="Times New Roman" pitchFamily="18" charset="0"/>
                          <a:ea typeface="Times New Roman"/>
                          <a:cs typeface="Times New Roman" pitchFamily="18" charset="0"/>
                        </a:rPr>
                        <a:t>P</a:t>
                      </a:r>
                      <a:r>
                        <a:rPr lang="en-US" sz="2800" i="1" baseline="-25000">
                          <a:effectLst/>
                          <a:latin typeface="Times New Roman" pitchFamily="18" charset="0"/>
                          <a:ea typeface="Times New Roman"/>
                          <a:cs typeface="Times New Roman" pitchFamily="18" charset="0"/>
                        </a:rPr>
                        <a:t>x</a:t>
                      </a:r>
                      <a:r>
                        <a:rPr lang="en-US" sz="2800" i="1">
                          <a:effectLst/>
                          <a:latin typeface="Times New Roman" pitchFamily="18" charset="0"/>
                          <a:ea typeface="Times New Roman"/>
                          <a:cs typeface="Times New Roman" pitchFamily="18" charset="0"/>
                        </a:rPr>
                        <a:t>(x)</a:t>
                      </a:r>
                      <a:endParaRPr lang="en-US" sz="2800">
                        <a:effectLst/>
                        <a:latin typeface="Times New Roman" pitchFamily="18" charset="0"/>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5164">
                <a:tc>
                  <a:txBody>
                    <a:bodyPr/>
                    <a:lstStyle/>
                    <a:p>
                      <a:pPr marL="0" marR="0" algn="just">
                        <a:spcBef>
                          <a:spcPts val="0"/>
                        </a:spcBef>
                        <a:spcAft>
                          <a:spcPts val="0"/>
                        </a:spcAft>
                      </a:pPr>
                      <a:r>
                        <a:rPr lang="en-US" sz="2800">
                          <a:effectLst/>
                          <a:latin typeface="Times New Roman" pitchFamily="18" charset="0"/>
                          <a:ea typeface="Times New Roman"/>
                          <a:cs typeface="Times New Roman" pitchFamily="18" charset="0"/>
                        </a:rPr>
                        <a:t>-1</a:t>
                      </a:r>
                      <a:endParaRPr lang="en-US" sz="2800">
                        <a:effectLst/>
                        <a:latin typeface="Times New Roman" pitchFamily="18" charset="0"/>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2800" dirty="0">
                          <a:effectLst/>
                          <a:latin typeface="Times New Roman" pitchFamily="18" charset="0"/>
                          <a:ea typeface="Times New Roman"/>
                          <a:cs typeface="Times New Roman" pitchFamily="18" charset="0"/>
                        </a:rPr>
                        <a:t>1/8</a:t>
                      </a:r>
                      <a:endParaRPr lang="en-US" sz="2800" dirty="0">
                        <a:effectLst/>
                        <a:latin typeface="Times New Roman" pitchFamily="18" charset="0"/>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2800">
                          <a:effectLst/>
                          <a:latin typeface="Times New Roman" pitchFamily="18" charset="0"/>
                          <a:ea typeface="Times New Roman"/>
                          <a:cs typeface="Times New Roman" pitchFamily="18" charset="0"/>
                        </a:rPr>
                        <a:t>1/8</a:t>
                      </a:r>
                      <a:endParaRPr lang="en-US" sz="2800">
                        <a:effectLst/>
                        <a:latin typeface="Times New Roman" pitchFamily="18" charset="0"/>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2800">
                          <a:effectLst/>
                          <a:latin typeface="Times New Roman" pitchFamily="18" charset="0"/>
                          <a:ea typeface="Times New Roman"/>
                          <a:cs typeface="Times New Roman" pitchFamily="18" charset="0"/>
                        </a:rPr>
                        <a:t>1/8</a:t>
                      </a:r>
                      <a:endParaRPr lang="en-US" sz="2800">
                        <a:effectLst/>
                        <a:latin typeface="Times New Roman" pitchFamily="18" charset="0"/>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2800">
                          <a:effectLst/>
                          <a:latin typeface="Times New Roman" pitchFamily="18" charset="0"/>
                          <a:ea typeface="Times New Roman"/>
                          <a:cs typeface="Times New Roman" pitchFamily="18" charset="0"/>
                        </a:rPr>
                        <a:t> </a:t>
                      </a:r>
                      <a:endParaRPr lang="en-US" sz="2800">
                        <a:effectLst/>
                        <a:latin typeface="Times New Roman" pitchFamily="18" charset="0"/>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5164">
                <a:tc>
                  <a:txBody>
                    <a:bodyPr/>
                    <a:lstStyle/>
                    <a:p>
                      <a:pPr marL="0" marR="0" algn="just">
                        <a:spcBef>
                          <a:spcPts val="0"/>
                        </a:spcBef>
                        <a:spcAft>
                          <a:spcPts val="0"/>
                        </a:spcAft>
                      </a:pPr>
                      <a:r>
                        <a:rPr lang="en-US" sz="2800">
                          <a:effectLst/>
                          <a:latin typeface="Times New Roman" pitchFamily="18" charset="0"/>
                          <a:ea typeface="Times New Roman"/>
                          <a:cs typeface="Times New Roman" pitchFamily="18" charset="0"/>
                        </a:rPr>
                        <a:t>0</a:t>
                      </a:r>
                      <a:endParaRPr lang="en-US" sz="2800">
                        <a:effectLst/>
                        <a:latin typeface="Times New Roman" pitchFamily="18" charset="0"/>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2800" dirty="0">
                          <a:effectLst/>
                          <a:latin typeface="Times New Roman" pitchFamily="18" charset="0"/>
                          <a:ea typeface="Times New Roman"/>
                          <a:cs typeface="Times New Roman" pitchFamily="18" charset="0"/>
                        </a:rPr>
                        <a:t>1/8</a:t>
                      </a:r>
                      <a:endParaRPr lang="en-US" sz="2800" dirty="0">
                        <a:effectLst/>
                        <a:latin typeface="Times New Roman" pitchFamily="18" charset="0"/>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2800" dirty="0">
                          <a:effectLst/>
                          <a:latin typeface="Times New Roman" pitchFamily="18" charset="0"/>
                          <a:ea typeface="Times New Roman"/>
                          <a:cs typeface="Times New Roman" pitchFamily="18" charset="0"/>
                        </a:rPr>
                        <a:t>0</a:t>
                      </a:r>
                      <a:endParaRPr lang="en-US" sz="2800" dirty="0">
                        <a:effectLst/>
                        <a:latin typeface="Times New Roman" pitchFamily="18" charset="0"/>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2800">
                          <a:effectLst/>
                          <a:latin typeface="Times New Roman" pitchFamily="18" charset="0"/>
                          <a:ea typeface="Times New Roman"/>
                          <a:cs typeface="Times New Roman" pitchFamily="18" charset="0"/>
                        </a:rPr>
                        <a:t>1/8</a:t>
                      </a:r>
                      <a:endParaRPr lang="en-US" sz="2800">
                        <a:effectLst/>
                        <a:latin typeface="Times New Roman" pitchFamily="18" charset="0"/>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2800">
                          <a:effectLst/>
                          <a:latin typeface="Times New Roman" pitchFamily="18" charset="0"/>
                          <a:ea typeface="Times New Roman"/>
                          <a:cs typeface="Times New Roman" pitchFamily="18" charset="0"/>
                        </a:rPr>
                        <a:t> </a:t>
                      </a:r>
                      <a:endParaRPr lang="en-US" sz="2800">
                        <a:effectLst/>
                        <a:latin typeface="Times New Roman" pitchFamily="18" charset="0"/>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5164">
                <a:tc>
                  <a:txBody>
                    <a:bodyPr/>
                    <a:lstStyle/>
                    <a:p>
                      <a:pPr marL="0" marR="0" algn="just">
                        <a:spcBef>
                          <a:spcPts val="0"/>
                        </a:spcBef>
                        <a:spcAft>
                          <a:spcPts val="0"/>
                        </a:spcAft>
                      </a:pPr>
                      <a:r>
                        <a:rPr lang="en-US" sz="2800">
                          <a:effectLst/>
                          <a:latin typeface="Times New Roman" pitchFamily="18" charset="0"/>
                          <a:ea typeface="Times New Roman"/>
                          <a:cs typeface="Times New Roman" pitchFamily="18" charset="0"/>
                        </a:rPr>
                        <a:t>1</a:t>
                      </a:r>
                      <a:endParaRPr lang="en-US" sz="2800">
                        <a:effectLst/>
                        <a:latin typeface="Times New Roman" pitchFamily="18" charset="0"/>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2800">
                          <a:effectLst/>
                          <a:latin typeface="Times New Roman" pitchFamily="18" charset="0"/>
                          <a:ea typeface="Times New Roman"/>
                          <a:cs typeface="Times New Roman" pitchFamily="18" charset="0"/>
                        </a:rPr>
                        <a:t>1/8</a:t>
                      </a:r>
                      <a:endParaRPr lang="en-US" sz="2800">
                        <a:effectLst/>
                        <a:latin typeface="Times New Roman" pitchFamily="18" charset="0"/>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2800" dirty="0">
                          <a:effectLst/>
                          <a:latin typeface="Times New Roman" pitchFamily="18" charset="0"/>
                          <a:ea typeface="Times New Roman"/>
                          <a:cs typeface="Times New Roman" pitchFamily="18" charset="0"/>
                        </a:rPr>
                        <a:t>1/8</a:t>
                      </a:r>
                      <a:endParaRPr lang="en-US" sz="2800" dirty="0">
                        <a:effectLst/>
                        <a:latin typeface="Times New Roman" pitchFamily="18" charset="0"/>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2800">
                          <a:effectLst/>
                          <a:latin typeface="Times New Roman" pitchFamily="18" charset="0"/>
                          <a:ea typeface="Times New Roman"/>
                          <a:cs typeface="Times New Roman" pitchFamily="18" charset="0"/>
                        </a:rPr>
                        <a:t>1/8</a:t>
                      </a:r>
                      <a:endParaRPr lang="en-US" sz="2800">
                        <a:effectLst/>
                        <a:latin typeface="Times New Roman" pitchFamily="18" charset="0"/>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2800">
                          <a:effectLst/>
                          <a:latin typeface="Times New Roman" pitchFamily="18" charset="0"/>
                          <a:ea typeface="Times New Roman"/>
                          <a:cs typeface="Times New Roman" pitchFamily="18" charset="0"/>
                        </a:rPr>
                        <a:t> </a:t>
                      </a:r>
                      <a:endParaRPr lang="en-US" sz="2800">
                        <a:effectLst/>
                        <a:latin typeface="Times New Roman" pitchFamily="18" charset="0"/>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5164">
                <a:tc>
                  <a:txBody>
                    <a:bodyPr/>
                    <a:lstStyle/>
                    <a:p>
                      <a:pPr marL="0" marR="0" algn="just">
                        <a:spcBef>
                          <a:spcPts val="0"/>
                        </a:spcBef>
                        <a:spcAft>
                          <a:spcPts val="0"/>
                        </a:spcAft>
                      </a:pPr>
                      <a:r>
                        <a:rPr lang="en-US" sz="2800" i="1">
                          <a:effectLst/>
                          <a:latin typeface="Times New Roman" pitchFamily="18" charset="0"/>
                          <a:ea typeface="Times New Roman"/>
                          <a:cs typeface="Times New Roman" pitchFamily="18" charset="0"/>
                        </a:rPr>
                        <a:t>P</a:t>
                      </a:r>
                      <a:r>
                        <a:rPr lang="en-US" sz="2800" i="1" baseline="-25000">
                          <a:effectLst/>
                          <a:latin typeface="Times New Roman" pitchFamily="18" charset="0"/>
                          <a:ea typeface="Times New Roman"/>
                          <a:cs typeface="Times New Roman" pitchFamily="18" charset="0"/>
                        </a:rPr>
                        <a:t>Y</a:t>
                      </a:r>
                      <a:r>
                        <a:rPr lang="en-US" sz="2800" i="1">
                          <a:effectLst/>
                          <a:latin typeface="Times New Roman" pitchFamily="18" charset="0"/>
                          <a:ea typeface="Times New Roman"/>
                          <a:cs typeface="Times New Roman" pitchFamily="18" charset="0"/>
                        </a:rPr>
                        <a:t>(y)</a:t>
                      </a:r>
                      <a:endParaRPr lang="en-US" sz="2800">
                        <a:effectLst/>
                        <a:latin typeface="Times New Roman" pitchFamily="18" charset="0"/>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2800">
                          <a:effectLst/>
                          <a:latin typeface="Times New Roman" pitchFamily="18" charset="0"/>
                          <a:ea typeface="Times New Roman"/>
                          <a:cs typeface="Times New Roman" pitchFamily="18" charset="0"/>
                        </a:rPr>
                        <a:t> </a:t>
                      </a:r>
                      <a:endParaRPr lang="en-US" sz="2800">
                        <a:effectLst/>
                        <a:latin typeface="Times New Roman" pitchFamily="18" charset="0"/>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2800">
                          <a:effectLst/>
                          <a:latin typeface="Times New Roman" pitchFamily="18" charset="0"/>
                          <a:ea typeface="Times New Roman"/>
                          <a:cs typeface="Times New Roman" pitchFamily="18" charset="0"/>
                        </a:rPr>
                        <a:t> </a:t>
                      </a:r>
                      <a:endParaRPr lang="en-US" sz="2800">
                        <a:effectLst/>
                        <a:latin typeface="Times New Roman" pitchFamily="18" charset="0"/>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2800">
                          <a:effectLst/>
                          <a:latin typeface="Times New Roman" pitchFamily="18" charset="0"/>
                          <a:ea typeface="Times New Roman"/>
                          <a:cs typeface="Times New Roman" pitchFamily="18" charset="0"/>
                        </a:rPr>
                        <a:t> </a:t>
                      </a:r>
                      <a:endParaRPr lang="en-US" sz="2800">
                        <a:effectLst/>
                        <a:latin typeface="Times New Roman" pitchFamily="18" charset="0"/>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2800" dirty="0">
                          <a:effectLst/>
                          <a:latin typeface="Times New Roman" pitchFamily="18" charset="0"/>
                          <a:ea typeface="Times New Roman"/>
                          <a:cs typeface="Times New Roman" pitchFamily="18" charset="0"/>
                        </a:rPr>
                        <a:t> </a:t>
                      </a:r>
                      <a:endParaRPr lang="en-US" sz="2800" dirty="0">
                        <a:effectLst/>
                        <a:latin typeface="Times New Roman" pitchFamily="18" charset="0"/>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Rectangle 3"/>
          <p:cNvSpPr/>
          <p:nvPr/>
        </p:nvSpPr>
        <p:spPr>
          <a:xfrm>
            <a:off x="685800" y="4114800"/>
            <a:ext cx="6157452" cy="1307537"/>
          </a:xfrm>
          <a:prstGeom prst="rect">
            <a:avLst/>
          </a:prstGeom>
        </p:spPr>
        <p:txBody>
          <a:bodyPr wrap="square">
            <a:spAutoFit/>
          </a:bodyPr>
          <a:lstStyle/>
          <a:p>
            <a:pPr marL="342900" marR="0" lvl="0" indent="-342900" algn="just">
              <a:lnSpc>
                <a:spcPct val="150000"/>
              </a:lnSpc>
              <a:spcBef>
                <a:spcPts val="0"/>
              </a:spcBef>
              <a:spcAft>
                <a:spcPts val="0"/>
              </a:spcAft>
              <a:buFont typeface="+mj-lt"/>
              <a:buAutoNum type="alphaUcPeriod"/>
            </a:pPr>
            <a:r>
              <a:rPr lang="en-US" sz="2800" dirty="0">
                <a:latin typeface="Times New Roman" pitchFamily="18" charset="0"/>
                <a:ea typeface="Calibri"/>
                <a:cs typeface="Times New Roman" pitchFamily="18" charset="0"/>
              </a:rPr>
              <a:t>find the marginal pmf of  X and Y</a:t>
            </a:r>
            <a:endParaRPr lang="en-US" sz="2800" dirty="0">
              <a:latin typeface="Times New Roman" pitchFamily="18" charset="0"/>
              <a:cs typeface="Times New Roman" pitchFamily="18" charset="0"/>
            </a:endParaRPr>
          </a:p>
          <a:p>
            <a:pPr marL="342900" marR="0" lvl="0" indent="-342900" algn="just">
              <a:lnSpc>
                <a:spcPct val="150000"/>
              </a:lnSpc>
              <a:spcBef>
                <a:spcPts val="0"/>
              </a:spcBef>
              <a:spcAft>
                <a:spcPts val="0"/>
              </a:spcAft>
              <a:buFont typeface="+mj-lt"/>
              <a:buAutoNum type="alphaUcPeriod"/>
            </a:pPr>
            <a:r>
              <a:rPr lang="en-US" sz="2800" dirty="0">
                <a:latin typeface="Times New Roman" pitchFamily="18" charset="0"/>
                <a:ea typeface="Calibri"/>
                <a:cs typeface="Times New Roman" pitchFamily="18" charset="0"/>
              </a:rPr>
              <a:t>Are X and Y independent?</a:t>
            </a:r>
            <a:endParaRPr lang="en-US" sz="2800" dirty="0">
              <a:effectLst/>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7966060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0" y="-27039"/>
                <a:ext cx="9144000" cy="7061805"/>
              </a:xfrm>
              <a:prstGeom prst="rect">
                <a:avLst/>
              </a:prstGeom>
            </p:spPr>
            <p:txBody>
              <a:bodyPr wrap="square">
                <a:spAutoFit/>
              </a:bodyPr>
              <a:lstStyle/>
              <a:p>
                <a:pPr marL="342900" lvl="0" indent="-342900" algn="just">
                  <a:lnSpc>
                    <a:spcPct val="150000"/>
                  </a:lnSpc>
                  <a:spcBef>
                    <a:spcPts val="0"/>
                  </a:spcBef>
                  <a:spcAft>
                    <a:spcPts val="0"/>
                  </a:spcAft>
                  <a:buFont typeface="+mj-lt"/>
                  <a:buAutoNum type="arabicPeriod"/>
                </a:pPr>
                <a:r>
                  <a:rPr lang="en-US" sz="2400" dirty="0">
                    <a:latin typeface="Times New Roman" pitchFamily="18" charset="0"/>
                    <a:ea typeface="Times New Roman"/>
                    <a:cs typeface="Times New Roman" pitchFamily="18" charset="0"/>
                  </a:rPr>
                  <a:t>Given the joint probability density,</a:t>
                </a:r>
                <a:endParaRPr lang="en-US" sz="2400" dirty="0">
                  <a:effectLst/>
                  <a:latin typeface="Times New Roman" pitchFamily="18" charset="0"/>
                  <a:cs typeface="Times New Roman" pitchFamily="18" charset="0"/>
                </a:endParaRPr>
              </a:p>
              <a:p>
                <a:pPr marL="45720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a:effectLst/>
                          <a:latin typeface="Cambria Math"/>
                          <a:ea typeface="Times New Roman"/>
                          <a:cs typeface="Times New Roman"/>
                        </a:rPr>
                        <m:t>𝑓</m:t>
                      </m:r>
                      <m:d>
                        <m:dPr>
                          <m:ctrlPr>
                            <a:rPr lang="en-US" sz="2400" i="1">
                              <a:effectLst/>
                              <a:latin typeface="Cambria Math" panose="02040503050406030204" pitchFamily="18" charset="0"/>
                              <a:ea typeface="Times New Roman"/>
                              <a:cs typeface="Times New Roman"/>
                            </a:rPr>
                          </m:ctrlPr>
                        </m:dPr>
                        <m:e>
                          <m:r>
                            <a:rPr lang="en-US" sz="2400" i="1">
                              <a:effectLst/>
                              <a:latin typeface="Cambria Math"/>
                              <a:ea typeface="Times New Roman"/>
                              <a:cs typeface="Times New Roman"/>
                            </a:rPr>
                            <m:t>𝑥</m:t>
                          </m:r>
                          <m:r>
                            <a:rPr lang="en-US" sz="2400" i="1">
                              <a:effectLst/>
                              <a:latin typeface="Cambria Math"/>
                              <a:ea typeface="Times New Roman"/>
                              <a:cs typeface="Times New Roman"/>
                            </a:rPr>
                            <m:t>,</m:t>
                          </m:r>
                          <m:r>
                            <a:rPr lang="en-US" sz="2400" i="1">
                              <a:effectLst/>
                              <a:latin typeface="Cambria Math"/>
                              <a:ea typeface="Times New Roman"/>
                              <a:cs typeface="Times New Roman"/>
                            </a:rPr>
                            <m:t>𝑦</m:t>
                          </m:r>
                        </m:e>
                      </m:d>
                      <m:r>
                        <a:rPr lang="en-US" sz="2400" i="1">
                          <a:effectLst/>
                          <a:latin typeface="Cambria Math"/>
                          <a:ea typeface="Times New Roman"/>
                          <a:cs typeface="Times New Roman"/>
                        </a:rPr>
                        <m:t>=</m:t>
                      </m:r>
                      <m:d>
                        <m:dPr>
                          <m:begChr m:val="{"/>
                          <m:endChr m:val=""/>
                          <m:ctrlPr>
                            <a:rPr lang="en-US" sz="2400" i="1">
                              <a:effectLst/>
                              <a:latin typeface="Cambria Math" panose="02040503050406030204" pitchFamily="18" charset="0"/>
                              <a:ea typeface="Times New Roman"/>
                              <a:cs typeface="Times New Roman"/>
                            </a:rPr>
                          </m:ctrlPr>
                        </m:dPr>
                        <m:e>
                          <m:eqArr>
                            <m:eqArrPr>
                              <m:ctrlPr>
                                <a:rPr lang="en-US" sz="2400" i="1">
                                  <a:effectLst/>
                                  <a:latin typeface="Cambria Math" panose="02040503050406030204" pitchFamily="18" charset="0"/>
                                  <a:ea typeface="Times New Roman"/>
                                  <a:cs typeface="Times New Roman"/>
                                </a:rPr>
                              </m:ctrlPr>
                            </m:eqArrPr>
                            <m:e>
                              <m:f>
                                <m:fPr>
                                  <m:ctrlPr>
                                    <a:rPr lang="en-US" sz="2400" i="1">
                                      <a:effectLst/>
                                      <a:latin typeface="Cambria Math" panose="02040503050406030204" pitchFamily="18" charset="0"/>
                                      <a:ea typeface="Times New Roman"/>
                                      <a:cs typeface="Times New Roman"/>
                                    </a:rPr>
                                  </m:ctrlPr>
                                </m:fPr>
                                <m:num>
                                  <m:r>
                                    <a:rPr lang="en-US" sz="2400" i="1">
                                      <a:effectLst/>
                                      <a:latin typeface="Cambria Math"/>
                                      <a:ea typeface="Times New Roman"/>
                                      <a:cs typeface="Times New Roman"/>
                                    </a:rPr>
                                    <m:t>2</m:t>
                                  </m:r>
                                </m:num>
                                <m:den>
                                  <m:r>
                                    <a:rPr lang="en-US" sz="2400" i="1">
                                      <a:effectLst/>
                                      <a:latin typeface="Cambria Math"/>
                                      <a:ea typeface="Times New Roman"/>
                                      <a:cs typeface="Times New Roman"/>
                                    </a:rPr>
                                    <m:t>3</m:t>
                                  </m:r>
                                </m:den>
                              </m:f>
                              <m:d>
                                <m:dPr>
                                  <m:ctrlPr>
                                    <a:rPr lang="en-US" sz="2400" i="1">
                                      <a:effectLst/>
                                      <a:latin typeface="Cambria Math" panose="02040503050406030204" pitchFamily="18" charset="0"/>
                                      <a:ea typeface="Times New Roman"/>
                                      <a:cs typeface="Times New Roman"/>
                                    </a:rPr>
                                  </m:ctrlPr>
                                </m:dPr>
                                <m:e>
                                  <m:r>
                                    <a:rPr lang="en-US" sz="2400" i="1">
                                      <a:effectLst/>
                                      <a:latin typeface="Cambria Math"/>
                                      <a:ea typeface="Times New Roman"/>
                                      <a:cs typeface="Times New Roman"/>
                                    </a:rPr>
                                    <m:t>𝑥</m:t>
                                  </m:r>
                                  <m:r>
                                    <a:rPr lang="en-US" sz="2400" i="1">
                                      <a:effectLst/>
                                      <a:latin typeface="Cambria Math"/>
                                      <a:ea typeface="Times New Roman"/>
                                      <a:cs typeface="Times New Roman"/>
                                    </a:rPr>
                                    <m:t>+2</m:t>
                                  </m:r>
                                  <m:r>
                                    <a:rPr lang="en-US" sz="2400" i="1">
                                      <a:effectLst/>
                                      <a:latin typeface="Cambria Math"/>
                                      <a:ea typeface="Times New Roman"/>
                                      <a:cs typeface="Times New Roman"/>
                                    </a:rPr>
                                    <m:t>𝑦</m:t>
                                  </m:r>
                                </m:e>
                              </m:d>
                              <m:r>
                                <a:rPr lang="en-US" sz="2400" i="1">
                                  <a:effectLst/>
                                  <a:latin typeface="Cambria Math"/>
                                  <a:ea typeface="Times New Roman"/>
                                  <a:cs typeface="Times New Roman"/>
                                </a:rPr>
                                <m:t>   ,  </m:t>
                              </m:r>
                              <m:r>
                                <a:rPr lang="en-US" sz="2400" i="1">
                                  <a:effectLst/>
                                  <a:latin typeface="Cambria Math"/>
                                  <a:ea typeface="Times New Roman"/>
                                  <a:cs typeface="Times New Roman"/>
                                </a:rPr>
                                <m:t>𝑓𝑜𝑟</m:t>
                              </m:r>
                              <m:r>
                                <a:rPr lang="en-US" sz="2400" i="1">
                                  <a:effectLst/>
                                  <a:latin typeface="Cambria Math"/>
                                  <a:ea typeface="Times New Roman"/>
                                  <a:cs typeface="Times New Roman"/>
                                </a:rPr>
                                <m:t> 0&lt;</m:t>
                              </m:r>
                              <m:r>
                                <a:rPr lang="en-US" sz="2400" i="1">
                                  <a:effectLst/>
                                  <a:latin typeface="Cambria Math"/>
                                  <a:ea typeface="Times New Roman"/>
                                  <a:cs typeface="Times New Roman"/>
                                </a:rPr>
                                <m:t>𝑥</m:t>
                              </m:r>
                              <m:r>
                                <a:rPr lang="en-US" sz="2400" i="1">
                                  <a:effectLst/>
                                  <a:latin typeface="Cambria Math"/>
                                  <a:ea typeface="Times New Roman"/>
                                  <a:cs typeface="Times New Roman"/>
                                </a:rPr>
                                <m:t>&lt;1 ,  0&lt;</m:t>
                              </m:r>
                              <m:r>
                                <a:rPr lang="en-US" sz="2400" i="1">
                                  <a:effectLst/>
                                  <a:latin typeface="Cambria Math"/>
                                  <a:ea typeface="Times New Roman"/>
                                  <a:cs typeface="Times New Roman"/>
                                </a:rPr>
                                <m:t>𝑦</m:t>
                              </m:r>
                              <m:r>
                                <a:rPr lang="en-US" sz="2400" i="1">
                                  <a:effectLst/>
                                  <a:latin typeface="Cambria Math"/>
                                  <a:ea typeface="Times New Roman"/>
                                  <a:cs typeface="Times New Roman"/>
                                </a:rPr>
                                <m:t>&lt;1</m:t>
                              </m:r>
                            </m:e>
                            <m:e>
                              <m:r>
                                <a:rPr lang="en-US" sz="2400" i="1">
                                  <a:effectLst/>
                                  <a:latin typeface="Cambria Math"/>
                                  <a:ea typeface="Times New Roman"/>
                                  <a:cs typeface="Times New Roman"/>
                                </a:rPr>
                                <m:t>0               ,           </m:t>
                              </m:r>
                              <m:r>
                                <a:rPr lang="en-US" sz="2400" i="1">
                                  <a:effectLst/>
                                  <a:latin typeface="Cambria Math"/>
                                  <a:ea typeface="Times New Roman"/>
                                  <a:cs typeface="Times New Roman"/>
                                </a:rPr>
                                <m:t>𝑒𝑙𝑠𝑒𝑤h𝑒𝑟𝑒</m:t>
                              </m:r>
                              <m:r>
                                <a:rPr lang="en-US" sz="2400" i="1">
                                  <a:effectLst/>
                                  <a:latin typeface="Cambria Math"/>
                                  <a:ea typeface="Times New Roman"/>
                                  <a:cs typeface="Times New Roman"/>
                                </a:rPr>
                                <m:t>                             </m:t>
                              </m:r>
                            </m:e>
                          </m:eqArr>
                        </m:e>
                      </m:d>
                    </m:oMath>
                  </m:oMathPara>
                </a14:m>
                <a:endParaRPr lang="en-US" sz="2400" dirty="0">
                  <a:effectLst/>
                  <a:latin typeface="Times New Roman" pitchFamily="18" charset="0"/>
                  <a:cs typeface="Times New Roman" pitchFamily="18" charset="0"/>
                </a:endParaRPr>
              </a:p>
              <a:p>
                <a:pPr marL="342900" marR="0" lvl="0" indent="-342900" algn="just">
                  <a:lnSpc>
                    <a:spcPct val="150000"/>
                  </a:lnSpc>
                  <a:spcBef>
                    <a:spcPts val="0"/>
                  </a:spcBef>
                  <a:spcAft>
                    <a:spcPts val="0"/>
                  </a:spcAft>
                  <a:buFont typeface="+mj-lt"/>
                  <a:buAutoNum type="alphaUcPeriod"/>
                </a:pPr>
                <a:r>
                  <a:rPr lang="en-US" sz="2400" dirty="0">
                    <a:effectLst/>
                    <a:latin typeface="Times New Roman" pitchFamily="18" charset="0"/>
                    <a:ea typeface="Times New Roman"/>
                    <a:cs typeface="Times New Roman" pitchFamily="18" charset="0"/>
                  </a:rPr>
                  <a:t>Find the marginal densities of X and Y.</a:t>
                </a:r>
                <a:endParaRPr lang="en-US" sz="2400" dirty="0">
                  <a:effectLst/>
                  <a:latin typeface="Times New Roman" pitchFamily="18" charset="0"/>
                  <a:cs typeface="Times New Roman" pitchFamily="18" charset="0"/>
                </a:endParaRPr>
              </a:p>
              <a:p>
                <a:pPr marL="342900" marR="0" lvl="0" indent="-342900" algn="just">
                  <a:lnSpc>
                    <a:spcPct val="150000"/>
                  </a:lnSpc>
                  <a:spcBef>
                    <a:spcPts val="0"/>
                  </a:spcBef>
                  <a:spcAft>
                    <a:spcPts val="0"/>
                  </a:spcAft>
                  <a:buFont typeface="+mj-lt"/>
                  <a:buAutoNum type="alphaUcPeriod"/>
                </a:pPr>
                <a:r>
                  <a:rPr lang="en-US" sz="2400" dirty="0">
                    <a:effectLst/>
                    <a:latin typeface="Times New Roman" pitchFamily="18" charset="0"/>
                    <a:ea typeface="Calibri"/>
                    <a:cs typeface="Times New Roman" pitchFamily="18" charset="0"/>
                  </a:rPr>
                  <a:t>Are X and Y independent?</a:t>
                </a:r>
                <a:endParaRPr lang="en-US" sz="2400" dirty="0">
                  <a:effectLst/>
                  <a:latin typeface="Times New Roman" pitchFamily="18" charset="0"/>
                  <a:cs typeface="Times New Roman" pitchFamily="18" charset="0"/>
                </a:endParaRPr>
              </a:p>
              <a:p>
                <a:pPr marL="457200" marR="0" algn="just">
                  <a:lnSpc>
                    <a:spcPct val="150000"/>
                  </a:lnSpc>
                  <a:spcBef>
                    <a:spcPts val="0"/>
                  </a:spcBef>
                  <a:spcAft>
                    <a:spcPts val="0"/>
                  </a:spcAft>
                </a:pPr>
                <a:r>
                  <a:rPr lang="en-US" sz="2400" b="1" i="1" u="sng" dirty="0">
                    <a:effectLst/>
                    <a:latin typeface="Times New Roman" pitchFamily="18" charset="0"/>
                    <a:ea typeface="Times New Roman"/>
                    <a:cs typeface="Times New Roman" pitchFamily="18" charset="0"/>
                  </a:rPr>
                  <a:t>Solution:</a:t>
                </a:r>
                <a:endParaRPr lang="en-US" sz="2400" dirty="0">
                  <a:latin typeface="Times New Roman" pitchFamily="18" charset="0"/>
                  <a:ea typeface="Calibri"/>
                  <a:cs typeface="Times New Roman" pitchFamily="18" charset="0"/>
                </a:endParaRPr>
              </a:p>
              <a:p>
                <a:pPr marL="342900" marR="0" lvl="0" indent="-342900" algn="just">
                  <a:lnSpc>
                    <a:spcPct val="150000"/>
                  </a:lnSpc>
                  <a:spcBef>
                    <a:spcPts val="0"/>
                  </a:spcBef>
                  <a:spcAft>
                    <a:spcPts val="0"/>
                  </a:spcAft>
                  <a:buFont typeface="Times New Roman"/>
                  <a:buAutoNum type="alphaUcPeriod"/>
                </a:pPr>
                <a:r>
                  <a:rPr lang="en-US" sz="2400" dirty="0">
                    <a:effectLst/>
                    <a:latin typeface="Times New Roman" pitchFamily="18" charset="0"/>
                    <a:ea typeface="Times New Roman"/>
                    <a:cs typeface="Times New Roman" pitchFamily="18" charset="0"/>
                  </a:rPr>
                  <a:t>Performing the necessary integrations, we get</a:t>
                </a:r>
              </a:p>
              <a:p>
                <a:pPr marL="342900" marR="0" lvl="0" indent="-342900" algn="just">
                  <a:lnSpc>
                    <a:spcPct val="150000"/>
                  </a:lnSpc>
                  <a:spcBef>
                    <a:spcPts val="0"/>
                  </a:spcBef>
                  <a:spcAft>
                    <a:spcPts val="0"/>
                  </a:spcAft>
                  <a:buFont typeface="Wingdings"/>
                  <a:buChar char=""/>
                </a:pPr>
                <a14:m>
                  <m:oMath xmlns:m="http://schemas.openxmlformats.org/officeDocument/2006/math">
                    <m:r>
                      <a:rPr lang="en-US" sz="2400" i="1">
                        <a:effectLst/>
                        <a:latin typeface="Cambria Math"/>
                        <a:ea typeface="Times New Roman"/>
                        <a:cs typeface="Times New Roman"/>
                      </a:rPr>
                      <m:t>𝑓</m:t>
                    </m:r>
                    <m:d>
                      <m:dPr>
                        <m:ctrlPr>
                          <a:rPr lang="en-US" sz="2400" i="1">
                            <a:effectLst/>
                            <a:latin typeface="Cambria Math" panose="02040503050406030204" pitchFamily="18" charset="0"/>
                            <a:ea typeface="Times New Roman"/>
                            <a:cs typeface="Times New Roman"/>
                          </a:rPr>
                        </m:ctrlPr>
                      </m:dPr>
                      <m:e>
                        <m:r>
                          <a:rPr lang="en-US" sz="2400" i="1">
                            <a:effectLst/>
                            <a:latin typeface="Cambria Math"/>
                            <a:ea typeface="Times New Roman"/>
                            <a:cs typeface="Times New Roman"/>
                          </a:rPr>
                          <m:t>𝑥</m:t>
                        </m:r>
                      </m:e>
                    </m:d>
                    <m:r>
                      <a:rPr lang="en-US" sz="2400" i="1">
                        <a:effectLst/>
                        <a:latin typeface="Cambria Math"/>
                        <a:ea typeface="Times New Roman"/>
                        <a:cs typeface="Times New Roman"/>
                      </a:rPr>
                      <m:t>=</m:t>
                    </m:r>
                    <m:nary>
                      <m:naryPr>
                        <m:limLoc m:val="subSup"/>
                        <m:ctrlPr>
                          <a:rPr lang="en-US" sz="2400" i="1">
                            <a:effectLst/>
                            <a:latin typeface="Cambria Math" panose="02040503050406030204" pitchFamily="18" charset="0"/>
                            <a:ea typeface="Times New Roman"/>
                            <a:cs typeface="Times New Roman"/>
                          </a:rPr>
                        </m:ctrlPr>
                      </m:naryPr>
                      <m:sub>
                        <m:r>
                          <a:rPr lang="en-US" sz="2400" i="1">
                            <a:effectLst/>
                            <a:latin typeface="Cambria Math"/>
                            <a:ea typeface="Times New Roman"/>
                            <a:cs typeface="Times New Roman"/>
                          </a:rPr>
                          <m:t>−∞</m:t>
                        </m:r>
                      </m:sub>
                      <m:sup>
                        <m:r>
                          <a:rPr lang="en-US" sz="2400" i="1">
                            <a:effectLst/>
                            <a:latin typeface="Cambria Math"/>
                            <a:ea typeface="Times New Roman"/>
                            <a:cs typeface="Times New Roman"/>
                          </a:rPr>
                          <m:t>∞</m:t>
                        </m:r>
                      </m:sup>
                      <m:e>
                        <m:r>
                          <a:rPr lang="en-US" sz="2400" i="1">
                            <a:effectLst/>
                            <a:latin typeface="Cambria Math"/>
                            <a:ea typeface="Times New Roman"/>
                            <a:cs typeface="Times New Roman"/>
                          </a:rPr>
                          <m:t>𝑓</m:t>
                        </m:r>
                        <m:d>
                          <m:dPr>
                            <m:ctrlPr>
                              <a:rPr lang="en-US" sz="2400" i="1">
                                <a:effectLst/>
                                <a:latin typeface="Cambria Math" panose="02040503050406030204" pitchFamily="18" charset="0"/>
                                <a:ea typeface="Times New Roman"/>
                                <a:cs typeface="Times New Roman"/>
                              </a:rPr>
                            </m:ctrlPr>
                          </m:dPr>
                          <m:e>
                            <m:r>
                              <a:rPr lang="en-US" sz="2400" i="1">
                                <a:effectLst/>
                                <a:latin typeface="Cambria Math"/>
                                <a:ea typeface="Times New Roman"/>
                                <a:cs typeface="Times New Roman"/>
                              </a:rPr>
                              <m:t>𝑥</m:t>
                            </m:r>
                            <m:r>
                              <a:rPr lang="en-US" sz="2400" i="1">
                                <a:effectLst/>
                                <a:latin typeface="Cambria Math"/>
                                <a:ea typeface="Times New Roman"/>
                                <a:cs typeface="Times New Roman"/>
                              </a:rPr>
                              <m:t>,</m:t>
                            </m:r>
                            <m:r>
                              <a:rPr lang="en-US" sz="2400" i="1">
                                <a:effectLst/>
                                <a:latin typeface="Cambria Math"/>
                                <a:ea typeface="Times New Roman"/>
                                <a:cs typeface="Times New Roman"/>
                              </a:rPr>
                              <m:t>𝑦</m:t>
                            </m:r>
                          </m:e>
                        </m:d>
                        <m:r>
                          <a:rPr lang="en-US" sz="2400" i="1">
                            <a:effectLst/>
                            <a:latin typeface="Cambria Math"/>
                            <a:ea typeface="Times New Roman"/>
                            <a:cs typeface="Times New Roman"/>
                          </a:rPr>
                          <m:t>𝑑𝑦</m:t>
                        </m:r>
                        <m:r>
                          <a:rPr lang="en-US" sz="2400" i="1">
                            <a:effectLst/>
                            <a:latin typeface="Cambria Math"/>
                            <a:ea typeface="Times New Roman"/>
                            <a:cs typeface="Times New Roman"/>
                          </a:rPr>
                          <m:t>=</m:t>
                        </m:r>
                      </m:e>
                    </m:nary>
                    <m:nary>
                      <m:naryPr>
                        <m:limLoc m:val="subSup"/>
                        <m:ctrlPr>
                          <a:rPr lang="en-US" sz="2400" i="1">
                            <a:effectLst/>
                            <a:latin typeface="Cambria Math" panose="02040503050406030204" pitchFamily="18" charset="0"/>
                            <a:ea typeface="Times New Roman"/>
                            <a:cs typeface="Times New Roman"/>
                          </a:rPr>
                        </m:ctrlPr>
                      </m:naryPr>
                      <m:sub>
                        <m:r>
                          <a:rPr lang="en-US" sz="2400" i="1">
                            <a:effectLst/>
                            <a:latin typeface="Cambria Math"/>
                            <a:ea typeface="Times New Roman"/>
                            <a:cs typeface="Times New Roman"/>
                          </a:rPr>
                          <m:t>0</m:t>
                        </m:r>
                      </m:sub>
                      <m:sup>
                        <m:r>
                          <a:rPr lang="en-US" sz="2400" i="1">
                            <a:effectLst/>
                            <a:latin typeface="Cambria Math"/>
                            <a:ea typeface="Times New Roman"/>
                            <a:cs typeface="Times New Roman"/>
                          </a:rPr>
                          <m:t>1</m:t>
                        </m:r>
                      </m:sup>
                      <m:e>
                        <m:f>
                          <m:fPr>
                            <m:ctrlPr>
                              <a:rPr lang="en-US" sz="2400" i="1">
                                <a:effectLst/>
                                <a:latin typeface="Cambria Math" panose="02040503050406030204" pitchFamily="18" charset="0"/>
                                <a:ea typeface="Times New Roman"/>
                                <a:cs typeface="Times New Roman"/>
                              </a:rPr>
                            </m:ctrlPr>
                          </m:fPr>
                          <m:num>
                            <m:r>
                              <a:rPr lang="en-US" sz="2400" i="1">
                                <a:effectLst/>
                                <a:latin typeface="Cambria Math"/>
                                <a:ea typeface="Times New Roman"/>
                                <a:cs typeface="Times New Roman"/>
                              </a:rPr>
                              <m:t>2</m:t>
                            </m:r>
                          </m:num>
                          <m:den>
                            <m:r>
                              <a:rPr lang="en-US" sz="2400" i="1">
                                <a:effectLst/>
                                <a:latin typeface="Cambria Math"/>
                                <a:ea typeface="Times New Roman"/>
                                <a:cs typeface="Times New Roman"/>
                              </a:rPr>
                              <m:t>3</m:t>
                            </m:r>
                          </m:den>
                        </m:f>
                        <m:d>
                          <m:dPr>
                            <m:ctrlPr>
                              <a:rPr lang="en-US" sz="2400" i="1">
                                <a:effectLst/>
                                <a:latin typeface="Cambria Math" panose="02040503050406030204" pitchFamily="18" charset="0"/>
                                <a:ea typeface="Times New Roman"/>
                                <a:cs typeface="Times New Roman"/>
                              </a:rPr>
                            </m:ctrlPr>
                          </m:dPr>
                          <m:e>
                            <m:r>
                              <a:rPr lang="en-US" sz="2400" i="1">
                                <a:effectLst/>
                                <a:latin typeface="Cambria Math"/>
                                <a:ea typeface="Times New Roman"/>
                                <a:cs typeface="Times New Roman"/>
                              </a:rPr>
                              <m:t>𝑥</m:t>
                            </m:r>
                            <m:r>
                              <a:rPr lang="en-US" sz="2400" i="1">
                                <a:effectLst/>
                                <a:latin typeface="Cambria Math"/>
                                <a:ea typeface="Times New Roman"/>
                                <a:cs typeface="Times New Roman"/>
                              </a:rPr>
                              <m:t>+2</m:t>
                            </m:r>
                            <m:r>
                              <a:rPr lang="en-US" sz="2400" i="1">
                                <a:effectLst/>
                                <a:latin typeface="Cambria Math"/>
                                <a:ea typeface="Times New Roman"/>
                                <a:cs typeface="Times New Roman"/>
                              </a:rPr>
                              <m:t>𝑦</m:t>
                            </m:r>
                          </m:e>
                        </m:d>
                        <m:r>
                          <a:rPr lang="en-US" sz="2400" i="1">
                            <a:effectLst/>
                            <a:latin typeface="Cambria Math"/>
                            <a:ea typeface="Times New Roman"/>
                            <a:cs typeface="Times New Roman"/>
                          </a:rPr>
                          <m:t>𝑑𝑦</m:t>
                        </m:r>
                        <m:r>
                          <a:rPr lang="en-US" sz="2400" i="1">
                            <a:effectLst/>
                            <a:latin typeface="Cambria Math"/>
                            <a:ea typeface="Times New Roman"/>
                            <a:cs typeface="Times New Roman"/>
                          </a:rPr>
                          <m:t>=</m:t>
                        </m:r>
                      </m:e>
                    </m:nary>
                    <m:f>
                      <m:fPr>
                        <m:ctrlPr>
                          <a:rPr lang="en-US" sz="2400" i="1">
                            <a:effectLst/>
                            <a:latin typeface="Cambria Math" panose="02040503050406030204" pitchFamily="18" charset="0"/>
                            <a:ea typeface="Times New Roman"/>
                            <a:cs typeface="Times New Roman"/>
                          </a:rPr>
                        </m:ctrlPr>
                      </m:fPr>
                      <m:num>
                        <m:r>
                          <a:rPr lang="en-US" sz="2400" i="1">
                            <a:effectLst/>
                            <a:latin typeface="Cambria Math"/>
                            <a:ea typeface="Times New Roman"/>
                            <a:cs typeface="Times New Roman"/>
                          </a:rPr>
                          <m:t>2</m:t>
                        </m:r>
                      </m:num>
                      <m:den>
                        <m:r>
                          <a:rPr lang="en-US" sz="2400" i="1">
                            <a:effectLst/>
                            <a:latin typeface="Cambria Math"/>
                            <a:ea typeface="Times New Roman"/>
                            <a:cs typeface="Times New Roman"/>
                          </a:rPr>
                          <m:t>3</m:t>
                        </m:r>
                      </m:den>
                    </m:f>
                    <m:d>
                      <m:dPr>
                        <m:ctrlPr>
                          <a:rPr lang="en-US" sz="2400" i="1">
                            <a:effectLst/>
                            <a:latin typeface="Cambria Math" panose="02040503050406030204" pitchFamily="18" charset="0"/>
                            <a:ea typeface="Times New Roman"/>
                            <a:cs typeface="Times New Roman"/>
                          </a:rPr>
                        </m:ctrlPr>
                      </m:dPr>
                      <m:e>
                        <m:r>
                          <a:rPr lang="en-US" sz="2400" i="1">
                            <a:effectLst/>
                            <a:latin typeface="Cambria Math"/>
                            <a:ea typeface="Times New Roman"/>
                            <a:cs typeface="Times New Roman"/>
                          </a:rPr>
                          <m:t>𝑥</m:t>
                        </m:r>
                        <m:r>
                          <a:rPr lang="en-US" sz="2400" i="1">
                            <a:effectLst/>
                            <a:latin typeface="Cambria Math"/>
                            <a:ea typeface="Times New Roman"/>
                            <a:cs typeface="Times New Roman"/>
                          </a:rPr>
                          <m:t>+1</m:t>
                        </m:r>
                      </m:e>
                    </m:d>
                    <m:r>
                      <a:rPr lang="en-US" sz="2400" i="1">
                        <a:effectLst/>
                        <a:latin typeface="Cambria Math"/>
                        <a:ea typeface="Times New Roman"/>
                        <a:cs typeface="Times New Roman"/>
                      </a:rPr>
                      <m:t>,  0&lt;</m:t>
                    </m:r>
                    <m:r>
                      <a:rPr lang="en-US" sz="2400" i="1">
                        <a:effectLst/>
                        <a:latin typeface="Cambria Math"/>
                        <a:ea typeface="Times New Roman"/>
                        <a:cs typeface="Times New Roman"/>
                      </a:rPr>
                      <m:t>𝑥</m:t>
                    </m:r>
                    <m:r>
                      <a:rPr lang="en-US" sz="2400" i="1">
                        <a:effectLst/>
                        <a:latin typeface="Cambria Math"/>
                        <a:ea typeface="Times New Roman"/>
                        <a:cs typeface="Times New Roman"/>
                      </a:rPr>
                      <m:t>&lt;1 </m:t>
                    </m:r>
                  </m:oMath>
                </a14:m>
                <a:endParaRPr lang="en-US" sz="2400" dirty="0">
                  <a:effectLst/>
                  <a:latin typeface="Times New Roman" pitchFamily="18" charset="0"/>
                  <a:cs typeface="Times New Roman" pitchFamily="18" charset="0"/>
                </a:endParaRPr>
              </a:p>
              <a:p>
                <a:pPr marL="457200" marR="0" algn="just">
                  <a:lnSpc>
                    <a:spcPct val="150000"/>
                  </a:lnSpc>
                  <a:spcBef>
                    <a:spcPts val="0"/>
                  </a:spcBef>
                  <a:spcAft>
                    <a:spcPts val="0"/>
                  </a:spcAft>
                </a:pPr>
                <a:r>
                  <a:rPr lang="en-US" sz="2400" dirty="0">
                    <a:effectLst/>
                    <a:latin typeface="Times New Roman" pitchFamily="18" charset="0"/>
                    <a:ea typeface="Times New Roman"/>
                    <a:cs typeface="Times New Roman" pitchFamily="18" charset="0"/>
                  </a:rPr>
                  <a:t>Likewise, </a:t>
                </a:r>
                <a14:m>
                  <m:oMath xmlns:m="http://schemas.openxmlformats.org/officeDocument/2006/math">
                    <m:r>
                      <a:rPr lang="en-US" sz="2400" i="1">
                        <a:effectLst/>
                        <a:latin typeface="Cambria Math"/>
                        <a:ea typeface="Times New Roman"/>
                        <a:cs typeface="Times New Roman"/>
                      </a:rPr>
                      <m:t>𝑓</m:t>
                    </m:r>
                    <m:d>
                      <m:dPr>
                        <m:ctrlPr>
                          <a:rPr lang="en-US" sz="2400" i="1">
                            <a:effectLst/>
                            <a:latin typeface="Cambria Math" panose="02040503050406030204" pitchFamily="18" charset="0"/>
                            <a:ea typeface="Times New Roman"/>
                            <a:cs typeface="Times New Roman"/>
                          </a:rPr>
                        </m:ctrlPr>
                      </m:dPr>
                      <m:e>
                        <m:r>
                          <a:rPr lang="en-US" sz="2400" i="1">
                            <a:effectLst/>
                            <a:latin typeface="Cambria Math"/>
                            <a:ea typeface="Times New Roman"/>
                            <a:cs typeface="Times New Roman"/>
                          </a:rPr>
                          <m:t>𝑦</m:t>
                        </m:r>
                      </m:e>
                    </m:d>
                    <m:r>
                      <a:rPr lang="en-US" sz="2400" i="1">
                        <a:effectLst/>
                        <a:latin typeface="Cambria Math"/>
                        <a:ea typeface="Times New Roman"/>
                        <a:cs typeface="Times New Roman"/>
                      </a:rPr>
                      <m:t>=</m:t>
                    </m:r>
                    <m:nary>
                      <m:naryPr>
                        <m:limLoc m:val="subSup"/>
                        <m:ctrlPr>
                          <a:rPr lang="en-US" sz="2400" i="1">
                            <a:effectLst/>
                            <a:latin typeface="Cambria Math" panose="02040503050406030204" pitchFamily="18" charset="0"/>
                            <a:ea typeface="Times New Roman"/>
                            <a:cs typeface="Times New Roman"/>
                          </a:rPr>
                        </m:ctrlPr>
                      </m:naryPr>
                      <m:sub>
                        <m:r>
                          <a:rPr lang="en-US" sz="2400" i="1">
                            <a:effectLst/>
                            <a:latin typeface="Cambria Math"/>
                            <a:ea typeface="Times New Roman"/>
                            <a:cs typeface="Times New Roman"/>
                          </a:rPr>
                          <m:t>−∞</m:t>
                        </m:r>
                      </m:sub>
                      <m:sup>
                        <m:r>
                          <a:rPr lang="en-US" sz="2400" i="1">
                            <a:effectLst/>
                            <a:latin typeface="Cambria Math"/>
                            <a:ea typeface="Times New Roman"/>
                            <a:cs typeface="Times New Roman"/>
                          </a:rPr>
                          <m:t>∞</m:t>
                        </m:r>
                      </m:sup>
                      <m:e>
                        <m:r>
                          <a:rPr lang="en-US" sz="2400" i="1">
                            <a:effectLst/>
                            <a:latin typeface="Cambria Math"/>
                            <a:ea typeface="Times New Roman"/>
                            <a:cs typeface="Times New Roman"/>
                          </a:rPr>
                          <m:t>𝑓</m:t>
                        </m:r>
                        <m:d>
                          <m:dPr>
                            <m:ctrlPr>
                              <a:rPr lang="en-US" sz="2400" i="1">
                                <a:effectLst/>
                                <a:latin typeface="Cambria Math" panose="02040503050406030204" pitchFamily="18" charset="0"/>
                                <a:ea typeface="Times New Roman"/>
                                <a:cs typeface="Times New Roman"/>
                              </a:rPr>
                            </m:ctrlPr>
                          </m:dPr>
                          <m:e>
                            <m:r>
                              <a:rPr lang="en-US" sz="2400" i="1">
                                <a:effectLst/>
                                <a:latin typeface="Cambria Math"/>
                                <a:ea typeface="Times New Roman"/>
                                <a:cs typeface="Times New Roman"/>
                              </a:rPr>
                              <m:t>𝑥</m:t>
                            </m:r>
                            <m:r>
                              <a:rPr lang="en-US" sz="2400" i="1">
                                <a:effectLst/>
                                <a:latin typeface="Cambria Math"/>
                                <a:ea typeface="Times New Roman"/>
                                <a:cs typeface="Times New Roman"/>
                              </a:rPr>
                              <m:t>,</m:t>
                            </m:r>
                            <m:r>
                              <a:rPr lang="en-US" sz="2400" i="1">
                                <a:effectLst/>
                                <a:latin typeface="Cambria Math"/>
                                <a:ea typeface="Times New Roman"/>
                                <a:cs typeface="Times New Roman"/>
                              </a:rPr>
                              <m:t>𝑦</m:t>
                            </m:r>
                          </m:e>
                        </m:d>
                        <m:r>
                          <a:rPr lang="en-US" sz="2400" i="1">
                            <a:effectLst/>
                            <a:latin typeface="Cambria Math"/>
                            <a:ea typeface="Times New Roman"/>
                            <a:cs typeface="Times New Roman"/>
                          </a:rPr>
                          <m:t>𝑑𝑥</m:t>
                        </m:r>
                        <m:r>
                          <a:rPr lang="en-US" sz="2400" i="1">
                            <a:effectLst/>
                            <a:latin typeface="Cambria Math"/>
                            <a:ea typeface="Times New Roman"/>
                            <a:cs typeface="Times New Roman"/>
                          </a:rPr>
                          <m:t>=</m:t>
                        </m:r>
                      </m:e>
                    </m:nary>
                    <m:nary>
                      <m:naryPr>
                        <m:limLoc m:val="subSup"/>
                        <m:ctrlPr>
                          <a:rPr lang="en-US" sz="2400" i="1">
                            <a:effectLst/>
                            <a:latin typeface="Cambria Math" panose="02040503050406030204" pitchFamily="18" charset="0"/>
                            <a:ea typeface="Times New Roman"/>
                            <a:cs typeface="Times New Roman"/>
                          </a:rPr>
                        </m:ctrlPr>
                      </m:naryPr>
                      <m:sub>
                        <m:r>
                          <a:rPr lang="en-US" sz="2400" i="1">
                            <a:effectLst/>
                            <a:latin typeface="Cambria Math"/>
                            <a:ea typeface="Times New Roman"/>
                            <a:cs typeface="Times New Roman"/>
                          </a:rPr>
                          <m:t>0</m:t>
                        </m:r>
                      </m:sub>
                      <m:sup>
                        <m:r>
                          <a:rPr lang="en-US" sz="2400" i="1">
                            <a:effectLst/>
                            <a:latin typeface="Cambria Math"/>
                            <a:ea typeface="Times New Roman"/>
                            <a:cs typeface="Times New Roman"/>
                          </a:rPr>
                          <m:t>1</m:t>
                        </m:r>
                      </m:sup>
                      <m:e>
                        <m:f>
                          <m:fPr>
                            <m:ctrlPr>
                              <a:rPr lang="en-US" sz="2400" i="1">
                                <a:effectLst/>
                                <a:latin typeface="Cambria Math" panose="02040503050406030204" pitchFamily="18" charset="0"/>
                                <a:ea typeface="Times New Roman"/>
                                <a:cs typeface="Times New Roman"/>
                              </a:rPr>
                            </m:ctrlPr>
                          </m:fPr>
                          <m:num>
                            <m:r>
                              <a:rPr lang="en-US" sz="2400" i="1">
                                <a:effectLst/>
                                <a:latin typeface="Cambria Math"/>
                                <a:ea typeface="Times New Roman"/>
                                <a:cs typeface="Times New Roman"/>
                              </a:rPr>
                              <m:t>2</m:t>
                            </m:r>
                          </m:num>
                          <m:den>
                            <m:r>
                              <a:rPr lang="en-US" sz="2400" i="1">
                                <a:effectLst/>
                                <a:latin typeface="Cambria Math"/>
                                <a:ea typeface="Times New Roman"/>
                                <a:cs typeface="Times New Roman"/>
                              </a:rPr>
                              <m:t>3</m:t>
                            </m:r>
                          </m:den>
                        </m:f>
                        <m:d>
                          <m:dPr>
                            <m:ctrlPr>
                              <a:rPr lang="en-US" sz="2400" i="1">
                                <a:effectLst/>
                                <a:latin typeface="Cambria Math" panose="02040503050406030204" pitchFamily="18" charset="0"/>
                                <a:ea typeface="Times New Roman"/>
                                <a:cs typeface="Times New Roman"/>
                              </a:rPr>
                            </m:ctrlPr>
                          </m:dPr>
                          <m:e>
                            <m:r>
                              <a:rPr lang="en-US" sz="2400" i="1">
                                <a:effectLst/>
                                <a:latin typeface="Cambria Math"/>
                                <a:ea typeface="Times New Roman"/>
                                <a:cs typeface="Times New Roman"/>
                              </a:rPr>
                              <m:t>𝑥</m:t>
                            </m:r>
                            <m:r>
                              <a:rPr lang="en-US" sz="2400" i="1">
                                <a:effectLst/>
                                <a:latin typeface="Cambria Math"/>
                                <a:ea typeface="Times New Roman"/>
                                <a:cs typeface="Times New Roman"/>
                              </a:rPr>
                              <m:t>+2</m:t>
                            </m:r>
                            <m:r>
                              <a:rPr lang="en-US" sz="2400" i="1">
                                <a:effectLst/>
                                <a:latin typeface="Cambria Math"/>
                                <a:ea typeface="Times New Roman"/>
                                <a:cs typeface="Times New Roman"/>
                              </a:rPr>
                              <m:t>𝑦</m:t>
                            </m:r>
                          </m:e>
                        </m:d>
                        <m:r>
                          <a:rPr lang="en-US" sz="2400" i="1">
                            <a:effectLst/>
                            <a:latin typeface="Cambria Math"/>
                            <a:ea typeface="Times New Roman"/>
                            <a:cs typeface="Times New Roman"/>
                          </a:rPr>
                          <m:t>𝑑𝑥</m:t>
                        </m:r>
                        <m:r>
                          <a:rPr lang="en-US" sz="2400" i="1">
                            <a:effectLst/>
                            <a:latin typeface="Cambria Math"/>
                            <a:ea typeface="Times New Roman"/>
                            <a:cs typeface="Times New Roman"/>
                          </a:rPr>
                          <m:t>=</m:t>
                        </m:r>
                      </m:e>
                    </m:nary>
                    <m:f>
                      <m:fPr>
                        <m:ctrlPr>
                          <a:rPr lang="en-US" sz="2400" i="1">
                            <a:effectLst/>
                            <a:latin typeface="Cambria Math" panose="02040503050406030204" pitchFamily="18" charset="0"/>
                            <a:ea typeface="Times New Roman"/>
                            <a:cs typeface="Times New Roman"/>
                          </a:rPr>
                        </m:ctrlPr>
                      </m:fPr>
                      <m:num>
                        <m:r>
                          <a:rPr lang="en-US" sz="2400" i="1">
                            <a:effectLst/>
                            <a:latin typeface="Cambria Math"/>
                            <a:ea typeface="Times New Roman"/>
                            <a:cs typeface="Times New Roman"/>
                          </a:rPr>
                          <m:t>1</m:t>
                        </m:r>
                      </m:num>
                      <m:den>
                        <m:r>
                          <a:rPr lang="en-US" sz="2400" i="1">
                            <a:effectLst/>
                            <a:latin typeface="Cambria Math"/>
                            <a:ea typeface="Times New Roman"/>
                            <a:cs typeface="Times New Roman"/>
                          </a:rPr>
                          <m:t>3</m:t>
                        </m:r>
                      </m:den>
                    </m:f>
                    <m:d>
                      <m:dPr>
                        <m:ctrlPr>
                          <a:rPr lang="en-US" sz="2400" i="1">
                            <a:effectLst/>
                            <a:latin typeface="Cambria Math" panose="02040503050406030204" pitchFamily="18" charset="0"/>
                            <a:ea typeface="Times New Roman"/>
                            <a:cs typeface="Times New Roman"/>
                          </a:rPr>
                        </m:ctrlPr>
                      </m:dPr>
                      <m:e>
                        <m:r>
                          <a:rPr lang="en-US" sz="2400" i="1">
                            <a:effectLst/>
                            <a:latin typeface="Cambria Math"/>
                            <a:ea typeface="Times New Roman"/>
                            <a:cs typeface="Times New Roman"/>
                          </a:rPr>
                          <m:t>1+4</m:t>
                        </m:r>
                        <m:r>
                          <a:rPr lang="en-US" sz="2400" i="1">
                            <a:effectLst/>
                            <a:latin typeface="Cambria Math"/>
                            <a:ea typeface="Times New Roman"/>
                            <a:cs typeface="Times New Roman"/>
                          </a:rPr>
                          <m:t>𝑦</m:t>
                        </m:r>
                      </m:e>
                    </m:d>
                    <m:r>
                      <a:rPr lang="en-US" sz="2400" i="1">
                        <a:effectLst/>
                        <a:latin typeface="Cambria Math"/>
                        <a:ea typeface="Times New Roman"/>
                        <a:cs typeface="Times New Roman"/>
                      </a:rPr>
                      <m:t>,  0&lt;</m:t>
                    </m:r>
                    <m:r>
                      <a:rPr lang="en-US" sz="2400" i="1">
                        <a:effectLst/>
                        <a:latin typeface="Cambria Math"/>
                        <a:ea typeface="Times New Roman"/>
                        <a:cs typeface="Times New Roman"/>
                      </a:rPr>
                      <m:t>𝑦</m:t>
                    </m:r>
                    <m:r>
                      <a:rPr lang="en-US" sz="2400" i="1">
                        <a:effectLst/>
                        <a:latin typeface="Cambria Math"/>
                        <a:ea typeface="Times New Roman"/>
                        <a:cs typeface="Times New Roman"/>
                      </a:rPr>
                      <m:t>&lt;1  </m:t>
                    </m:r>
                  </m:oMath>
                </a14:m>
                <a:endParaRPr lang="en-US" sz="2400" dirty="0">
                  <a:effectLst/>
                  <a:latin typeface="Times New Roman" pitchFamily="18" charset="0"/>
                  <a:cs typeface="Times New Roman" pitchFamily="18" charset="0"/>
                </a:endParaRPr>
              </a:p>
              <a:p>
                <a:pPr marL="342900" marR="0" lvl="0" indent="-342900" algn="just">
                  <a:lnSpc>
                    <a:spcPct val="150000"/>
                  </a:lnSpc>
                  <a:spcBef>
                    <a:spcPts val="0"/>
                  </a:spcBef>
                  <a:spcAft>
                    <a:spcPts val="0"/>
                  </a:spcAft>
                  <a:buFont typeface="Times New Roman"/>
                  <a:buAutoNum type="alphaUcPeriod"/>
                </a:pPr>
                <a:r>
                  <a:rPr lang="en-US" sz="2400" dirty="0">
                    <a:effectLst/>
                    <a:latin typeface="Times New Roman" pitchFamily="18" charset="0"/>
                    <a:ea typeface="MTSYN"/>
                    <a:cs typeface="Times New Roman" pitchFamily="18" charset="0"/>
                  </a:rPr>
                  <a:t>X and Y are not independent because </a:t>
                </a:r>
                <a14:m>
                  <m:oMath xmlns:m="http://schemas.openxmlformats.org/officeDocument/2006/math">
                    <m:r>
                      <a:rPr lang="en-US" sz="2400" i="1">
                        <a:effectLst/>
                        <a:latin typeface="Cambria Math"/>
                        <a:ea typeface="Times New Roman"/>
                        <a:cs typeface="Times New Roman"/>
                      </a:rPr>
                      <m:t>𝑓</m:t>
                    </m:r>
                    <m:d>
                      <m:dPr>
                        <m:ctrlPr>
                          <a:rPr lang="en-US" sz="2400" i="1">
                            <a:effectLst/>
                            <a:latin typeface="Cambria Math" panose="02040503050406030204" pitchFamily="18" charset="0"/>
                            <a:ea typeface="Times New Roman"/>
                            <a:cs typeface="Times New Roman"/>
                          </a:rPr>
                        </m:ctrlPr>
                      </m:dPr>
                      <m:e>
                        <m:r>
                          <a:rPr lang="en-US" sz="2400" i="1">
                            <a:effectLst/>
                            <a:latin typeface="Cambria Math"/>
                            <a:ea typeface="Times New Roman"/>
                            <a:cs typeface="Times New Roman"/>
                          </a:rPr>
                          <m:t>𝑥</m:t>
                        </m:r>
                        <m:r>
                          <a:rPr lang="en-US" sz="2400" i="1">
                            <a:effectLst/>
                            <a:latin typeface="Cambria Math"/>
                            <a:ea typeface="Times New Roman"/>
                            <a:cs typeface="Times New Roman"/>
                          </a:rPr>
                          <m:t>,</m:t>
                        </m:r>
                        <m:r>
                          <a:rPr lang="en-US" sz="2400" i="1">
                            <a:effectLst/>
                            <a:latin typeface="Cambria Math"/>
                            <a:ea typeface="Times New Roman"/>
                            <a:cs typeface="Times New Roman"/>
                          </a:rPr>
                          <m:t>𝑦</m:t>
                        </m:r>
                      </m:e>
                    </m:d>
                    <m:r>
                      <a:rPr lang="en-US" sz="2400" i="1">
                        <a:effectLst/>
                        <a:latin typeface="Cambria Math"/>
                        <a:ea typeface="Times New Roman"/>
                        <a:cs typeface="Times New Roman"/>
                      </a:rPr>
                      <m:t>≠</m:t>
                    </m:r>
                    <m:r>
                      <a:rPr lang="en-US" sz="2400" i="1">
                        <a:effectLst/>
                        <a:latin typeface="Cambria Math"/>
                        <a:ea typeface="Times New Roman"/>
                        <a:cs typeface="Times New Roman"/>
                      </a:rPr>
                      <m:t>𝑓</m:t>
                    </m:r>
                    <m:d>
                      <m:dPr>
                        <m:ctrlPr>
                          <a:rPr lang="en-US" sz="2400" i="1">
                            <a:effectLst/>
                            <a:latin typeface="Cambria Math" panose="02040503050406030204" pitchFamily="18" charset="0"/>
                            <a:ea typeface="Times New Roman"/>
                            <a:cs typeface="Times New Roman"/>
                          </a:rPr>
                        </m:ctrlPr>
                      </m:dPr>
                      <m:e>
                        <m:r>
                          <a:rPr lang="en-US" sz="2400" i="1">
                            <a:effectLst/>
                            <a:latin typeface="Cambria Math"/>
                            <a:ea typeface="Times New Roman"/>
                            <a:cs typeface="Times New Roman"/>
                          </a:rPr>
                          <m:t>𝑥</m:t>
                        </m:r>
                        <m:r>
                          <a:rPr lang="en-US" sz="2400" i="1">
                            <a:effectLst/>
                            <a:latin typeface="Cambria Math"/>
                            <a:ea typeface="Times New Roman"/>
                            <a:cs typeface="Times New Roman"/>
                          </a:rPr>
                          <m:t>)∗</m:t>
                        </m:r>
                        <m:r>
                          <a:rPr lang="en-US" sz="2400" i="1">
                            <a:effectLst/>
                            <a:latin typeface="Cambria Math"/>
                            <a:ea typeface="Times New Roman"/>
                            <a:cs typeface="Times New Roman"/>
                          </a:rPr>
                          <m:t>𝑓</m:t>
                        </m:r>
                        <m:r>
                          <a:rPr lang="en-US" sz="2400" i="1">
                            <a:effectLst/>
                            <a:latin typeface="Cambria Math"/>
                            <a:ea typeface="Times New Roman"/>
                            <a:cs typeface="Times New Roman"/>
                          </a:rPr>
                          <m:t>(</m:t>
                        </m:r>
                        <m:r>
                          <a:rPr lang="en-US" sz="2400" i="1">
                            <a:effectLst/>
                            <a:latin typeface="Cambria Math"/>
                            <a:ea typeface="Times New Roman"/>
                            <a:cs typeface="Times New Roman"/>
                          </a:rPr>
                          <m:t>𝑦</m:t>
                        </m:r>
                      </m:e>
                    </m:d>
                  </m:oMath>
                </a14:m>
                <a:endParaRPr lang="en-US" sz="2400" dirty="0">
                  <a:effectLst/>
                  <a:latin typeface="Times New Roman" pitchFamily="18" charset="0"/>
                  <a:ea typeface="Times New Roman"/>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27039"/>
                <a:ext cx="9144000" cy="7061805"/>
              </a:xfrm>
              <a:prstGeom prst="rect">
                <a:avLst/>
              </a:prstGeom>
              <a:blipFill rotWithShape="1">
                <a:blip r:embed="rId2"/>
                <a:stretch>
                  <a:fillRect l="-867" b="-1123"/>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32311785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5800" y="0"/>
            <a:ext cx="5638800" cy="1692771"/>
          </a:xfrm>
          <a:prstGeom prst="rect">
            <a:avLst/>
          </a:prstGeom>
        </p:spPr>
        <p:txBody>
          <a:bodyPr wrap="square">
            <a:spAutoFit/>
          </a:bodyPr>
          <a:lstStyle/>
          <a:p>
            <a:pPr algn="ctr">
              <a:spcAft>
                <a:spcPts val="600"/>
              </a:spcAft>
            </a:pPr>
            <a:r>
              <a:rPr lang="en-US" sz="2800" b="1" dirty="0">
                <a:latin typeface="Times New Roman" pitchFamily="18" charset="0"/>
                <a:ea typeface="Calibri"/>
                <a:cs typeface="Times New Roman" pitchFamily="18" charset="0"/>
              </a:rPr>
              <a:t>CHAPTER-SEVEN</a:t>
            </a:r>
            <a:endParaRPr lang="en-US" sz="2800" dirty="0">
              <a:latin typeface="Times New Roman" pitchFamily="18" charset="0"/>
              <a:ea typeface="Calibri"/>
              <a:cs typeface="Times New Roman" pitchFamily="18" charset="0"/>
            </a:endParaRPr>
          </a:p>
          <a:p>
            <a:pPr algn="ctr">
              <a:spcBef>
                <a:spcPts val="600"/>
              </a:spcBef>
              <a:spcAft>
                <a:spcPts val="600"/>
              </a:spcAft>
            </a:pPr>
            <a:r>
              <a:rPr lang="en-US" sz="2800" b="1" dirty="0">
                <a:latin typeface="Times New Roman" pitchFamily="18" charset="0"/>
                <a:ea typeface="Calibri"/>
                <a:cs typeface="Times New Roman" pitchFamily="18" charset="0"/>
              </a:rPr>
              <a:t>EXPECTATION</a:t>
            </a:r>
            <a:endParaRPr lang="en-US" sz="2800" dirty="0">
              <a:latin typeface="Times New Roman" pitchFamily="18" charset="0"/>
              <a:ea typeface="Calibri"/>
              <a:cs typeface="Times New Roman" pitchFamily="18" charset="0"/>
            </a:endParaRPr>
          </a:p>
          <a:p>
            <a:pPr>
              <a:spcBef>
                <a:spcPts val="600"/>
              </a:spcBef>
              <a:spcAft>
                <a:spcPts val="600"/>
              </a:spcAft>
            </a:pPr>
            <a:r>
              <a:rPr lang="en-US" sz="2800" b="1" dirty="0">
                <a:latin typeface="Times New Roman" pitchFamily="18" charset="0"/>
                <a:ea typeface="Calibri"/>
                <a:cs typeface="Times New Roman" pitchFamily="18" charset="0"/>
              </a:rPr>
              <a:t>Expectation of a Random Variable</a:t>
            </a:r>
            <a:endParaRPr lang="en-US" sz="2800" dirty="0">
              <a:latin typeface="Times New Roman" pitchFamily="18" charset="0"/>
              <a:ea typeface="Calibri"/>
              <a:cs typeface="Times New Roman" pitchFamily="18" charset="0"/>
            </a:endParaRPr>
          </a:p>
        </p:txBody>
      </p:sp>
      <p:sp>
        <p:nvSpPr>
          <p:cNvPr id="3" name="Rectangle 2"/>
          <p:cNvSpPr/>
          <p:nvPr/>
        </p:nvSpPr>
        <p:spPr>
          <a:xfrm>
            <a:off x="304800" y="772643"/>
            <a:ext cx="8839200" cy="2754087"/>
          </a:xfrm>
          <a:prstGeom prst="rect">
            <a:avLst/>
          </a:prstGeom>
        </p:spPr>
        <p:txBody>
          <a:bodyPr wrap="square">
            <a:spAutoFit/>
          </a:bodyPr>
          <a:lstStyle/>
          <a:p>
            <a:pPr algn="just">
              <a:lnSpc>
                <a:spcPct val="150000"/>
              </a:lnSpc>
              <a:spcBef>
                <a:spcPts val="600"/>
              </a:spcBef>
              <a:spcAft>
                <a:spcPts val="600"/>
              </a:spcAft>
            </a:pPr>
            <a:endParaRPr lang="en-US" sz="2800" dirty="0" smtClean="0">
              <a:latin typeface="Times New Roman" pitchFamily="18" charset="0"/>
              <a:ea typeface="Calibri"/>
              <a:cs typeface="Times New Roman" pitchFamily="18" charset="0"/>
            </a:endParaRPr>
          </a:p>
          <a:p>
            <a:pPr algn="just">
              <a:lnSpc>
                <a:spcPct val="150000"/>
              </a:lnSpc>
              <a:spcBef>
                <a:spcPts val="600"/>
              </a:spcBef>
              <a:spcAft>
                <a:spcPts val="600"/>
              </a:spcAft>
            </a:pPr>
            <a:r>
              <a:rPr lang="en-US" sz="2800" dirty="0" smtClean="0">
                <a:latin typeface="Times New Roman" pitchFamily="18" charset="0"/>
                <a:ea typeface="Calibri"/>
                <a:cs typeface="Times New Roman" pitchFamily="18" charset="0"/>
              </a:rPr>
              <a:t>The </a:t>
            </a:r>
            <a:r>
              <a:rPr lang="en-US" sz="2800" dirty="0">
                <a:latin typeface="Times New Roman" pitchFamily="18" charset="0"/>
                <a:ea typeface="Calibri"/>
                <a:cs typeface="Times New Roman" pitchFamily="18" charset="0"/>
              </a:rPr>
              <a:t>averaging process, when applied to a random variable is called expectation. It is denoted by E(X) or </a:t>
            </a:r>
            <a:r>
              <a:rPr lang="en-US" sz="2800" dirty="0">
                <a:latin typeface="Times New Roman" pitchFamily="18" charset="0"/>
                <a:ea typeface="Calibri"/>
                <a:cs typeface="Times New Roman" pitchFamily="18" charset="0"/>
                <a:sym typeface="Symbol"/>
              </a:rPr>
              <a:t></a:t>
            </a:r>
            <a:r>
              <a:rPr lang="en-US" sz="2800" dirty="0">
                <a:latin typeface="Times New Roman" pitchFamily="18" charset="0"/>
                <a:ea typeface="Calibri"/>
                <a:cs typeface="Times New Roman" pitchFamily="18" charset="0"/>
              </a:rPr>
              <a:t>and is read as the expected value of X or the mean value of X.</a:t>
            </a:r>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66248269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42568" y="152400"/>
                <a:ext cx="8839200" cy="4047262"/>
              </a:xfrm>
              <a:prstGeom prst="rect">
                <a:avLst/>
              </a:prstGeom>
            </p:spPr>
            <p:txBody>
              <a:bodyPr wrap="square">
                <a:spAutoFit/>
              </a:bodyPr>
              <a:lstStyle/>
              <a:p>
                <a:pPr>
                  <a:spcBef>
                    <a:spcPts val="600"/>
                  </a:spcBef>
                  <a:spcAft>
                    <a:spcPts val="600"/>
                  </a:spcAft>
                </a:pPr>
                <a:r>
                  <a:rPr lang="en-US" sz="2800" b="1" dirty="0" smtClean="0">
                    <a:latin typeface="Times New Roman" pitchFamily="18" charset="0"/>
                    <a:ea typeface="Calibri"/>
                    <a:cs typeface="Times New Roman" pitchFamily="18" charset="0"/>
                  </a:rPr>
                  <a:t>Expectation of a Random Variable: Discrete Case</a:t>
                </a:r>
                <a:endParaRPr lang="en-US" sz="2800" dirty="0">
                  <a:latin typeface="Times New Roman" pitchFamily="18" charset="0"/>
                  <a:ea typeface="Calibri"/>
                  <a:cs typeface="Times New Roman" pitchFamily="18" charset="0"/>
                </a:endParaRPr>
              </a:p>
              <a:p>
                <a:r>
                  <a:rPr lang="en-US" sz="2800" dirty="0">
                    <a:effectLst/>
                    <a:latin typeface="Times New Roman" pitchFamily="18" charset="0"/>
                    <a:ea typeface="Calibri"/>
                    <a:cs typeface="Times New Roman" pitchFamily="18" charset="0"/>
                  </a:rPr>
                  <a:t>The expected value of a discrete random variable is defined </a:t>
                </a:r>
                <a:r>
                  <a:rPr lang="en-US" sz="2800" dirty="0" smtClean="0">
                    <a:effectLst/>
                    <a:latin typeface="Times New Roman" pitchFamily="18" charset="0"/>
                    <a:ea typeface="Calibri"/>
                    <a:cs typeface="Times New Roman" pitchFamily="18" charset="0"/>
                  </a:rPr>
                  <a:t>by;</a:t>
                </a:r>
              </a:p>
              <a:p>
                <a:r>
                  <a:rPr lang="en-US" sz="2800" dirty="0" smtClean="0">
                    <a:effectLst/>
                    <a:latin typeface="Times New Roman" pitchFamily="18" charset="0"/>
                    <a:ea typeface="Calibri"/>
                    <a:cs typeface="Times New Roman" pitchFamily="18" charset="0"/>
                  </a:rPr>
                  <a:t> </a:t>
                </a:r>
                <a:r>
                  <a:rPr lang="en-US" sz="2800" dirty="0">
                    <a:effectLst/>
                    <a:latin typeface="Times New Roman" pitchFamily="18" charset="0"/>
                    <a:ea typeface="Calibri"/>
                    <a:cs typeface="Times New Roman" pitchFamily="18" charset="0"/>
                  </a:rPr>
                  <a:t>E(x) =</a:t>
                </a:r>
                <a14:m>
                  <m:oMath xmlns:m="http://schemas.openxmlformats.org/officeDocument/2006/math">
                    <m:nary>
                      <m:naryPr>
                        <m:chr m:val="∑"/>
                        <m:limLoc m:val="undOvr"/>
                        <m:ctrlPr>
                          <a:rPr lang="en-US" sz="2800" i="1">
                            <a:effectLst/>
                            <a:latin typeface="Cambria Math" panose="02040503050406030204" pitchFamily="18" charset="0"/>
                            <a:ea typeface="Calibri"/>
                            <a:cs typeface="Times New Roman"/>
                          </a:rPr>
                        </m:ctrlPr>
                      </m:naryPr>
                      <m:sub>
                        <m:r>
                          <a:rPr lang="en-US" sz="2800" i="1">
                            <a:effectLst/>
                            <a:latin typeface="Cambria Math"/>
                            <a:ea typeface="Calibri"/>
                            <a:cs typeface="Times New Roman"/>
                          </a:rPr>
                          <m:t>𝑥</m:t>
                        </m:r>
                        <m:r>
                          <a:rPr lang="en-US" sz="2800" i="1">
                            <a:effectLst/>
                            <a:latin typeface="Cambria Math"/>
                            <a:ea typeface="Calibri"/>
                            <a:cs typeface="Times New Roman"/>
                          </a:rPr>
                          <m:t>=1</m:t>
                        </m:r>
                      </m:sub>
                      <m:sup>
                        <m:r>
                          <a:rPr lang="en-US" sz="2800" i="1">
                            <a:effectLst/>
                            <a:latin typeface="Cambria Math"/>
                            <a:ea typeface="Calibri"/>
                            <a:cs typeface="Times New Roman"/>
                          </a:rPr>
                          <m:t>𝑛</m:t>
                        </m:r>
                      </m:sup>
                      <m:e>
                        <m:r>
                          <a:rPr lang="en-US" sz="2800" i="1">
                            <a:effectLst/>
                            <a:latin typeface="Cambria Math"/>
                            <a:ea typeface="Calibri"/>
                            <a:cs typeface="Times New Roman"/>
                          </a:rPr>
                          <m:t>𝑥𝑃</m:t>
                        </m:r>
                        <m:r>
                          <a:rPr lang="en-US" sz="2800" i="1">
                            <a:effectLst/>
                            <a:latin typeface="Cambria Math"/>
                            <a:ea typeface="Calibri"/>
                            <a:cs typeface="Times New Roman"/>
                          </a:rPr>
                          <m:t>(</m:t>
                        </m:r>
                        <m:r>
                          <a:rPr lang="en-US" sz="2800" i="1">
                            <a:effectLst/>
                            <a:latin typeface="Cambria Math"/>
                            <a:ea typeface="Calibri"/>
                            <a:cs typeface="Times New Roman"/>
                          </a:rPr>
                          <m:t>𝑥</m:t>
                        </m:r>
                        <m:r>
                          <a:rPr lang="en-US" sz="2800" i="1">
                            <a:effectLst/>
                            <a:latin typeface="Cambria Math"/>
                            <a:ea typeface="Calibri"/>
                            <a:cs typeface="Times New Roman"/>
                          </a:rPr>
                          <m:t>)</m:t>
                        </m:r>
                      </m:e>
                    </m:nary>
                  </m:oMath>
                </a14:m>
                <a:r>
                  <a:rPr lang="en-US" sz="2800" dirty="0">
                    <a:effectLst/>
                    <a:latin typeface="Times New Roman" pitchFamily="18" charset="0"/>
                    <a:ea typeface="Calibri"/>
                    <a:cs typeface="Times New Roman" pitchFamily="18" charset="0"/>
                  </a:rPr>
                  <a:t>; provided the sum exists. </a:t>
                </a:r>
                <a:endParaRPr lang="en-US" sz="2800" dirty="0" smtClean="0">
                  <a:effectLst/>
                  <a:latin typeface="Times New Roman" pitchFamily="18" charset="0"/>
                  <a:ea typeface="Calibri"/>
                  <a:cs typeface="Times New Roman" pitchFamily="18" charset="0"/>
                </a:endParaRPr>
              </a:p>
              <a:p>
                <a:r>
                  <a:rPr lang="en-US" sz="2800" dirty="0" smtClean="0">
                    <a:effectLst/>
                    <a:latin typeface="Times New Roman" pitchFamily="18" charset="0"/>
                    <a:ea typeface="Calibri"/>
                    <a:cs typeface="Times New Roman" pitchFamily="18" charset="0"/>
                  </a:rPr>
                  <a:t>Since </a:t>
                </a:r>
                <a:r>
                  <a:rPr lang="en-US" sz="2800" dirty="0">
                    <a:effectLst/>
                    <a:latin typeface="Times New Roman" pitchFamily="18" charset="0"/>
                    <a:ea typeface="Calibri"/>
                    <a:cs typeface="Times New Roman" pitchFamily="18" charset="0"/>
                  </a:rPr>
                  <a:t>P(x)</a:t>
                </a:r>
                <a14:m>
                  <m:oMath xmlns:m="http://schemas.openxmlformats.org/officeDocument/2006/math">
                    <m:r>
                      <a:rPr lang="en-US" sz="2800" i="1">
                        <a:effectLst/>
                        <a:latin typeface="Cambria Math"/>
                        <a:ea typeface="Calibri"/>
                        <a:cs typeface="Times New Roman"/>
                      </a:rPr>
                      <m:t>≥</m:t>
                    </m:r>
                  </m:oMath>
                </a14:m>
                <a:r>
                  <a:rPr lang="en-US" sz="2800" dirty="0">
                    <a:effectLst/>
                    <a:latin typeface="Times New Roman" pitchFamily="18" charset="0"/>
                    <a:ea typeface="Times New Roman"/>
                    <a:cs typeface="Times New Roman" pitchFamily="18" charset="0"/>
                  </a:rPr>
                  <a:t>0,</a:t>
                </a:r>
                <a14:m>
                  <m:oMath xmlns:m="http://schemas.openxmlformats.org/officeDocument/2006/math">
                    <m:r>
                      <a:rPr lang="en-US" sz="2800" i="1">
                        <a:effectLst/>
                        <a:latin typeface="Cambria Math"/>
                        <a:ea typeface="Times New Roman"/>
                        <a:cs typeface="Times New Roman"/>
                      </a:rPr>
                      <m:t>∀</m:t>
                    </m:r>
                    <m:r>
                      <a:rPr lang="en-US" sz="2800" i="1">
                        <a:effectLst/>
                        <a:latin typeface="Cambria Math"/>
                        <a:ea typeface="Times New Roman"/>
                        <a:cs typeface="Times New Roman"/>
                      </a:rPr>
                      <m:t>𝑥</m:t>
                    </m:r>
                    <m:r>
                      <a:rPr lang="en-US" sz="2800" i="1">
                        <a:effectLst/>
                        <a:latin typeface="Cambria Math"/>
                        <a:ea typeface="Times New Roman"/>
                        <a:cs typeface="Times New Roman"/>
                      </a:rPr>
                      <m:t> ∈</m:t>
                    </m:r>
                    <m:r>
                      <a:rPr lang="en-US" sz="2800" i="1">
                        <a:effectLst/>
                        <a:latin typeface="Cambria Math"/>
                        <a:ea typeface="Times New Roman"/>
                        <a:cs typeface="Times New Roman"/>
                      </a:rPr>
                      <m:t>𝑅</m:t>
                    </m:r>
                    <m:r>
                      <a:rPr lang="en-US" sz="2800" i="1">
                        <a:effectLst/>
                        <a:latin typeface="Cambria Math"/>
                        <a:ea typeface="Times New Roman"/>
                        <a:cs typeface="Times New Roman"/>
                      </a:rPr>
                      <m:t>(</m:t>
                    </m:r>
                    <m:r>
                      <a:rPr lang="en-US" sz="2800" i="1">
                        <a:effectLst/>
                        <a:latin typeface="Cambria Math"/>
                        <a:ea typeface="Times New Roman"/>
                        <a:cs typeface="Times New Roman"/>
                      </a:rPr>
                      <m:t>𝑥</m:t>
                    </m:r>
                    <m:r>
                      <a:rPr lang="en-US" sz="2800" i="1">
                        <a:effectLst/>
                        <a:latin typeface="Cambria Math"/>
                        <a:ea typeface="Times New Roman"/>
                        <a:cs typeface="Times New Roman"/>
                      </a:rPr>
                      <m:t>)</m:t>
                    </m:r>
                  </m:oMath>
                </a14:m>
                <a:r>
                  <a:rPr lang="en-US" sz="2800" dirty="0">
                    <a:effectLst/>
                    <a:latin typeface="Times New Roman" pitchFamily="18" charset="0"/>
                    <a:ea typeface="Calibri"/>
                    <a:cs typeface="Times New Roman" pitchFamily="18" charset="0"/>
                  </a:rPr>
                  <a:t> and</a:t>
                </a:r>
                <a14:m>
                  <m:oMath xmlns:m="http://schemas.openxmlformats.org/officeDocument/2006/math">
                    <m:nary>
                      <m:naryPr>
                        <m:chr m:val="∑"/>
                        <m:limLoc m:val="undOvr"/>
                        <m:ctrlPr>
                          <a:rPr lang="en-US" sz="2800" i="1">
                            <a:effectLst/>
                            <a:latin typeface="Cambria Math" panose="02040503050406030204" pitchFamily="18" charset="0"/>
                            <a:ea typeface="Calibri"/>
                            <a:cs typeface="Times New Roman"/>
                          </a:rPr>
                        </m:ctrlPr>
                      </m:naryPr>
                      <m:sub>
                        <m:r>
                          <a:rPr lang="en-US" sz="2800" i="1">
                            <a:effectLst/>
                            <a:latin typeface="Cambria Math"/>
                            <a:ea typeface="Calibri"/>
                            <a:cs typeface="Times New Roman"/>
                          </a:rPr>
                          <m:t>𝑥</m:t>
                        </m:r>
                        <m:r>
                          <a:rPr lang="en-US" sz="2800" i="1">
                            <a:effectLst/>
                            <a:latin typeface="Cambria Math"/>
                            <a:ea typeface="Calibri"/>
                            <a:cs typeface="Times New Roman"/>
                          </a:rPr>
                          <m:t>=1</m:t>
                        </m:r>
                      </m:sub>
                      <m:sup>
                        <m:r>
                          <a:rPr lang="en-US" sz="2800" i="1">
                            <a:effectLst/>
                            <a:latin typeface="Cambria Math"/>
                            <a:ea typeface="Calibri"/>
                            <a:cs typeface="Times New Roman"/>
                          </a:rPr>
                          <m:t>𝑛</m:t>
                        </m:r>
                      </m:sup>
                      <m:e>
                        <m:r>
                          <a:rPr lang="en-US" sz="2800" i="1">
                            <a:effectLst/>
                            <a:latin typeface="Cambria Math"/>
                            <a:ea typeface="Calibri"/>
                            <a:cs typeface="Times New Roman"/>
                          </a:rPr>
                          <m:t>𝑃</m:t>
                        </m:r>
                        <m:d>
                          <m:dPr>
                            <m:ctrlPr>
                              <a:rPr lang="en-US" sz="2800" i="1">
                                <a:effectLst/>
                                <a:latin typeface="Cambria Math" panose="02040503050406030204" pitchFamily="18" charset="0"/>
                                <a:ea typeface="Calibri"/>
                                <a:cs typeface="Times New Roman"/>
                              </a:rPr>
                            </m:ctrlPr>
                          </m:dPr>
                          <m:e>
                            <m:r>
                              <a:rPr lang="en-US" sz="2800" i="1">
                                <a:effectLst/>
                                <a:latin typeface="Cambria Math"/>
                                <a:ea typeface="Calibri"/>
                                <a:cs typeface="Times New Roman"/>
                              </a:rPr>
                              <m:t>𝑥</m:t>
                            </m:r>
                          </m:e>
                        </m:d>
                        <m:r>
                          <a:rPr lang="en-US" sz="2800" i="1">
                            <a:effectLst/>
                            <a:latin typeface="Cambria Math"/>
                            <a:ea typeface="Calibri"/>
                            <a:cs typeface="Times New Roman"/>
                          </a:rPr>
                          <m:t>=1</m:t>
                        </m:r>
                      </m:e>
                    </m:nary>
                  </m:oMath>
                </a14:m>
                <a:endParaRPr lang="en-US" sz="2800" dirty="0" smtClean="0">
                  <a:effectLst/>
                  <a:latin typeface="Times New Roman" pitchFamily="18" charset="0"/>
                  <a:ea typeface="Calibri"/>
                  <a:cs typeface="Times New Roman"/>
                </a:endParaRPr>
              </a:p>
              <a:p>
                <a:r>
                  <a:rPr lang="en-US" sz="2800" dirty="0">
                    <a:effectLst/>
                    <a:latin typeface="Times New Roman" pitchFamily="18" charset="0"/>
                    <a:ea typeface="Calibri"/>
                    <a:cs typeface="Times New Roman" pitchFamily="18" charset="0"/>
                  </a:rPr>
                  <a:t> </a:t>
                </a:r>
                <a:r>
                  <a:rPr lang="en-US" sz="2800" dirty="0" smtClean="0">
                    <a:effectLst/>
                    <a:latin typeface="Times New Roman" pitchFamily="18" charset="0"/>
                    <a:ea typeface="Calibri"/>
                    <a:cs typeface="Times New Roman" pitchFamily="18" charset="0"/>
                  </a:rPr>
                  <a:t>The </a:t>
                </a:r>
                <a:r>
                  <a:rPr lang="en-US" sz="2800" dirty="0">
                    <a:effectLst/>
                    <a:latin typeface="Times New Roman" pitchFamily="18" charset="0"/>
                    <a:ea typeface="Calibri"/>
                    <a:cs typeface="Times New Roman" pitchFamily="18" charset="0"/>
                  </a:rPr>
                  <a:t>expected value of a discrete random variable can also be straightforwardly interpreted as a weighted average of the possible outcomes (or range elements) of the random variable</a:t>
                </a:r>
                <a:endParaRPr lang="en-US" sz="28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42568" y="152400"/>
                <a:ext cx="8839200" cy="4047262"/>
              </a:xfrm>
              <a:prstGeom prst="rect">
                <a:avLst/>
              </a:prstGeom>
              <a:blipFill rotWithShape="1">
                <a:blip r:embed="rId2"/>
                <a:stretch>
                  <a:fillRect l="-1379" t="-1506" r="-2276" b="-3313"/>
                </a:stretch>
              </a:blipFill>
            </p:spPr>
            <p:txBody>
              <a:bodyPr/>
              <a:lstStyle/>
              <a:p>
                <a:r>
                  <a:rPr lang="en-US">
                    <a:noFill/>
                  </a:rPr>
                  <a:t> </a:t>
                </a:r>
              </a:p>
            </p:txBody>
          </p:sp>
        </mc:Fallback>
      </mc:AlternateContent>
      <p:sp>
        <p:nvSpPr>
          <p:cNvPr id="3" name="Rectangle 2"/>
          <p:cNvSpPr/>
          <p:nvPr/>
        </p:nvSpPr>
        <p:spPr>
          <a:xfrm>
            <a:off x="142568" y="4199662"/>
            <a:ext cx="8839200" cy="2600199"/>
          </a:xfrm>
          <a:prstGeom prst="rect">
            <a:avLst/>
          </a:prstGeom>
        </p:spPr>
        <p:txBody>
          <a:bodyPr wrap="square">
            <a:spAutoFit/>
          </a:bodyPr>
          <a:lstStyle/>
          <a:p>
            <a:pPr>
              <a:lnSpc>
                <a:spcPct val="150000"/>
              </a:lnSpc>
            </a:pPr>
            <a:r>
              <a:rPr lang="en-US" sz="2800" b="1" dirty="0">
                <a:latin typeface="Times New Roman" pitchFamily="18" charset="0"/>
                <a:ea typeface="Calibri"/>
                <a:cs typeface="Times New Roman" pitchFamily="18" charset="0"/>
              </a:rPr>
              <a:t>Example 1: </a:t>
            </a:r>
            <a:r>
              <a:rPr lang="en-US" sz="2800" dirty="0">
                <a:latin typeface="Times New Roman" pitchFamily="18" charset="0"/>
                <a:ea typeface="Calibri"/>
                <a:cs typeface="Times New Roman" pitchFamily="18" charset="0"/>
              </a:rPr>
              <a:t>Consider the random variable representing the number of episodes of diarrhea in the first 2 years of life. Suppose this random variable has a probability mass function as below</a:t>
            </a:r>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96183151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315681921"/>
              </p:ext>
            </p:extLst>
          </p:nvPr>
        </p:nvGraphicFramePr>
        <p:xfrm>
          <a:off x="457202" y="533400"/>
          <a:ext cx="7162797" cy="1706880"/>
        </p:xfrm>
        <a:graphic>
          <a:graphicData uri="http://schemas.openxmlformats.org/drawingml/2006/table">
            <a:tbl>
              <a:tblPr firstRow="1" firstCol="1" bandRow="1"/>
              <a:tblGrid>
                <a:gridCol w="1421191"/>
                <a:gridCol w="852714"/>
                <a:gridCol w="795866"/>
                <a:gridCol w="795866"/>
                <a:gridCol w="795866"/>
                <a:gridCol w="795866"/>
                <a:gridCol w="852714"/>
                <a:gridCol w="852714"/>
              </a:tblGrid>
              <a:tr h="193675">
                <a:tc>
                  <a:txBody>
                    <a:bodyPr/>
                    <a:lstStyle/>
                    <a:p>
                      <a:pPr marL="0" marR="0" algn="just"/>
                      <a:r>
                        <a:rPr lang="en-US" sz="2800" dirty="0">
                          <a:effectLst/>
                          <a:latin typeface="Times New Roman" pitchFamily="18" charset="0"/>
                          <a:ea typeface="Calibri"/>
                          <a:cs typeface="Times New Roman" pitchFamily="18" charset="0"/>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r>
                        <a:rPr lang="en-US" sz="2800" dirty="0">
                          <a:effectLst/>
                          <a:latin typeface="Times New Roman" pitchFamily="18" charset="0"/>
                          <a:ea typeface="Calibri"/>
                          <a:cs typeface="Times New Roman"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r>
                        <a:rPr lang="en-US" sz="2800">
                          <a:effectLst/>
                          <a:latin typeface="Times New Roman" pitchFamily="18" charset="0"/>
                          <a:ea typeface="Calibri"/>
                          <a:cs typeface="Times New Roman"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r>
                        <a:rPr lang="en-US" sz="2800">
                          <a:effectLst/>
                          <a:latin typeface="Times New Roman" pitchFamily="18" charset="0"/>
                          <a:ea typeface="Calibri"/>
                          <a:cs typeface="Times New Roman" pitchFamily="18"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r>
                        <a:rPr lang="en-US" sz="2800">
                          <a:effectLst/>
                          <a:latin typeface="Times New Roman" pitchFamily="18" charset="0"/>
                          <a:ea typeface="Calibri"/>
                          <a:cs typeface="Times New Roman" pitchFamily="18"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r>
                        <a:rPr lang="en-US" sz="2800">
                          <a:effectLst/>
                          <a:latin typeface="Times New Roman" pitchFamily="18" charset="0"/>
                          <a:ea typeface="Calibri"/>
                          <a:cs typeface="Times New Roman" pitchFamily="18" charset="0"/>
                        </a:rPr>
                        <a:t>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r>
                        <a:rPr lang="en-US" sz="2800">
                          <a:effectLst/>
                          <a:latin typeface="Times New Roman" pitchFamily="18" charset="0"/>
                          <a:ea typeface="Calibri"/>
                          <a:cs typeface="Times New Roman" pitchFamily="18" charset="0"/>
                        </a:rPr>
                        <a:t>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r>
                        <a:rPr lang="en-US" sz="2800">
                          <a:effectLst/>
                          <a:latin typeface="Times New Roman" pitchFamily="18" charset="0"/>
                          <a:ea typeface="Calibri"/>
                          <a:cs typeface="Times New Roman" pitchFamily="18" charset="0"/>
                        </a:rPr>
                        <a:t>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just">
                        <a:lnSpc>
                          <a:spcPct val="150000"/>
                        </a:lnSpc>
                      </a:pPr>
                      <a:r>
                        <a:rPr lang="en-US" sz="2800">
                          <a:effectLst/>
                          <a:latin typeface="Times New Roman" pitchFamily="18" charset="0"/>
                          <a:ea typeface="Calibri"/>
                          <a:cs typeface="Times New Roman" pitchFamily="18" charset="0"/>
                        </a:rPr>
                        <a:t>P(X = 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pPr>
                      <a:r>
                        <a:rPr lang="en-US" sz="2800">
                          <a:effectLst/>
                          <a:latin typeface="Times New Roman" pitchFamily="18" charset="0"/>
                          <a:ea typeface="Calibri"/>
                          <a:cs typeface="Times New Roman" pitchFamily="18" charset="0"/>
                        </a:rPr>
                        <a:t>0.129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pPr>
                      <a:r>
                        <a:rPr lang="en-US" sz="2800" dirty="0">
                          <a:effectLst/>
                          <a:latin typeface="Times New Roman" pitchFamily="18" charset="0"/>
                          <a:ea typeface="Calibri"/>
                          <a:cs typeface="Times New Roman" pitchFamily="18" charset="0"/>
                        </a:rPr>
                        <a:t>0.264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pPr>
                      <a:r>
                        <a:rPr lang="en-US" sz="2800" dirty="0">
                          <a:effectLst/>
                          <a:latin typeface="Times New Roman" pitchFamily="18" charset="0"/>
                          <a:ea typeface="Calibri"/>
                          <a:cs typeface="Times New Roman" pitchFamily="18" charset="0"/>
                        </a:rPr>
                        <a:t>0.271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pPr>
                      <a:r>
                        <a:rPr lang="en-US" sz="2800" dirty="0">
                          <a:effectLst/>
                          <a:latin typeface="Times New Roman" pitchFamily="18" charset="0"/>
                          <a:ea typeface="Calibri"/>
                          <a:cs typeface="Times New Roman" pitchFamily="18" charset="0"/>
                        </a:rPr>
                        <a:t>0.185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pPr>
                      <a:r>
                        <a:rPr lang="en-US" sz="2800" dirty="0">
                          <a:effectLst/>
                          <a:latin typeface="Times New Roman" pitchFamily="18" charset="0"/>
                          <a:ea typeface="Calibri"/>
                          <a:cs typeface="Times New Roman" pitchFamily="18" charset="0"/>
                        </a:rPr>
                        <a:t>0.095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pPr>
                      <a:r>
                        <a:rPr lang="en-US" sz="2800" dirty="0">
                          <a:effectLst/>
                          <a:latin typeface="Times New Roman" pitchFamily="18" charset="0"/>
                          <a:ea typeface="Calibri"/>
                          <a:cs typeface="Times New Roman" pitchFamily="18" charset="0"/>
                        </a:rPr>
                        <a:t>0.039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pPr>
                      <a:r>
                        <a:rPr lang="en-US" sz="2800" dirty="0">
                          <a:effectLst/>
                          <a:latin typeface="Times New Roman" pitchFamily="18" charset="0"/>
                          <a:ea typeface="Calibri"/>
                          <a:cs typeface="Times New Roman" pitchFamily="18" charset="0"/>
                        </a:rPr>
                        <a:t>0.017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mc:AlternateContent xmlns:mc="http://schemas.openxmlformats.org/markup-compatibility/2006" xmlns:a14="http://schemas.microsoft.com/office/drawing/2010/main">
        <mc:Choice Requires="a14">
          <p:sp>
            <p:nvSpPr>
              <p:cNvPr id="3" name="Rectangle 2"/>
              <p:cNvSpPr/>
              <p:nvPr/>
            </p:nvSpPr>
            <p:spPr>
              <a:xfrm>
                <a:off x="76200" y="2286000"/>
                <a:ext cx="8915400" cy="3984745"/>
              </a:xfrm>
              <a:prstGeom prst="rect">
                <a:avLst/>
              </a:prstGeom>
            </p:spPr>
            <p:txBody>
              <a:bodyPr wrap="square">
                <a:spAutoFit/>
              </a:bodyPr>
              <a:lstStyle/>
              <a:p>
                <a:pPr>
                  <a:lnSpc>
                    <a:spcPct val="150000"/>
                  </a:lnSpc>
                </a:pPr>
                <a:r>
                  <a:rPr lang="en-US" sz="2400" dirty="0">
                    <a:latin typeface="Times New Roman" pitchFamily="18" charset="0"/>
                    <a:ea typeface="Calibri"/>
                    <a:cs typeface="Times New Roman" pitchFamily="18" charset="0"/>
                  </a:rPr>
                  <a:t>What is the expected number of episodes of diarrhea in the first 2 years of life?</a:t>
                </a:r>
              </a:p>
              <a:p>
                <a:pPr>
                  <a:lnSpc>
                    <a:spcPct val="150000"/>
                  </a:lnSpc>
                </a:pPr>
                <a:r>
                  <a:rPr lang="en-US" sz="2400" b="1" dirty="0" smtClean="0">
                    <a:effectLst/>
                    <a:latin typeface="Times New Roman" pitchFamily="18" charset="0"/>
                    <a:ea typeface="Calibri"/>
                    <a:cs typeface="Times New Roman" pitchFamily="18" charset="0"/>
                  </a:rPr>
                  <a:t>Solution:  </a:t>
                </a:r>
                <a:r>
                  <a:rPr lang="en-US" sz="2400" dirty="0" smtClean="0">
                    <a:effectLst/>
                    <a:latin typeface="Times New Roman" pitchFamily="18" charset="0"/>
                    <a:ea typeface="Calibri"/>
                    <a:cs typeface="Times New Roman" pitchFamily="18" charset="0"/>
                  </a:rPr>
                  <a:t>E </a:t>
                </a:r>
                <a:r>
                  <a:rPr lang="en-US" sz="2400" dirty="0">
                    <a:effectLst/>
                    <a:latin typeface="Times New Roman" pitchFamily="18" charset="0"/>
                    <a:ea typeface="Calibri"/>
                    <a:cs typeface="Times New Roman" pitchFamily="18" charset="0"/>
                  </a:rPr>
                  <a:t>(X) = </a:t>
                </a:r>
                <a14:m>
                  <m:oMath xmlns:m="http://schemas.openxmlformats.org/officeDocument/2006/math">
                    <m:nary>
                      <m:naryPr>
                        <m:chr m:val="∑"/>
                        <m:limLoc m:val="undOvr"/>
                        <m:ctrlPr>
                          <a:rPr lang="en-US" sz="2400" i="1">
                            <a:effectLst/>
                            <a:latin typeface="Cambria Math" panose="02040503050406030204" pitchFamily="18" charset="0"/>
                            <a:ea typeface="Calibri"/>
                            <a:cs typeface="Times New Roman"/>
                          </a:rPr>
                        </m:ctrlPr>
                      </m:naryPr>
                      <m:sub>
                        <m:r>
                          <a:rPr lang="en-US" sz="2400" i="1">
                            <a:effectLst/>
                            <a:latin typeface="Cambria Math"/>
                            <a:ea typeface="Calibri"/>
                            <a:cs typeface="Times New Roman"/>
                          </a:rPr>
                          <m:t>𝑥</m:t>
                        </m:r>
                        <m:r>
                          <a:rPr lang="en-US" sz="2400" i="1">
                            <a:effectLst/>
                            <a:latin typeface="Cambria Math"/>
                            <a:ea typeface="Calibri"/>
                            <a:cs typeface="Times New Roman"/>
                          </a:rPr>
                          <m:t>=0</m:t>
                        </m:r>
                      </m:sub>
                      <m:sup>
                        <m:r>
                          <a:rPr lang="en-US" sz="2400" i="1">
                            <a:effectLst/>
                            <a:latin typeface="Cambria Math"/>
                            <a:ea typeface="Calibri"/>
                            <a:cs typeface="Times New Roman"/>
                          </a:rPr>
                          <m:t>6</m:t>
                        </m:r>
                      </m:sup>
                      <m:e>
                        <m:r>
                          <a:rPr lang="en-US" sz="2400" i="1">
                            <a:effectLst/>
                            <a:latin typeface="Cambria Math"/>
                            <a:ea typeface="Calibri"/>
                            <a:cs typeface="Times New Roman"/>
                          </a:rPr>
                          <m:t>𝑥𝑃</m:t>
                        </m:r>
                        <m:r>
                          <a:rPr lang="en-US" sz="2400" i="1">
                            <a:effectLst/>
                            <a:latin typeface="Cambria Math"/>
                            <a:ea typeface="Calibri"/>
                            <a:cs typeface="Times New Roman"/>
                          </a:rPr>
                          <m:t>(</m:t>
                        </m:r>
                        <m:r>
                          <a:rPr lang="en-US" sz="2400" i="1">
                            <a:effectLst/>
                            <a:latin typeface="Cambria Math"/>
                            <a:ea typeface="Calibri"/>
                            <a:cs typeface="Times New Roman"/>
                          </a:rPr>
                          <m:t>𝑥</m:t>
                        </m:r>
                        <m:r>
                          <a:rPr lang="en-US" sz="2400" i="1">
                            <a:effectLst/>
                            <a:latin typeface="Cambria Math"/>
                            <a:ea typeface="Calibri"/>
                            <a:cs typeface="Times New Roman"/>
                          </a:rPr>
                          <m:t>)</m:t>
                        </m:r>
                      </m:e>
                    </m:nary>
                  </m:oMath>
                </a14:m>
                <a:r>
                  <a:rPr lang="en-US" sz="2400" dirty="0">
                    <a:effectLst/>
                    <a:latin typeface="Times New Roman" pitchFamily="18" charset="0"/>
                    <a:ea typeface="Calibri"/>
                    <a:cs typeface="Times New Roman" pitchFamily="18" charset="0"/>
                  </a:rPr>
                  <a:t>= 0.P(X=0) +1.P (X=1) +2P(X=2) + … + 6P(X=6) </a:t>
                </a:r>
                <a:endParaRPr lang="en-US" sz="2400" dirty="0">
                  <a:latin typeface="Times New Roman" pitchFamily="18" charset="0"/>
                  <a:ea typeface="Calibri"/>
                  <a:cs typeface="Times New Roman" pitchFamily="18" charset="0"/>
                </a:endParaRPr>
              </a:p>
              <a:p>
                <a:pPr>
                  <a:lnSpc>
                    <a:spcPct val="150000"/>
                  </a:lnSpc>
                </a:pPr>
                <a:r>
                  <a:rPr lang="en-US" sz="2400" dirty="0">
                    <a:effectLst/>
                    <a:latin typeface="Times New Roman" pitchFamily="18" charset="0"/>
                    <a:ea typeface="Calibri"/>
                    <a:cs typeface="Times New Roman" pitchFamily="18" charset="0"/>
                  </a:rPr>
                  <a:t>         = 0 (0.129) + 1(0.264) +2(0.271) + … + 6(0.017) = 2.038</a:t>
                </a:r>
                <a:endParaRPr lang="en-US" sz="2400" dirty="0">
                  <a:latin typeface="Times New Roman" pitchFamily="18" charset="0"/>
                  <a:ea typeface="Calibri"/>
                  <a:cs typeface="Times New Roman" pitchFamily="18" charset="0"/>
                </a:endParaRPr>
              </a:p>
              <a:p>
                <a:pPr>
                  <a:lnSpc>
                    <a:spcPct val="150000"/>
                  </a:lnSpc>
                </a:pPr>
                <a:r>
                  <a:rPr lang="en-US" sz="2400" dirty="0">
                    <a:effectLst/>
                    <a:latin typeface="Times New Roman" pitchFamily="18" charset="0"/>
                    <a:ea typeface="Calibri"/>
                    <a:cs typeface="Times New Roman" pitchFamily="18" charset="0"/>
                  </a:rPr>
                  <a:t>Thus, on the average a child would be expected to have 2 episodes of diarrhea in the first 2 years of life.</a:t>
                </a:r>
                <a:endParaRPr lang="en-US" sz="2400" dirty="0">
                  <a:latin typeface="Times New Roman" pitchFamily="18" charset="0"/>
                  <a:ea typeface="Calibri"/>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76200" y="2286000"/>
                <a:ext cx="8915400" cy="3984745"/>
              </a:xfrm>
              <a:prstGeom prst="rect">
                <a:avLst/>
              </a:prstGeom>
              <a:blipFill rotWithShape="1">
                <a:blip r:embed="rId2"/>
                <a:stretch>
                  <a:fillRect l="-1094" r="-1368" b="-917"/>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6485979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52400" y="152400"/>
                <a:ext cx="8763000" cy="1763047"/>
              </a:xfrm>
              <a:prstGeom prst="rect">
                <a:avLst/>
              </a:prstGeom>
            </p:spPr>
            <p:txBody>
              <a:bodyPr wrap="square">
                <a:spAutoFit/>
              </a:bodyPr>
              <a:lstStyle/>
              <a:p>
                <a:pPr>
                  <a:spcBef>
                    <a:spcPts val="600"/>
                  </a:spcBef>
                  <a:spcAft>
                    <a:spcPts val="600"/>
                  </a:spcAft>
                </a:pPr>
                <a:r>
                  <a:rPr lang="en-US" sz="2400" b="1" dirty="0">
                    <a:latin typeface="Times New Roman" pitchFamily="18" charset="0"/>
                    <a:ea typeface="Calibri"/>
                    <a:cs typeface="Times New Roman" pitchFamily="18" charset="0"/>
                  </a:rPr>
                  <a:t>Expected Value of a Random Variable: Continuous Case</a:t>
                </a:r>
                <a:endParaRPr lang="en-US" sz="2400" dirty="0">
                  <a:latin typeface="Times New Roman" pitchFamily="18" charset="0"/>
                  <a:ea typeface="Calibri"/>
                  <a:cs typeface="Times New Roman" pitchFamily="18" charset="0"/>
                </a:endParaRPr>
              </a:p>
              <a:p>
                <a:pPr>
                  <a:lnSpc>
                    <a:spcPct val="150000"/>
                  </a:lnSpc>
                </a:pPr>
                <a:r>
                  <a:rPr lang="en-US" sz="2400" dirty="0">
                    <a:effectLst/>
                    <a:latin typeface="Times New Roman" pitchFamily="18" charset="0"/>
                    <a:ea typeface="Calibri"/>
                    <a:cs typeface="Times New Roman" pitchFamily="18" charset="0"/>
                  </a:rPr>
                  <a:t>The expected value of the continuous random </a:t>
                </a:r>
                <a:r>
                  <a:rPr lang="en-US" sz="2400" dirty="0" err="1">
                    <a:effectLst/>
                    <a:latin typeface="Times New Roman" pitchFamily="18" charset="0"/>
                    <a:ea typeface="Calibri"/>
                    <a:cs typeface="Times New Roman" pitchFamily="18" charset="0"/>
                  </a:rPr>
                  <a:t>variableXis</a:t>
                </a:r>
                <a:r>
                  <a:rPr lang="en-US" sz="2400" dirty="0">
                    <a:effectLst/>
                    <a:latin typeface="Times New Roman" pitchFamily="18" charset="0"/>
                    <a:ea typeface="Calibri"/>
                    <a:cs typeface="Times New Roman" pitchFamily="18" charset="0"/>
                  </a:rPr>
                  <a:t> defined by</a:t>
                </a:r>
                <a:endParaRPr lang="en-US" sz="2400" dirty="0">
                  <a:latin typeface="Times New Roman" pitchFamily="18" charset="0"/>
                  <a:ea typeface="Calibri"/>
                  <a:cs typeface="Times New Roman" pitchFamily="18" charset="0"/>
                </a:endParaRPr>
              </a:p>
              <a:p>
                <a:pPr>
                  <a:lnSpc>
                    <a:spcPct val="150000"/>
                  </a:lnSpc>
                </a:pPr>
                <a:r>
                  <a:rPr lang="en-US" sz="2400" dirty="0">
                    <a:effectLst/>
                    <a:latin typeface="Times New Roman" pitchFamily="18" charset="0"/>
                    <a:ea typeface="Calibri"/>
                    <a:cs typeface="Times New Roman" pitchFamily="18" charset="0"/>
                  </a:rPr>
                  <a:t>E(x)</a:t>
                </a:r>
                <a14:m>
                  <m:oMath xmlns:m="http://schemas.openxmlformats.org/officeDocument/2006/math">
                    <m:r>
                      <a:rPr lang="en-US" sz="2400" i="1">
                        <a:effectLst/>
                        <a:latin typeface="Cambria Math"/>
                        <a:ea typeface="Calibri"/>
                        <a:cs typeface="Times New Roman"/>
                      </a:rPr>
                      <m:t>=</m:t>
                    </m:r>
                    <m:nary>
                      <m:naryPr>
                        <m:limLoc m:val="subSup"/>
                        <m:ctrlPr>
                          <a:rPr lang="en-US" sz="2400" i="1">
                            <a:effectLst/>
                            <a:latin typeface="Cambria Math" panose="02040503050406030204" pitchFamily="18" charset="0"/>
                            <a:ea typeface="Calibri"/>
                            <a:cs typeface="Times New Roman"/>
                          </a:rPr>
                        </m:ctrlPr>
                      </m:naryPr>
                      <m:sub>
                        <m:r>
                          <a:rPr lang="en-US" sz="2400" i="1">
                            <a:effectLst/>
                            <a:latin typeface="Cambria Math"/>
                            <a:ea typeface="Calibri"/>
                            <a:cs typeface="Times New Roman"/>
                          </a:rPr>
                          <m:t>−∞</m:t>
                        </m:r>
                      </m:sub>
                      <m:sup>
                        <m:r>
                          <a:rPr lang="en-US" sz="2400" i="1">
                            <a:effectLst/>
                            <a:latin typeface="Cambria Math"/>
                            <a:ea typeface="Calibri"/>
                            <a:cs typeface="Times New Roman"/>
                          </a:rPr>
                          <m:t>+∞</m:t>
                        </m:r>
                      </m:sup>
                      <m:e>
                        <m:r>
                          <a:rPr lang="en-US" sz="2400" i="1">
                            <a:effectLst/>
                            <a:latin typeface="Cambria Math"/>
                            <a:ea typeface="Calibri"/>
                            <a:cs typeface="Times New Roman"/>
                          </a:rPr>
                          <m:t>𝑥𝑓</m:t>
                        </m:r>
                        <m:d>
                          <m:dPr>
                            <m:ctrlPr>
                              <a:rPr lang="en-US" sz="2400" i="1">
                                <a:effectLst/>
                                <a:latin typeface="Cambria Math" panose="02040503050406030204" pitchFamily="18" charset="0"/>
                                <a:ea typeface="Calibri"/>
                                <a:cs typeface="Times New Roman"/>
                              </a:rPr>
                            </m:ctrlPr>
                          </m:dPr>
                          <m:e>
                            <m:r>
                              <a:rPr lang="en-US" sz="2400" i="1">
                                <a:effectLst/>
                                <a:latin typeface="Cambria Math"/>
                                <a:ea typeface="Calibri"/>
                                <a:cs typeface="Times New Roman"/>
                              </a:rPr>
                              <m:t>𝑥</m:t>
                            </m:r>
                          </m:e>
                        </m:d>
                        <m:r>
                          <a:rPr lang="en-US" sz="2400" i="1">
                            <a:effectLst/>
                            <a:latin typeface="Cambria Math"/>
                            <a:ea typeface="Calibri"/>
                            <a:cs typeface="Times New Roman"/>
                          </a:rPr>
                          <m:t>𝑑𝑥</m:t>
                        </m:r>
                      </m:e>
                    </m:nary>
                  </m:oMath>
                </a14:m>
                <a:r>
                  <a:rPr lang="en-US" sz="2400" dirty="0">
                    <a:effectLst/>
                    <a:latin typeface="Times New Roman" pitchFamily="18" charset="0"/>
                    <a:ea typeface="Calibri"/>
                    <a:cs typeface="Times New Roman" pitchFamily="18" charset="0"/>
                  </a:rPr>
                  <a:t>, provided the integral exists.</a:t>
                </a:r>
                <a:endParaRPr lang="en-US" sz="2400" dirty="0">
                  <a:latin typeface="Times New Roman" pitchFamily="18" charset="0"/>
                  <a:ea typeface="Calibri"/>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52400" y="152400"/>
                <a:ext cx="8763000" cy="1763047"/>
              </a:xfrm>
              <a:prstGeom prst="rect">
                <a:avLst/>
              </a:prstGeom>
              <a:blipFill rotWithShape="1">
                <a:blip r:embed="rId2"/>
                <a:stretch>
                  <a:fillRect l="-1043" t="-2768" b="-4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152400" y="2114712"/>
                <a:ext cx="8991600" cy="4221348"/>
              </a:xfrm>
              <a:prstGeom prst="rect">
                <a:avLst/>
              </a:prstGeom>
            </p:spPr>
            <p:txBody>
              <a:bodyPr wrap="square">
                <a:spAutoFit/>
              </a:bodyPr>
              <a:lstStyle/>
              <a:p>
                <a:pPr>
                  <a:lnSpc>
                    <a:spcPct val="150000"/>
                  </a:lnSpc>
                </a:pPr>
                <a:r>
                  <a:rPr lang="en-US" sz="2400" b="1" dirty="0">
                    <a:latin typeface="Times New Roman" pitchFamily="18" charset="0"/>
                    <a:ea typeface="Calibri"/>
                    <a:cs typeface="Times New Roman" pitchFamily="18" charset="0"/>
                  </a:rPr>
                  <a:t>EXAMPLE</a:t>
                </a:r>
                <a:r>
                  <a:rPr lang="en-US" sz="2400" dirty="0">
                    <a:effectLst/>
                    <a:latin typeface="Times New Roman" pitchFamily="18" charset="0"/>
                    <a:ea typeface="Calibri"/>
                    <a:cs typeface="Times New Roman" pitchFamily="18" charset="0"/>
                  </a:rPr>
                  <a:t>: </a:t>
                </a:r>
                <a:r>
                  <a:rPr lang="en-US" sz="2400" dirty="0" smtClean="0">
                    <a:effectLst/>
                    <a:latin typeface="Times New Roman" pitchFamily="18" charset="0"/>
                    <a:ea typeface="Calibri"/>
                    <a:cs typeface="Times New Roman" pitchFamily="18" charset="0"/>
                  </a:rPr>
                  <a:t>Suppose </a:t>
                </a:r>
                <a:r>
                  <a:rPr lang="en-US" sz="2400" dirty="0">
                    <a:effectLst/>
                    <a:latin typeface="Times New Roman" pitchFamily="18" charset="0"/>
                    <a:ea typeface="Calibri"/>
                    <a:cs typeface="Times New Roman" pitchFamily="18" charset="0"/>
                  </a:rPr>
                  <a:t>that X is the time (in minutes) during which electrical equipment is used at maximum load in a certain specified time period.  Suppose that X is a continuous random variable with the following pdf</a:t>
                </a:r>
                <a:r>
                  <a:rPr lang="en-US" sz="2400" b="1" dirty="0">
                    <a:effectLst/>
                    <a:latin typeface="Times New Roman" pitchFamily="18" charset="0"/>
                    <a:ea typeface="Calibri"/>
                    <a:cs typeface="Times New Roman" pitchFamily="18" charset="0"/>
                  </a:rPr>
                  <a:t>;</a:t>
                </a:r>
                <a:endParaRPr lang="en-US" sz="2400" dirty="0">
                  <a:latin typeface="Times New Roman" pitchFamily="18" charset="0"/>
                  <a:ea typeface="Calibri"/>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effectLst/>
                          <a:latin typeface="Cambria Math"/>
                          <a:ea typeface="Calibri"/>
                          <a:cs typeface="Times New Roman"/>
                        </a:rPr>
                        <m:t>𝑓</m:t>
                      </m:r>
                      <m:d>
                        <m:dPr>
                          <m:ctrlPr>
                            <a:rPr lang="en-US" sz="2400" i="1">
                              <a:effectLst/>
                              <a:latin typeface="Cambria Math" panose="02040503050406030204" pitchFamily="18" charset="0"/>
                              <a:ea typeface="Calibri"/>
                              <a:cs typeface="Times New Roman"/>
                            </a:rPr>
                          </m:ctrlPr>
                        </m:dPr>
                        <m:e>
                          <m:r>
                            <a:rPr lang="en-US" sz="2400" i="1">
                              <a:effectLst/>
                              <a:latin typeface="Cambria Math"/>
                              <a:ea typeface="Calibri"/>
                              <a:cs typeface="Times New Roman"/>
                            </a:rPr>
                            <m:t>𝑥</m:t>
                          </m:r>
                        </m:e>
                      </m:d>
                      <m:r>
                        <a:rPr lang="en-US" sz="2400" i="1">
                          <a:effectLst/>
                          <a:latin typeface="Cambria Math"/>
                          <a:ea typeface="Calibri"/>
                          <a:cs typeface="Times New Roman"/>
                        </a:rPr>
                        <m:t>=</m:t>
                      </m:r>
                      <m:d>
                        <m:dPr>
                          <m:begChr m:val="{"/>
                          <m:endChr m:val=""/>
                          <m:ctrlPr>
                            <a:rPr lang="en-US" sz="2400" i="1">
                              <a:effectLst/>
                              <a:latin typeface="Cambria Math" panose="02040503050406030204" pitchFamily="18" charset="0"/>
                              <a:ea typeface="Calibri"/>
                              <a:cs typeface="Times New Roman"/>
                            </a:rPr>
                          </m:ctrlPr>
                        </m:dPr>
                        <m:e>
                          <m:eqArr>
                            <m:eqArrPr>
                              <m:ctrlPr>
                                <a:rPr lang="en-US" sz="2400" i="1">
                                  <a:effectLst/>
                                  <a:latin typeface="Cambria Math" panose="02040503050406030204" pitchFamily="18" charset="0"/>
                                  <a:ea typeface="Calibri"/>
                                  <a:cs typeface="Times New Roman"/>
                                </a:rPr>
                              </m:ctrlPr>
                            </m:eqArrPr>
                            <m:e>
                              <m:f>
                                <m:fPr>
                                  <m:ctrlPr>
                                    <a:rPr lang="en-US" sz="2400" i="1">
                                      <a:effectLst/>
                                      <a:latin typeface="Cambria Math" panose="02040503050406030204" pitchFamily="18" charset="0"/>
                                      <a:ea typeface="Calibri"/>
                                      <a:cs typeface="Times New Roman"/>
                                    </a:rPr>
                                  </m:ctrlPr>
                                </m:fPr>
                                <m:num>
                                  <m:r>
                                    <a:rPr lang="en-US" sz="2400" i="1">
                                      <a:effectLst/>
                                      <a:latin typeface="Cambria Math"/>
                                      <a:ea typeface="Calibri"/>
                                      <a:cs typeface="Times New Roman"/>
                                    </a:rPr>
                                    <m:t>1</m:t>
                                  </m:r>
                                </m:num>
                                <m:den>
                                  <m:sSup>
                                    <m:sSupPr>
                                      <m:ctrlPr>
                                        <a:rPr lang="en-US" sz="2400" i="1">
                                          <a:effectLst/>
                                          <a:latin typeface="Cambria Math" panose="02040503050406030204" pitchFamily="18" charset="0"/>
                                          <a:ea typeface="Calibri"/>
                                          <a:cs typeface="Times New Roman"/>
                                        </a:rPr>
                                      </m:ctrlPr>
                                    </m:sSupPr>
                                    <m:e>
                                      <m:r>
                                        <a:rPr lang="en-US" sz="2400" i="1">
                                          <a:effectLst/>
                                          <a:latin typeface="Cambria Math"/>
                                          <a:ea typeface="Calibri"/>
                                          <a:cs typeface="Times New Roman"/>
                                        </a:rPr>
                                        <m:t>(1500)</m:t>
                                      </m:r>
                                    </m:e>
                                    <m:sup>
                                      <m:r>
                                        <a:rPr lang="en-US" sz="2400" i="1">
                                          <a:effectLst/>
                                          <a:latin typeface="Cambria Math"/>
                                          <a:ea typeface="Calibri"/>
                                          <a:cs typeface="Times New Roman"/>
                                        </a:rPr>
                                        <m:t>2</m:t>
                                      </m:r>
                                    </m:sup>
                                  </m:sSup>
                                </m:den>
                              </m:f>
                              <m:r>
                                <a:rPr lang="en-US" sz="2400" i="1">
                                  <a:effectLst/>
                                  <a:latin typeface="Cambria Math"/>
                                  <a:ea typeface="Calibri"/>
                                  <a:cs typeface="Times New Roman"/>
                                </a:rPr>
                                <m:t>𝑥</m:t>
                              </m:r>
                              <m:r>
                                <a:rPr lang="en-US" sz="2400" i="1">
                                  <a:effectLst/>
                                  <a:latin typeface="Cambria Math"/>
                                  <a:ea typeface="Calibri"/>
                                  <a:cs typeface="Times New Roman"/>
                                </a:rPr>
                                <m:t>,      0≤</m:t>
                              </m:r>
                              <m:r>
                                <a:rPr lang="en-US" sz="2400" i="1">
                                  <a:effectLst/>
                                  <a:latin typeface="Cambria Math"/>
                                  <a:ea typeface="Calibri"/>
                                  <a:cs typeface="Times New Roman"/>
                                </a:rPr>
                                <m:t>𝑥</m:t>
                              </m:r>
                              <m:r>
                                <a:rPr lang="en-US" sz="2400" i="1">
                                  <a:effectLst/>
                                  <a:latin typeface="Cambria Math"/>
                                  <a:ea typeface="Calibri"/>
                                  <a:cs typeface="Times New Roman"/>
                                </a:rPr>
                                <m:t>≤1500</m:t>
                              </m:r>
                            </m:e>
                            <m:e>
                              <m:f>
                                <m:fPr>
                                  <m:ctrlPr>
                                    <a:rPr lang="en-US" sz="2400" i="1">
                                      <a:effectLst/>
                                      <a:latin typeface="Cambria Math" panose="02040503050406030204" pitchFamily="18" charset="0"/>
                                      <a:ea typeface="Calibri"/>
                                      <a:cs typeface="Times New Roman"/>
                                    </a:rPr>
                                  </m:ctrlPr>
                                </m:fPr>
                                <m:num>
                                  <m:r>
                                    <a:rPr lang="en-US" sz="2400" i="1">
                                      <a:effectLst/>
                                      <a:latin typeface="Cambria Math"/>
                                      <a:ea typeface="Calibri"/>
                                      <a:cs typeface="Times New Roman"/>
                                    </a:rPr>
                                    <m:t>−1</m:t>
                                  </m:r>
                                </m:num>
                                <m:den>
                                  <m:sSup>
                                    <m:sSupPr>
                                      <m:ctrlPr>
                                        <a:rPr lang="en-US" sz="2400" i="1">
                                          <a:effectLst/>
                                          <a:latin typeface="Cambria Math" panose="02040503050406030204" pitchFamily="18" charset="0"/>
                                          <a:ea typeface="Calibri"/>
                                          <a:cs typeface="Times New Roman"/>
                                        </a:rPr>
                                      </m:ctrlPr>
                                    </m:sSupPr>
                                    <m:e>
                                      <m:d>
                                        <m:dPr>
                                          <m:ctrlPr>
                                            <a:rPr lang="en-US" sz="2400" i="1">
                                              <a:effectLst/>
                                              <a:latin typeface="Cambria Math" panose="02040503050406030204" pitchFamily="18" charset="0"/>
                                              <a:ea typeface="Calibri"/>
                                              <a:cs typeface="Times New Roman"/>
                                            </a:rPr>
                                          </m:ctrlPr>
                                        </m:dPr>
                                        <m:e>
                                          <m:r>
                                            <a:rPr lang="en-US" sz="2400" i="1">
                                              <a:effectLst/>
                                              <a:latin typeface="Cambria Math"/>
                                              <a:ea typeface="Calibri"/>
                                              <a:cs typeface="Times New Roman"/>
                                            </a:rPr>
                                            <m:t>1500</m:t>
                                          </m:r>
                                        </m:e>
                                      </m:d>
                                    </m:e>
                                    <m:sup>
                                      <m:r>
                                        <a:rPr lang="en-US" sz="2400" i="1">
                                          <a:effectLst/>
                                          <a:latin typeface="Cambria Math"/>
                                          <a:ea typeface="Calibri"/>
                                          <a:cs typeface="Times New Roman"/>
                                        </a:rPr>
                                        <m:t>2</m:t>
                                      </m:r>
                                    </m:sup>
                                  </m:sSup>
                                </m:den>
                              </m:f>
                              <m:d>
                                <m:dPr>
                                  <m:ctrlPr>
                                    <a:rPr lang="en-US" sz="2400" i="1">
                                      <a:effectLst/>
                                      <a:latin typeface="Cambria Math" panose="02040503050406030204" pitchFamily="18" charset="0"/>
                                      <a:ea typeface="Calibri"/>
                                      <a:cs typeface="Times New Roman"/>
                                    </a:rPr>
                                  </m:ctrlPr>
                                </m:dPr>
                                <m:e>
                                  <m:r>
                                    <a:rPr lang="en-US" sz="2400" i="1">
                                      <a:effectLst/>
                                      <a:latin typeface="Cambria Math"/>
                                      <a:ea typeface="Calibri"/>
                                      <a:cs typeface="Times New Roman"/>
                                    </a:rPr>
                                    <m:t>𝑥</m:t>
                                  </m:r>
                                  <m:r>
                                    <a:rPr lang="en-US" sz="2400" i="1">
                                      <a:effectLst/>
                                      <a:latin typeface="Cambria Math"/>
                                      <a:ea typeface="Calibri"/>
                                      <a:cs typeface="Times New Roman"/>
                                    </a:rPr>
                                    <m:t>−3000</m:t>
                                  </m:r>
                                </m:e>
                              </m:d>
                              <m:r>
                                <a:rPr lang="en-US" sz="2400" i="1">
                                  <a:effectLst/>
                                  <a:latin typeface="Cambria Math"/>
                                  <a:ea typeface="Calibri"/>
                                  <a:cs typeface="Times New Roman"/>
                                </a:rPr>
                                <m:t>,    1500≤</m:t>
                              </m:r>
                              <m:r>
                                <a:rPr lang="en-US" sz="2400" i="1">
                                  <a:effectLst/>
                                  <a:latin typeface="Cambria Math"/>
                                  <a:ea typeface="Calibri"/>
                                  <a:cs typeface="Times New Roman"/>
                                </a:rPr>
                                <m:t>𝑥</m:t>
                              </m:r>
                              <m:r>
                                <a:rPr lang="en-US" sz="2400" i="1">
                                  <a:effectLst/>
                                  <a:latin typeface="Cambria Math"/>
                                  <a:ea typeface="Calibri"/>
                                  <a:cs typeface="Times New Roman"/>
                                </a:rPr>
                                <m:t>≤3000</m:t>
                              </m:r>
                            </m:e>
                            <m:e>
                              <m:r>
                                <a:rPr lang="en-US" sz="2400" i="1">
                                  <a:effectLst/>
                                  <a:latin typeface="Cambria Math"/>
                                  <a:ea typeface="Cambria Math"/>
                                  <a:cs typeface="Cambria Math"/>
                                </a:rPr>
                                <m:t>0,  </m:t>
                              </m:r>
                              <m:r>
                                <a:rPr lang="en-US" sz="2400" i="1">
                                  <a:effectLst/>
                                  <a:latin typeface="Cambria Math"/>
                                  <a:ea typeface="Cambria Math"/>
                                  <a:cs typeface="Cambria Math"/>
                                </a:rPr>
                                <m:t>𝑜𝑡h𝑒𝑟𝑤𝑖𝑠𝑒</m:t>
                              </m:r>
                            </m:e>
                          </m:eqArr>
                        </m:e>
                      </m:d>
                    </m:oMath>
                  </m:oMathPara>
                </a14:m>
                <a:endParaRPr lang="en-US" sz="24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152400" y="2114712"/>
                <a:ext cx="8991600" cy="4221348"/>
              </a:xfrm>
              <a:prstGeom prst="rect">
                <a:avLst/>
              </a:prstGeom>
              <a:blipFill rotWithShape="1">
                <a:blip r:embed="rId3"/>
                <a:stretch>
                  <a:fillRect l="-1017"/>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22647946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04800" y="0"/>
                <a:ext cx="8458200" cy="6914778"/>
              </a:xfrm>
              <a:prstGeom prst="rect">
                <a:avLst/>
              </a:prstGeom>
            </p:spPr>
            <p:txBody>
              <a:bodyPr wrap="square">
                <a:spAutoFit/>
              </a:bodyPr>
              <a:lstStyle/>
              <a:p>
                <a:r>
                  <a:rPr lang="en-US" sz="2800" dirty="0">
                    <a:latin typeface="Times New Roman" pitchFamily="18" charset="0"/>
                    <a:ea typeface="Times New Roman"/>
                    <a:cs typeface="Times New Roman" pitchFamily="18" charset="0"/>
                  </a:rPr>
                  <a:t>Solution: </a:t>
                </a:r>
                <a:r>
                  <a:rPr lang="en-US" sz="2800" dirty="0" smtClean="0">
                    <a:effectLst/>
                    <a:latin typeface="Times New Roman" pitchFamily="18" charset="0"/>
                    <a:ea typeface="Calibri"/>
                    <a:cs typeface="Times New Roman" pitchFamily="18" charset="0"/>
                  </a:rPr>
                  <a:t>By definition, E(x</a:t>
                </a:r>
                <a:r>
                  <a:rPr lang="en-US" sz="2800" dirty="0">
                    <a:effectLst/>
                    <a:latin typeface="Times New Roman" pitchFamily="18" charset="0"/>
                    <a:ea typeface="Calibri"/>
                    <a:cs typeface="Times New Roman" pitchFamily="18" charset="0"/>
                  </a:rPr>
                  <a:t>)=</a:t>
                </a:r>
                <a14:m>
                  <m:oMath xmlns:m="http://schemas.openxmlformats.org/officeDocument/2006/math">
                    <m:nary>
                      <m:naryPr>
                        <m:limLoc m:val="subSup"/>
                        <m:ctrlPr>
                          <a:rPr lang="en-US" sz="2800" i="1">
                            <a:effectLst/>
                            <a:latin typeface="Cambria Math" panose="02040503050406030204" pitchFamily="18" charset="0"/>
                            <a:ea typeface="Calibri"/>
                            <a:cs typeface="Times New Roman"/>
                          </a:rPr>
                        </m:ctrlPr>
                      </m:naryPr>
                      <m:sub>
                        <m:r>
                          <a:rPr lang="en-US" sz="2800" i="1">
                            <a:effectLst/>
                            <a:latin typeface="Cambria Math"/>
                            <a:ea typeface="Calibri"/>
                            <a:cs typeface="Times New Roman"/>
                          </a:rPr>
                          <m:t>−∞</m:t>
                        </m:r>
                      </m:sub>
                      <m:sup>
                        <m:r>
                          <a:rPr lang="en-US" sz="2800" i="1">
                            <a:effectLst/>
                            <a:latin typeface="Cambria Math"/>
                            <a:ea typeface="Calibri"/>
                            <a:cs typeface="Times New Roman"/>
                          </a:rPr>
                          <m:t>+∞</m:t>
                        </m:r>
                      </m:sup>
                      <m:e>
                        <m:r>
                          <a:rPr lang="en-US" sz="2800" i="1">
                            <a:effectLst/>
                            <a:latin typeface="Cambria Math"/>
                            <a:ea typeface="Calibri"/>
                            <a:cs typeface="Times New Roman"/>
                          </a:rPr>
                          <m:t>𝑥𝑓</m:t>
                        </m:r>
                        <m:d>
                          <m:dPr>
                            <m:ctrlPr>
                              <a:rPr lang="en-US" sz="2800" i="1">
                                <a:effectLst/>
                                <a:latin typeface="Cambria Math" panose="02040503050406030204" pitchFamily="18" charset="0"/>
                                <a:ea typeface="Calibri"/>
                                <a:cs typeface="Times New Roman"/>
                              </a:rPr>
                            </m:ctrlPr>
                          </m:dPr>
                          <m:e>
                            <m:r>
                              <a:rPr lang="en-US" sz="2800" i="1">
                                <a:effectLst/>
                                <a:latin typeface="Cambria Math"/>
                                <a:ea typeface="Calibri"/>
                                <a:cs typeface="Times New Roman"/>
                              </a:rPr>
                              <m:t>𝑥</m:t>
                            </m:r>
                          </m:e>
                        </m:d>
                        <m:r>
                          <a:rPr lang="en-US" sz="2800" i="1">
                            <a:effectLst/>
                            <a:latin typeface="Cambria Math"/>
                            <a:ea typeface="Calibri"/>
                            <a:cs typeface="Times New Roman"/>
                          </a:rPr>
                          <m:t>𝑑𝑥</m:t>
                        </m:r>
                      </m:e>
                    </m:nary>
                  </m:oMath>
                </a14:m>
                <a:endParaRPr lang="en-US" sz="2800" dirty="0">
                  <a:latin typeface="Times New Roman" pitchFamily="18" charset="0"/>
                  <a:ea typeface="Calibri"/>
                  <a:cs typeface="Times New Roman" pitchFamily="18" charset="0"/>
                </a:endParaRPr>
              </a:p>
              <a:p>
                <a:pPr algn="ctr"/>
                <a14:m>
                  <m:oMathPara xmlns:m="http://schemas.openxmlformats.org/officeDocument/2006/math">
                    <m:oMathParaPr>
                      <m:jc m:val="centerGroup"/>
                    </m:oMathParaPr>
                    <m:oMath xmlns:m="http://schemas.openxmlformats.org/officeDocument/2006/math">
                      <m:r>
                        <a:rPr lang="en-US" sz="2800" i="1">
                          <a:effectLst/>
                          <a:latin typeface="Cambria Math"/>
                          <a:ea typeface="Calibri"/>
                          <a:cs typeface="Times New Roman"/>
                        </a:rPr>
                        <m:t>𝐸</m:t>
                      </m:r>
                      <m:r>
                        <a:rPr lang="en-US" sz="2800" i="1">
                          <a:effectLst/>
                          <a:latin typeface="Cambria Math"/>
                          <a:ea typeface="Calibri"/>
                          <a:cs typeface="Times New Roman"/>
                        </a:rPr>
                        <m:t>(</m:t>
                      </m:r>
                      <m:r>
                        <a:rPr lang="en-US" sz="2800" i="1">
                          <a:effectLst/>
                          <a:latin typeface="Cambria Math"/>
                          <a:ea typeface="Calibri"/>
                          <a:cs typeface="Times New Roman"/>
                        </a:rPr>
                        <m:t>𝑥</m:t>
                      </m:r>
                      <m:r>
                        <a:rPr lang="en-US" sz="2800" i="1">
                          <a:effectLst/>
                          <a:latin typeface="Cambria Math"/>
                          <a:ea typeface="Calibri"/>
                          <a:cs typeface="Times New Roman"/>
                        </a:rPr>
                        <m:t>)=</m:t>
                      </m:r>
                      <m:nary>
                        <m:naryPr>
                          <m:limLoc m:val="subSup"/>
                          <m:ctrlPr>
                            <a:rPr lang="en-US" sz="2800" i="1">
                              <a:effectLst/>
                              <a:latin typeface="Cambria Math" panose="02040503050406030204" pitchFamily="18" charset="0"/>
                              <a:ea typeface="Calibri"/>
                              <a:cs typeface="Times New Roman"/>
                            </a:rPr>
                          </m:ctrlPr>
                        </m:naryPr>
                        <m:sub>
                          <m:r>
                            <a:rPr lang="en-US" sz="2800" i="1">
                              <a:effectLst/>
                              <a:latin typeface="Cambria Math"/>
                              <a:ea typeface="Calibri"/>
                              <a:cs typeface="Times New Roman"/>
                            </a:rPr>
                            <m:t>−∞</m:t>
                          </m:r>
                        </m:sub>
                        <m:sup>
                          <m:r>
                            <a:rPr lang="en-US" sz="2800" i="1">
                              <a:effectLst/>
                              <a:latin typeface="Cambria Math"/>
                              <a:ea typeface="Calibri"/>
                              <a:cs typeface="Times New Roman"/>
                            </a:rPr>
                            <m:t>+∞</m:t>
                          </m:r>
                        </m:sup>
                        <m:e>
                          <m:r>
                            <a:rPr lang="en-US" sz="2800" i="1">
                              <a:effectLst/>
                              <a:latin typeface="Cambria Math"/>
                              <a:ea typeface="Calibri"/>
                              <a:cs typeface="Times New Roman"/>
                            </a:rPr>
                            <m:t>𝑥𝑓</m:t>
                          </m:r>
                          <m:d>
                            <m:dPr>
                              <m:ctrlPr>
                                <a:rPr lang="en-US" sz="2800" i="1">
                                  <a:effectLst/>
                                  <a:latin typeface="Cambria Math" panose="02040503050406030204" pitchFamily="18" charset="0"/>
                                  <a:ea typeface="Calibri"/>
                                  <a:cs typeface="Times New Roman"/>
                                </a:rPr>
                              </m:ctrlPr>
                            </m:dPr>
                            <m:e>
                              <m:r>
                                <a:rPr lang="en-US" sz="2800" i="1">
                                  <a:effectLst/>
                                  <a:latin typeface="Cambria Math"/>
                                  <a:ea typeface="Calibri"/>
                                  <a:cs typeface="Times New Roman"/>
                                </a:rPr>
                                <m:t>𝑥</m:t>
                              </m:r>
                            </m:e>
                          </m:d>
                          <m:r>
                            <a:rPr lang="en-US" sz="2800" i="1">
                              <a:effectLst/>
                              <a:latin typeface="Cambria Math"/>
                              <a:ea typeface="Calibri"/>
                              <a:cs typeface="Times New Roman"/>
                            </a:rPr>
                            <m:t>𝑑𝑥</m:t>
                          </m:r>
                        </m:e>
                      </m:nary>
                      <m:r>
                        <a:rPr lang="en-US" sz="2800" i="1">
                          <a:effectLst/>
                          <a:latin typeface="Cambria Math"/>
                          <a:ea typeface="Times New Roman"/>
                          <a:cs typeface="Times New Roman"/>
                        </a:rPr>
                        <m:t>=</m:t>
                      </m:r>
                      <m:nary>
                        <m:naryPr>
                          <m:limLoc m:val="subSup"/>
                          <m:ctrlPr>
                            <a:rPr lang="en-US" sz="2800" i="1">
                              <a:effectLst/>
                              <a:latin typeface="Cambria Math" panose="02040503050406030204" pitchFamily="18" charset="0"/>
                              <a:ea typeface="Calibri"/>
                              <a:cs typeface="Times New Roman"/>
                            </a:rPr>
                          </m:ctrlPr>
                        </m:naryPr>
                        <m:sub>
                          <m:r>
                            <a:rPr lang="en-US" sz="2800" i="1">
                              <a:effectLst/>
                              <a:latin typeface="Cambria Math"/>
                              <a:ea typeface="Calibri"/>
                              <a:cs typeface="Times New Roman"/>
                            </a:rPr>
                            <m:t>0</m:t>
                          </m:r>
                        </m:sub>
                        <m:sup>
                          <m:r>
                            <a:rPr lang="en-US" sz="2800" i="1">
                              <a:effectLst/>
                              <a:latin typeface="Cambria Math"/>
                              <a:ea typeface="Calibri"/>
                              <a:cs typeface="Times New Roman"/>
                            </a:rPr>
                            <m:t>1500</m:t>
                          </m:r>
                        </m:sup>
                        <m:e>
                          <m:r>
                            <a:rPr lang="en-US" sz="2800" i="1">
                              <a:effectLst/>
                              <a:latin typeface="Cambria Math"/>
                              <a:ea typeface="Calibri"/>
                              <a:cs typeface="Times New Roman"/>
                            </a:rPr>
                            <m:t>𝑥𝑓</m:t>
                          </m:r>
                          <m:d>
                            <m:dPr>
                              <m:ctrlPr>
                                <a:rPr lang="en-US" sz="2800" i="1">
                                  <a:effectLst/>
                                  <a:latin typeface="Cambria Math" panose="02040503050406030204" pitchFamily="18" charset="0"/>
                                  <a:ea typeface="Calibri"/>
                                  <a:cs typeface="Times New Roman"/>
                                </a:rPr>
                              </m:ctrlPr>
                            </m:dPr>
                            <m:e>
                              <m:r>
                                <a:rPr lang="en-US" sz="2800" i="1">
                                  <a:effectLst/>
                                  <a:latin typeface="Cambria Math"/>
                                  <a:ea typeface="Calibri"/>
                                  <a:cs typeface="Times New Roman"/>
                                </a:rPr>
                                <m:t>𝑥</m:t>
                              </m:r>
                            </m:e>
                          </m:d>
                          <m:r>
                            <a:rPr lang="en-US" sz="2800" i="1">
                              <a:effectLst/>
                              <a:latin typeface="Cambria Math"/>
                              <a:ea typeface="Calibri"/>
                              <a:cs typeface="Times New Roman"/>
                            </a:rPr>
                            <m:t>𝑑𝑥</m:t>
                          </m:r>
                        </m:e>
                      </m:nary>
                      <m:r>
                        <a:rPr lang="en-US" sz="2800" i="1">
                          <a:effectLst/>
                          <a:latin typeface="Cambria Math"/>
                          <a:ea typeface="Calibri"/>
                          <a:cs typeface="Times New Roman"/>
                        </a:rPr>
                        <m:t>+</m:t>
                      </m:r>
                      <m:nary>
                        <m:naryPr>
                          <m:limLoc m:val="subSup"/>
                          <m:ctrlPr>
                            <a:rPr lang="en-US" sz="2800" i="1">
                              <a:effectLst/>
                              <a:latin typeface="Cambria Math" panose="02040503050406030204" pitchFamily="18" charset="0"/>
                              <a:ea typeface="Calibri"/>
                              <a:cs typeface="Times New Roman"/>
                            </a:rPr>
                          </m:ctrlPr>
                        </m:naryPr>
                        <m:sub>
                          <m:r>
                            <a:rPr lang="en-US" sz="2800" i="1">
                              <a:effectLst/>
                              <a:latin typeface="Cambria Math"/>
                              <a:ea typeface="Calibri"/>
                              <a:cs typeface="Times New Roman"/>
                            </a:rPr>
                            <m:t>1500</m:t>
                          </m:r>
                        </m:sub>
                        <m:sup>
                          <m:r>
                            <a:rPr lang="en-US" sz="2800" i="1">
                              <a:effectLst/>
                              <a:latin typeface="Cambria Math"/>
                              <a:ea typeface="Calibri"/>
                              <a:cs typeface="Times New Roman"/>
                            </a:rPr>
                            <m:t>3000</m:t>
                          </m:r>
                        </m:sup>
                        <m:e>
                          <m:r>
                            <a:rPr lang="en-US" sz="2800" i="1">
                              <a:effectLst/>
                              <a:latin typeface="Cambria Math"/>
                              <a:ea typeface="Calibri"/>
                              <a:cs typeface="Times New Roman"/>
                            </a:rPr>
                            <m:t>𝑥𝑓</m:t>
                          </m:r>
                          <m:d>
                            <m:dPr>
                              <m:ctrlPr>
                                <a:rPr lang="en-US" sz="2800" i="1">
                                  <a:effectLst/>
                                  <a:latin typeface="Cambria Math" panose="02040503050406030204" pitchFamily="18" charset="0"/>
                                  <a:ea typeface="Calibri"/>
                                  <a:cs typeface="Times New Roman"/>
                                </a:rPr>
                              </m:ctrlPr>
                            </m:dPr>
                            <m:e>
                              <m:r>
                                <a:rPr lang="en-US" sz="2800" i="1">
                                  <a:effectLst/>
                                  <a:latin typeface="Cambria Math"/>
                                  <a:ea typeface="Calibri"/>
                                  <a:cs typeface="Times New Roman"/>
                                </a:rPr>
                                <m:t>𝑥</m:t>
                              </m:r>
                            </m:e>
                          </m:d>
                          <m:r>
                            <a:rPr lang="en-US" sz="2800" i="1">
                              <a:effectLst/>
                              <a:latin typeface="Cambria Math"/>
                              <a:ea typeface="Calibri"/>
                              <a:cs typeface="Times New Roman"/>
                            </a:rPr>
                            <m:t>𝑑𝑥</m:t>
                          </m:r>
                        </m:e>
                      </m:nary>
                      <m:r>
                        <a:rPr lang="en-US" sz="2800" i="1">
                          <a:effectLst/>
                          <a:latin typeface="Cambria Math"/>
                          <a:ea typeface="Calibri"/>
                          <a:cs typeface="Times New Roman"/>
                        </a:rPr>
                        <m:t>=</m:t>
                      </m:r>
                      <m:nary>
                        <m:naryPr>
                          <m:limLoc m:val="subSup"/>
                          <m:ctrlPr>
                            <a:rPr lang="en-US" sz="2800" i="1">
                              <a:effectLst/>
                              <a:latin typeface="Cambria Math" panose="02040503050406030204" pitchFamily="18" charset="0"/>
                              <a:ea typeface="Calibri"/>
                              <a:cs typeface="Times New Roman"/>
                            </a:rPr>
                          </m:ctrlPr>
                        </m:naryPr>
                        <m:sub>
                          <m:r>
                            <a:rPr lang="en-US" sz="2800" i="1">
                              <a:effectLst/>
                              <a:latin typeface="Cambria Math"/>
                              <a:ea typeface="Calibri"/>
                              <a:cs typeface="Times New Roman"/>
                            </a:rPr>
                            <m:t>0</m:t>
                          </m:r>
                        </m:sub>
                        <m:sup>
                          <m:r>
                            <a:rPr lang="en-US" sz="2800" i="1">
                              <a:effectLst/>
                              <a:latin typeface="Cambria Math"/>
                              <a:ea typeface="Calibri"/>
                              <a:cs typeface="Times New Roman"/>
                            </a:rPr>
                            <m:t>1500</m:t>
                          </m:r>
                        </m:sup>
                        <m:e>
                          <m:r>
                            <a:rPr lang="en-US" sz="2800" i="1">
                              <a:effectLst/>
                              <a:latin typeface="Cambria Math"/>
                              <a:ea typeface="Calibri"/>
                              <a:cs typeface="Times New Roman"/>
                            </a:rPr>
                            <m:t>𝑥</m:t>
                          </m:r>
                          <m:f>
                            <m:fPr>
                              <m:ctrlPr>
                                <a:rPr lang="en-US" sz="2800" i="1">
                                  <a:effectLst/>
                                  <a:latin typeface="Cambria Math" panose="02040503050406030204" pitchFamily="18" charset="0"/>
                                  <a:ea typeface="Calibri"/>
                                  <a:cs typeface="Times New Roman"/>
                                </a:rPr>
                              </m:ctrlPr>
                            </m:fPr>
                            <m:num>
                              <m:r>
                                <a:rPr lang="en-US" sz="2800" i="1">
                                  <a:effectLst/>
                                  <a:latin typeface="Cambria Math"/>
                                  <a:ea typeface="Calibri"/>
                                  <a:cs typeface="Times New Roman"/>
                                </a:rPr>
                                <m:t>1</m:t>
                              </m:r>
                            </m:num>
                            <m:den>
                              <m:sSup>
                                <m:sSupPr>
                                  <m:ctrlPr>
                                    <a:rPr lang="en-US" sz="2800" i="1">
                                      <a:effectLst/>
                                      <a:latin typeface="Cambria Math" panose="02040503050406030204" pitchFamily="18" charset="0"/>
                                      <a:ea typeface="Calibri"/>
                                      <a:cs typeface="Times New Roman"/>
                                    </a:rPr>
                                  </m:ctrlPr>
                                </m:sSupPr>
                                <m:e>
                                  <m:d>
                                    <m:dPr>
                                      <m:ctrlPr>
                                        <a:rPr lang="en-US" sz="2800" i="1">
                                          <a:effectLst/>
                                          <a:latin typeface="Cambria Math" panose="02040503050406030204" pitchFamily="18" charset="0"/>
                                          <a:ea typeface="Calibri"/>
                                          <a:cs typeface="Times New Roman"/>
                                        </a:rPr>
                                      </m:ctrlPr>
                                    </m:dPr>
                                    <m:e>
                                      <m:r>
                                        <a:rPr lang="en-US" sz="2800" i="1">
                                          <a:effectLst/>
                                          <a:latin typeface="Cambria Math"/>
                                          <a:ea typeface="Calibri"/>
                                          <a:cs typeface="Times New Roman"/>
                                        </a:rPr>
                                        <m:t>1500</m:t>
                                      </m:r>
                                    </m:e>
                                  </m:d>
                                </m:e>
                                <m:sup>
                                  <m:r>
                                    <a:rPr lang="en-US" sz="2800" i="1">
                                      <a:effectLst/>
                                      <a:latin typeface="Cambria Math"/>
                                      <a:ea typeface="Calibri"/>
                                      <a:cs typeface="Times New Roman"/>
                                    </a:rPr>
                                    <m:t>2</m:t>
                                  </m:r>
                                </m:sup>
                              </m:sSup>
                            </m:den>
                          </m:f>
                          <m:r>
                            <a:rPr lang="en-US" sz="2800" i="1">
                              <a:effectLst/>
                              <a:latin typeface="Cambria Math"/>
                              <a:ea typeface="Calibri"/>
                              <a:cs typeface="Times New Roman"/>
                            </a:rPr>
                            <m:t>𝑥𝑑𝑥</m:t>
                          </m:r>
                        </m:e>
                      </m:nary>
                      <m:r>
                        <a:rPr lang="en-US" sz="2800" i="1">
                          <a:effectLst/>
                          <a:latin typeface="Cambria Math"/>
                          <a:ea typeface="Calibri"/>
                          <a:cs typeface="Times New Roman"/>
                        </a:rPr>
                        <m:t>+</m:t>
                      </m:r>
                      <m:nary>
                        <m:naryPr>
                          <m:limLoc m:val="subSup"/>
                          <m:ctrlPr>
                            <a:rPr lang="en-US" sz="2800" i="1">
                              <a:effectLst/>
                              <a:latin typeface="Cambria Math" panose="02040503050406030204" pitchFamily="18" charset="0"/>
                              <a:ea typeface="Calibri"/>
                              <a:cs typeface="Times New Roman"/>
                            </a:rPr>
                          </m:ctrlPr>
                        </m:naryPr>
                        <m:sub>
                          <m:r>
                            <a:rPr lang="en-US" sz="2800" i="1">
                              <a:effectLst/>
                              <a:latin typeface="Cambria Math"/>
                              <a:ea typeface="Calibri"/>
                              <a:cs typeface="Times New Roman"/>
                            </a:rPr>
                            <m:t>1500</m:t>
                          </m:r>
                        </m:sub>
                        <m:sup>
                          <m:r>
                            <a:rPr lang="en-US" sz="2800" i="1">
                              <a:effectLst/>
                              <a:latin typeface="Cambria Math"/>
                              <a:ea typeface="Calibri"/>
                              <a:cs typeface="Times New Roman"/>
                            </a:rPr>
                            <m:t>3000</m:t>
                          </m:r>
                        </m:sup>
                        <m:e>
                          <m:r>
                            <a:rPr lang="en-US" sz="2800" i="1">
                              <a:effectLst/>
                              <a:latin typeface="Cambria Math"/>
                              <a:ea typeface="Calibri"/>
                              <a:cs typeface="Times New Roman"/>
                            </a:rPr>
                            <m:t>𝑥</m:t>
                          </m:r>
                          <m:f>
                            <m:fPr>
                              <m:ctrlPr>
                                <a:rPr lang="en-US" sz="2800" i="1">
                                  <a:effectLst/>
                                  <a:latin typeface="Cambria Math" panose="02040503050406030204" pitchFamily="18" charset="0"/>
                                  <a:ea typeface="Calibri"/>
                                  <a:cs typeface="Times New Roman"/>
                                </a:rPr>
                              </m:ctrlPr>
                            </m:fPr>
                            <m:num>
                              <m:r>
                                <a:rPr lang="en-US" sz="2800" i="1">
                                  <a:effectLst/>
                                  <a:latin typeface="Cambria Math"/>
                                  <a:ea typeface="Calibri"/>
                                  <a:cs typeface="Times New Roman"/>
                                </a:rPr>
                                <m:t>−1</m:t>
                              </m:r>
                            </m:num>
                            <m:den>
                              <m:sSup>
                                <m:sSupPr>
                                  <m:ctrlPr>
                                    <a:rPr lang="en-US" sz="2800" i="1">
                                      <a:effectLst/>
                                      <a:latin typeface="Cambria Math" panose="02040503050406030204" pitchFamily="18" charset="0"/>
                                      <a:ea typeface="Calibri"/>
                                      <a:cs typeface="Times New Roman"/>
                                    </a:rPr>
                                  </m:ctrlPr>
                                </m:sSupPr>
                                <m:e>
                                  <m:d>
                                    <m:dPr>
                                      <m:ctrlPr>
                                        <a:rPr lang="en-US" sz="2800" i="1">
                                          <a:effectLst/>
                                          <a:latin typeface="Cambria Math" panose="02040503050406030204" pitchFamily="18" charset="0"/>
                                          <a:ea typeface="Calibri"/>
                                          <a:cs typeface="Times New Roman"/>
                                        </a:rPr>
                                      </m:ctrlPr>
                                    </m:dPr>
                                    <m:e>
                                      <m:r>
                                        <a:rPr lang="en-US" sz="2800" i="1">
                                          <a:effectLst/>
                                          <a:latin typeface="Cambria Math"/>
                                          <a:ea typeface="Calibri"/>
                                          <a:cs typeface="Times New Roman"/>
                                        </a:rPr>
                                        <m:t>1500</m:t>
                                      </m:r>
                                    </m:e>
                                  </m:d>
                                </m:e>
                                <m:sup>
                                  <m:r>
                                    <a:rPr lang="en-US" sz="2800" i="1">
                                      <a:effectLst/>
                                      <a:latin typeface="Cambria Math"/>
                                      <a:ea typeface="Calibri"/>
                                      <a:cs typeface="Times New Roman"/>
                                    </a:rPr>
                                    <m:t>2</m:t>
                                  </m:r>
                                </m:sup>
                              </m:sSup>
                            </m:den>
                          </m:f>
                          <m:d>
                            <m:dPr>
                              <m:ctrlPr>
                                <a:rPr lang="en-US" sz="2800" i="1">
                                  <a:effectLst/>
                                  <a:latin typeface="Cambria Math" panose="02040503050406030204" pitchFamily="18" charset="0"/>
                                  <a:ea typeface="Calibri"/>
                                  <a:cs typeface="Times New Roman"/>
                                </a:rPr>
                              </m:ctrlPr>
                            </m:dPr>
                            <m:e>
                              <m:r>
                                <a:rPr lang="en-US" sz="2800" i="1">
                                  <a:effectLst/>
                                  <a:latin typeface="Cambria Math"/>
                                  <a:ea typeface="Calibri"/>
                                  <a:cs typeface="Times New Roman"/>
                                </a:rPr>
                                <m:t>𝑥</m:t>
                              </m:r>
                              <m:r>
                                <a:rPr lang="en-US" sz="2800" i="1">
                                  <a:effectLst/>
                                  <a:latin typeface="Cambria Math"/>
                                  <a:ea typeface="Calibri"/>
                                  <a:cs typeface="Times New Roman"/>
                                </a:rPr>
                                <m:t>−3000</m:t>
                              </m:r>
                            </m:e>
                          </m:d>
                          <m:r>
                            <a:rPr lang="en-US" sz="2800" i="1">
                              <a:effectLst/>
                              <a:latin typeface="Cambria Math"/>
                              <a:ea typeface="Calibri"/>
                              <a:cs typeface="Times New Roman"/>
                            </a:rPr>
                            <m:t>𝑑𝑥</m:t>
                          </m:r>
                        </m:e>
                      </m:nary>
                    </m:oMath>
                  </m:oMathPara>
                </a14:m>
                <a:endParaRPr lang="en-US" sz="2800" dirty="0">
                  <a:latin typeface="Times New Roman" pitchFamily="18" charset="0"/>
                  <a:ea typeface="Calibri"/>
                  <a:cs typeface="Times New Roman" pitchFamily="18" charset="0"/>
                </a:endParaRPr>
              </a:p>
              <a:p>
                <a:pPr/>
                <a14:m>
                  <m:oMathPara xmlns:m="http://schemas.openxmlformats.org/officeDocument/2006/math">
                    <m:oMathParaPr>
                      <m:jc m:val="centerGroup"/>
                    </m:oMathParaPr>
                    <m:oMath xmlns:m="http://schemas.openxmlformats.org/officeDocument/2006/math">
                      <m:r>
                        <a:rPr lang="en-US" sz="2800" i="1">
                          <a:effectLst/>
                          <a:latin typeface="Cambria Math"/>
                          <a:ea typeface="Calibri"/>
                          <a:cs typeface="Times New Roman"/>
                        </a:rPr>
                        <m:t>=</m:t>
                      </m:r>
                      <m:f>
                        <m:fPr>
                          <m:ctrlPr>
                            <a:rPr lang="en-US" sz="2800" i="1">
                              <a:effectLst/>
                              <a:latin typeface="Cambria Math" panose="02040503050406030204" pitchFamily="18" charset="0"/>
                              <a:ea typeface="Calibri"/>
                              <a:cs typeface="Times New Roman"/>
                            </a:rPr>
                          </m:ctrlPr>
                        </m:fPr>
                        <m:num>
                          <m:r>
                            <a:rPr lang="en-US" sz="2800" i="1">
                              <a:effectLst/>
                              <a:latin typeface="Cambria Math"/>
                              <a:ea typeface="Calibri"/>
                              <a:cs typeface="Times New Roman"/>
                            </a:rPr>
                            <m:t>1</m:t>
                          </m:r>
                        </m:num>
                        <m:den>
                          <m:sSup>
                            <m:sSupPr>
                              <m:ctrlPr>
                                <a:rPr lang="en-US" sz="2800" i="1">
                                  <a:effectLst/>
                                  <a:latin typeface="Cambria Math" panose="02040503050406030204" pitchFamily="18" charset="0"/>
                                  <a:ea typeface="Calibri"/>
                                  <a:cs typeface="Times New Roman"/>
                                </a:rPr>
                              </m:ctrlPr>
                            </m:sSupPr>
                            <m:e>
                              <m:r>
                                <a:rPr lang="en-US" sz="2800" i="1">
                                  <a:effectLst/>
                                  <a:latin typeface="Cambria Math"/>
                                  <a:ea typeface="Calibri"/>
                                  <a:cs typeface="Times New Roman"/>
                                </a:rPr>
                                <m:t>(1500)</m:t>
                              </m:r>
                            </m:e>
                            <m:sup>
                              <m:r>
                                <a:rPr lang="en-US" sz="2800" i="1">
                                  <a:effectLst/>
                                  <a:latin typeface="Cambria Math"/>
                                  <a:ea typeface="Calibri"/>
                                  <a:cs typeface="Times New Roman"/>
                                </a:rPr>
                                <m:t>2</m:t>
                              </m:r>
                            </m:sup>
                          </m:sSup>
                        </m:den>
                      </m:f>
                      <m:nary>
                        <m:naryPr>
                          <m:limLoc m:val="subSup"/>
                          <m:ctrlPr>
                            <a:rPr lang="en-US" sz="2800" i="1">
                              <a:effectLst/>
                              <a:latin typeface="Cambria Math" panose="02040503050406030204" pitchFamily="18" charset="0"/>
                              <a:ea typeface="Calibri"/>
                              <a:cs typeface="Times New Roman"/>
                            </a:rPr>
                          </m:ctrlPr>
                        </m:naryPr>
                        <m:sub>
                          <m:r>
                            <a:rPr lang="en-US" sz="2800" i="1">
                              <a:effectLst/>
                              <a:latin typeface="Cambria Math"/>
                              <a:ea typeface="Calibri"/>
                              <a:cs typeface="Times New Roman"/>
                            </a:rPr>
                            <m:t>0</m:t>
                          </m:r>
                        </m:sub>
                        <m:sup>
                          <m:r>
                            <a:rPr lang="en-US" sz="2800" i="1">
                              <a:effectLst/>
                              <a:latin typeface="Cambria Math"/>
                              <a:ea typeface="Calibri"/>
                              <a:cs typeface="Times New Roman"/>
                            </a:rPr>
                            <m:t>1500</m:t>
                          </m:r>
                        </m:sup>
                        <m:e>
                          <m:sSup>
                            <m:sSupPr>
                              <m:ctrlPr>
                                <a:rPr lang="en-US" sz="2800" i="1">
                                  <a:effectLst/>
                                  <a:latin typeface="Cambria Math" panose="02040503050406030204" pitchFamily="18" charset="0"/>
                                  <a:ea typeface="Calibri"/>
                                  <a:cs typeface="Times New Roman"/>
                                </a:rPr>
                              </m:ctrlPr>
                            </m:sSupPr>
                            <m:e>
                              <m:r>
                                <a:rPr lang="en-US" sz="2800" i="1">
                                  <a:effectLst/>
                                  <a:latin typeface="Cambria Math"/>
                                  <a:ea typeface="Calibri"/>
                                  <a:cs typeface="Times New Roman"/>
                                </a:rPr>
                                <m:t>𝑥</m:t>
                              </m:r>
                            </m:e>
                            <m:sup>
                              <m:r>
                                <a:rPr lang="en-US" sz="2800" i="1">
                                  <a:effectLst/>
                                  <a:latin typeface="Cambria Math"/>
                                  <a:ea typeface="Calibri"/>
                                  <a:cs typeface="Times New Roman"/>
                                </a:rPr>
                                <m:t>2</m:t>
                              </m:r>
                            </m:sup>
                          </m:sSup>
                          <m:r>
                            <a:rPr lang="en-US" sz="2800" i="1">
                              <a:effectLst/>
                              <a:latin typeface="Cambria Math"/>
                              <a:ea typeface="Calibri"/>
                              <a:cs typeface="Times New Roman"/>
                            </a:rPr>
                            <m:t>𝑑𝑥</m:t>
                          </m:r>
                        </m:e>
                      </m:nary>
                      <m:r>
                        <a:rPr lang="en-US" sz="2800" i="1">
                          <a:effectLst/>
                          <a:latin typeface="Cambria Math"/>
                          <a:ea typeface="Calibri"/>
                          <a:cs typeface="Times New Roman"/>
                        </a:rPr>
                        <m:t>−</m:t>
                      </m:r>
                      <m:f>
                        <m:fPr>
                          <m:ctrlPr>
                            <a:rPr lang="en-US" sz="2800" i="1">
                              <a:effectLst/>
                              <a:latin typeface="Cambria Math" panose="02040503050406030204" pitchFamily="18" charset="0"/>
                              <a:ea typeface="Calibri"/>
                              <a:cs typeface="Times New Roman"/>
                            </a:rPr>
                          </m:ctrlPr>
                        </m:fPr>
                        <m:num>
                          <m:r>
                            <a:rPr lang="en-US" sz="2800" i="1">
                              <a:effectLst/>
                              <a:latin typeface="Cambria Math"/>
                              <a:ea typeface="Calibri"/>
                              <a:cs typeface="Times New Roman"/>
                            </a:rPr>
                            <m:t>1</m:t>
                          </m:r>
                        </m:num>
                        <m:den>
                          <m:sSup>
                            <m:sSupPr>
                              <m:ctrlPr>
                                <a:rPr lang="en-US" sz="2800" i="1">
                                  <a:effectLst/>
                                  <a:latin typeface="Cambria Math" panose="02040503050406030204" pitchFamily="18" charset="0"/>
                                  <a:ea typeface="Calibri"/>
                                  <a:cs typeface="Times New Roman"/>
                                </a:rPr>
                              </m:ctrlPr>
                            </m:sSupPr>
                            <m:e>
                              <m:r>
                                <a:rPr lang="en-US" sz="2800" i="1">
                                  <a:effectLst/>
                                  <a:latin typeface="Cambria Math"/>
                                  <a:ea typeface="Calibri"/>
                                  <a:cs typeface="Times New Roman"/>
                                </a:rPr>
                                <m:t>(1500)</m:t>
                              </m:r>
                            </m:e>
                            <m:sup>
                              <m:r>
                                <a:rPr lang="en-US" sz="2800" i="1">
                                  <a:effectLst/>
                                  <a:latin typeface="Cambria Math"/>
                                  <a:ea typeface="Calibri"/>
                                  <a:cs typeface="Times New Roman"/>
                                </a:rPr>
                                <m:t>2</m:t>
                              </m:r>
                            </m:sup>
                          </m:sSup>
                        </m:den>
                      </m:f>
                      <m:nary>
                        <m:naryPr>
                          <m:limLoc m:val="subSup"/>
                          <m:ctrlPr>
                            <a:rPr lang="en-US" sz="2800" i="1">
                              <a:effectLst/>
                              <a:latin typeface="Cambria Math" panose="02040503050406030204" pitchFamily="18" charset="0"/>
                              <a:ea typeface="Calibri"/>
                              <a:cs typeface="Times New Roman"/>
                            </a:rPr>
                          </m:ctrlPr>
                        </m:naryPr>
                        <m:sub>
                          <m:r>
                            <a:rPr lang="en-US" sz="2800" i="1">
                              <a:effectLst/>
                              <a:latin typeface="Cambria Math"/>
                              <a:ea typeface="Calibri"/>
                              <a:cs typeface="Times New Roman"/>
                            </a:rPr>
                            <m:t>1500</m:t>
                          </m:r>
                        </m:sub>
                        <m:sup>
                          <m:r>
                            <a:rPr lang="en-US" sz="2800" i="1">
                              <a:effectLst/>
                              <a:latin typeface="Cambria Math"/>
                              <a:ea typeface="Calibri"/>
                              <a:cs typeface="Times New Roman"/>
                            </a:rPr>
                            <m:t>3000</m:t>
                          </m:r>
                        </m:sup>
                        <m:e>
                          <m:r>
                            <a:rPr lang="en-US" sz="2800" i="1">
                              <a:effectLst/>
                              <a:latin typeface="Cambria Math"/>
                              <a:ea typeface="Calibri"/>
                              <a:cs typeface="Times New Roman"/>
                            </a:rPr>
                            <m:t>𝑥</m:t>
                          </m:r>
                          <m:d>
                            <m:dPr>
                              <m:ctrlPr>
                                <a:rPr lang="en-US" sz="2800" i="1">
                                  <a:effectLst/>
                                  <a:latin typeface="Cambria Math" panose="02040503050406030204" pitchFamily="18" charset="0"/>
                                  <a:ea typeface="Calibri"/>
                                  <a:cs typeface="Times New Roman"/>
                                </a:rPr>
                              </m:ctrlPr>
                            </m:dPr>
                            <m:e>
                              <m:r>
                                <a:rPr lang="en-US" sz="2800" i="1">
                                  <a:effectLst/>
                                  <a:latin typeface="Cambria Math"/>
                                  <a:ea typeface="Calibri"/>
                                  <a:cs typeface="Times New Roman"/>
                                </a:rPr>
                                <m:t>𝑥</m:t>
                              </m:r>
                              <m:r>
                                <a:rPr lang="en-US" sz="2800" i="1">
                                  <a:effectLst/>
                                  <a:latin typeface="Cambria Math"/>
                                  <a:ea typeface="Calibri"/>
                                  <a:cs typeface="Times New Roman"/>
                                </a:rPr>
                                <m:t>−3000</m:t>
                              </m:r>
                            </m:e>
                          </m:d>
                          <m:r>
                            <a:rPr lang="en-US" sz="2800" i="1">
                              <a:effectLst/>
                              <a:latin typeface="Cambria Math"/>
                              <a:ea typeface="Calibri"/>
                              <a:cs typeface="Times New Roman"/>
                            </a:rPr>
                            <m:t>𝑑𝑥</m:t>
                          </m:r>
                        </m:e>
                      </m:nary>
                    </m:oMath>
                  </m:oMathPara>
                </a14:m>
                <a:endParaRPr lang="en-US" sz="2800" dirty="0">
                  <a:latin typeface="Times New Roman" pitchFamily="18" charset="0"/>
                  <a:ea typeface="Calibri"/>
                  <a:cs typeface="Times New Roman" pitchFamily="18" charset="0"/>
                </a:endParaRPr>
              </a:p>
              <a:p>
                <a:pPr/>
                <a14:m>
                  <m:oMathPara xmlns:m="http://schemas.openxmlformats.org/officeDocument/2006/math">
                    <m:oMathParaPr>
                      <m:jc m:val="centerGroup"/>
                    </m:oMathParaPr>
                    <m:oMath xmlns:m="http://schemas.openxmlformats.org/officeDocument/2006/math">
                      <m:r>
                        <a:rPr lang="en-US" sz="2800" i="1">
                          <a:effectLst/>
                          <a:latin typeface="Cambria Math"/>
                          <a:ea typeface="Times New Roman"/>
                          <a:cs typeface="Times New Roman"/>
                        </a:rPr>
                        <m:t>=</m:t>
                      </m:r>
                      <m:f>
                        <m:fPr>
                          <m:ctrlPr>
                            <a:rPr lang="en-US" sz="2800" i="1">
                              <a:effectLst/>
                              <a:latin typeface="Cambria Math" panose="02040503050406030204" pitchFamily="18" charset="0"/>
                              <a:ea typeface="Calibri"/>
                              <a:cs typeface="Times New Roman"/>
                            </a:rPr>
                          </m:ctrlPr>
                        </m:fPr>
                        <m:num>
                          <m:r>
                            <a:rPr lang="en-US" sz="2800" i="1">
                              <a:effectLst/>
                              <a:latin typeface="Cambria Math"/>
                              <a:ea typeface="Calibri"/>
                              <a:cs typeface="Times New Roman"/>
                            </a:rPr>
                            <m:t>1</m:t>
                          </m:r>
                        </m:num>
                        <m:den>
                          <m:sSup>
                            <m:sSupPr>
                              <m:ctrlPr>
                                <a:rPr lang="en-US" sz="2800" i="1">
                                  <a:effectLst/>
                                  <a:latin typeface="Cambria Math" panose="02040503050406030204" pitchFamily="18" charset="0"/>
                                  <a:ea typeface="Calibri"/>
                                  <a:cs typeface="Times New Roman"/>
                                </a:rPr>
                              </m:ctrlPr>
                            </m:sSupPr>
                            <m:e>
                              <m:d>
                                <m:dPr>
                                  <m:ctrlPr>
                                    <a:rPr lang="en-US" sz="2800" i="1">
                                      <a:effectLst/>
                                      <a:latin typeface="Cambria Math" panose="02040503050406030204" pitchFamily="18" charset="0"/>
                                      <a:ea typeface="Calibri"/>
                                      <a:cs typeface="Times New Roman"/>
                                    </a:rPr>
                                  </m:ctrlPr>
                                </m:dPr>
                                <m:e>
                                  <m:r>
                                    <a:rPr lang="en-US" sz="2800" i="1">
                                      <a:effectLst/>
                                      <a:latin typeface="Cambria Math"/>
                                      <a:ea typeface="Calibri"/>
                                      <a:cs typeface="Times New Roman"/>
                                    </a:rPr>
                                    <m:t>1500</m:t>
                                  </m:r>
                                </m:e>
                              </m:d>
                            </m:e>
                            <m:sup>
                              <m:r>
                                <a:rPr lang="en-US" sz="2800" i="1">
                                  <a:effectLst/>
                                  <a:latin typeface="Cambria Math"/>
                                  <a:ea typeface="Calibri"/>
                                  <a:cs typeface="Times New Roman"/>
                                </a:rPr>
                                <m:t>2</m:t>
                              </m:r>
                            </m:sup>
                          </m:sSup>
                        </m:den>
                      </m:f>
                      <m:f>
                        <m:fPr>
                          <m:ctrlPr>
                            <a:rPr lang="en-US" sz="2800" i="1">
                              <a:effectLst/>
                              <a:latin typeface="Cambria Math" panose="02040503050406030204" pitchFamily="18" charset="0"/>
                              <a:ea typeface="Calibri"/>
                              <a:cs typeface="Times New Roman"/>
                            </a:rPr>
                          </m:ctrlPr>
                        </m:fPr>
                        <m:num>
                          <m:sSup>
                            <m:sSupPr>
                              <m:ctrlPr>
                                <a:rPr lang="en-US" sz="2800" i="1">
                                  <a:effectLst/>
                                  <a:latin typeface="Cambria Math" panose="02040503050406030204" pitchFamily="18" charset="0"/>
                                  <a:ea typeface="Calibri"/>
                                  <a:cs typeface="Times New Roman"/>
                                </a:rPr>
                              </m:ctrlPr>
                            </m:sSupPr>
                            <m:e>
                              <m:r>
                                <a:rPr lang="en-US" sz="2800" i="1">
                                  <a:effectLst/>
                                  <a:latin typeface="Cambria Math"/>
                                  <a:ea typeface="Calibri"/>
                                  <a:cs typeface="Times New Roman"/>
                                </a:rPr>
                                <m:t>𝑥</m:t>
                              </m:r>
                            </m:e>
                            <m:sup>
                              <m:r>
                                <a:rPr lang="en-US" sz="2800" i="1">
                                  <a:effectLst/>
                                  <a:latin typeface="Cambria Math"/>
                                  <a:ea typeface="Calibri"/>
                                  <a:cs typeface="Times New Roman"/>
                                </a:rPr>
                                <m:t>3</m:t>
                              </m:r>
                            </m:sup>
                          </m:sSup>
                        </m:num>
                        <m:den>
                          <m:r>
                            <a:rPr lang="en-US" sz="2800" i="1">
                              <a:effectLst/>
                              <a:latin typeface="Cambria Math"/>
                              <a:ea typeface="Calibri"/>
                              <a:cs typeface="Times New Roman"/>
                            </a:rPr>
                            <m:t>3</m:t>
                          </m:r>
                        </m:den>
                      </m:f>
                      <m:d>
                        <m:dPr>
                          <m:begChr m:val="|"/>
                          <m:endChr m:val=""/>
                          <m:ctrlPr>
                            <a:rPr lang="en-US" sz="2800" i="1">
                              <a:effectLst/>
                              <a:latin typeface="Cambria Math" panose="02040503050406030204" pitchFamily="18" charset="0"/>
                              <a:ea typeface="Calibri"/>
                              <a:cs typeface="Times New Roman"/>
                            </a:rPr>
                          </m:ctrlPr>
                        </m:dPr>
                        <m:e>
                          <m:eqArr>
                            <m:eqArrPr>
                              <m:ctrlPr>
                                <a:rPr lang="en-US" sz="2800" i="1">
                                  <a:effectLst/>
                                  <a:latin typeface="Cambria Math" panose="02040503050406030204" pitchFamily="18" charset="0"/>
                                  <a:ea typeface="Calibri"/>
                                  <a:cs typeface="Times New Roman"/>
                                </a:rPr>
                              </m:ctrlPr>
                            </m:eqArrPr>
                            <m:e>
                              <m:r>
                                <a:rPr lang="en-US" sz="2800" i="1">
                                  <a:effectLst/>
                                  <a:latin typeface="Cambria Math"/>
                                  <a:ea typeface="Calibri"/>
                                  <a:cs typeface="Times New Roman"/>
                                </a:rPr>
                                <m:t>1500</m:t>
                              </m:r>
                            </m:e>
                            <m:e>
                              <m:r>
                                <a:rPr lang="en-US" sz="2800" i="1">
                                  <a:effectLst/>
                                  <a:latin typeface="Cambria Math"/>
                                  <a:ea typeface="Calibri"/>
                                  <a:cs typeface="Times New Roman"/>
                                </a:rPr>
                                <m:t>0</m:t>
                              </m:r>
                            </m:e>
                          </m:eqArr>
                        </m:e>
                      </m:d>
                      <m:r>
                        <a:rPr lang="en-US" sz="2800" i="1">
                          <a:effectLst/>
                          <a:latin typeface="Cambria Math"/>
                          <a:ea typeface="Times New Roman"/>
                          <a:cs typeface="Times New Roman"/>
                        </a:rPr>
                        <m:t>−</m:t>
                      </m:r>
                      <m:f>
                        <m:fPr>
                          <m:ctrlPr>
                            <a:rPr lang="en-US" sz="2800" i="1">
                              <a:effectLst/>
                              <a:latin typeface="Cambria Math" panose="02040503050406030204" pitchFamily="18" charset="0"/>
                              <a:ea typeface="Calibri"/>
                              <a:cs typeface="Times New Roman"/>
                            </a:rPr>
                          </m:ctrlPr>
                        </m:fPr>
                        <m:num>
                          <m:r>
                            <a:rPr lang="en-US" sz="2800" i="1">
                              <a:effectLst/>
                              <a:latin typeface="Cambria Math"/>
                              <a:ea typeface="Calibri"/>
                              <a:cs typeface="Times New Roman"/>
                            </a:rPr>
                            <m:t>1</m:t>
                          </m:r>
                        </m:num>
                        <m:den>
                          <m:sSup>
                            <m:sSupPr>
                              <m:ctrlPr>
                                <a:rPr lang="en-US" sz="2800" i="1">
                                  <a:effectLst/>
                                  <a:latin typeface="Cambria Math" panose="02040503050406030204" pitchFamily="18" charset="0"/>
                                  <a:ea typeface="Calibri"/>
                                  <a:cs typeface="Times New Roman"/>
                                </a:rPr>
                              </m:ctrlPr>
                            </m:sSupPr>
                            <m:e>
                              <m:d>
                                <m:dPr>
                                  <m:ctrlPr>
                                    <a:rPr lang="en-US" sz="2800" i="1">
                                      <a:effectLst/>
                                      <a:latin typeface="Cambria Math" panose="02040503050406030204" pitchFamily="18" charset="0"/>
                                      <a:ea typeface="Calibri"/>
                                      <a:cs typeface="Times New Roman"/>
                                    </a:rPr>
                                  </m:ctrlPr>
                                </m:dPr>
                                <m:e>
                                  <m:r>
                                    <a:rPr lang="en-US" sz="2800" i="1">
                                      <a:effectLst/>
                                      <a:latin typeface="Cambria Math"/>
                                      <a:ea typeface="Calibri"/>
                                      <a:cs typeface="Times New Roman"/>
                                    </a:rPr>
                                    <m:t>1500</m:t>
                                  </m:r>
                                </m:e>
                              </m:d>
                            </m:e>
                            <m:sup>
                              <m:r>
                                <a:rPr lang="en-US" sz="2800" i="1">
                                  <a:effectLst/>
                                  <a:latin typeface="Cambria Math"/>
                                  <a:ea typeface="Calibri"/>
                                  <a:cs typeface="Times New Roman"/>
                                </a:rPr>
                                <m:t>2</m:t>
                              </m:r>
                            </m:sup>
                          </m:sSup>
                        </m:den>
                      </m:f>
                      <m:d>
                        <m:dPr>
                          <m:ctrlPr>
                            <a:rPr lang="en-US" sz="2800" i="1">
                              <a:effectLst/>
                              <a:latin typeface="Cambria Math" panose="02040503050406030204" pitchFamily="18" charset="0"/>
                              <a:ea typeface="Calibri"/>
                              <a:cs typeface="Times New Roman"/>
                            </a:rPr>
                          </m:ctrlPr>
                        </m:dPr>
                        <m:e>
                          <m:f>
                            <m:fPr>
                              <m:ctrlPr>
                                <a:rPr lang="en-US" sz="2800" i="1">
                                  <a:effectLst/>
                                  <a:latin typeface="Cambria Math" panose="02040503050406030204" pitchFamily="18" charset="0"/>
                                  <a:ea typeface="Calibri"/>
                                  <a:cs typeface="Times New Roman"/>
                                </a:rPr>
                              </m:ctrlPr>
                            </m:fPr>
                            <m:num>
                              <m:sSup>
                                <m:sSupPr>
                                  <m:ctrlPr>
                                    <a:rPr lang="en-US" sz="2800" i="1">
                                      <a:effectLst/>
                                      <a:latin typeface="Cambria Math" panose="02040503050406030204" pitchFamily="18" charset="0"/>
                                      <a:ea typeface="Calibri"/>
                                      <a:cs typeface="Times New Roman"/>
                                    </a:rPr>
                                  </m:ctrlPr>
                                </m:sSupPr>
                                <m:e>
                                  <m:r>
                                    <a:rPr lang="en-US" sz="2800" i="1">
                                      <a:effectLst/>
                                      <a:latin typeface="Cambria Math"/>
                                      <a:ea typeface="Calibri"/>
                                      <a:cs typeface="Times New Roman"/>
                                    </a:rPr>
                                    <m:t>𝑥</m:t>
                                  </m:r>
                                </m:e>
                                <m:sup>
                                  <m:r>
                                    <a:rPr lang="en-US" sz="2800" i="1">
                                      <a:effectLst/>
                                      <a:latin typeface="Cambria Math"/>
                                      <a:ea typeface="Calibri"/>
                                      <a:cs typeface="Times New Roman"/>
                                    </a:rPr>
                                    <m:t>3</m:t>
                                  </m:r>
                                </m:sup>
                              </m:sSup>
                            </m:num>
                            <m:den>
                              <m:r>
                                <a:rPr lang="en-US" sz="2800" i="1">
                                  <a:effectLst/>
                                  <a:latin typeface="Cambria Math"/>
                                  <a:ea typeface="Calibri"/>
                                  <a:cs typeface="Times New Roman"/>
                                </a:rPr>
                                <m:t>3</m:t>
                              </m:r>
                            </m:den>
                          </m:f>
                          <m:r>
                            <a:rPr lang="en-US" sz="2800" i="1">
                              <a:effectLst/>
                              <a:latin typeface="Cambria Math"/>
                              <a:ea typeface="Calibri"/>
                              <a:cs typeface="Times New Roman"/>
                            </a:rPr>
                            <m:t>−3000</m:t>
                          </m:r>
                          <m:f>
                            <m:fPr>
                              <m:ctrlPr>
                                <a:rPr lang="en-US" sz="2800" i="1">
                                  <a:effectLst/>
                                  <a:latin typeface="Cambria Math" panose="02040503050406030204" pitchFamily="18" charset="0"/>
                                  <a:ea typeface="Calibri"/>
                                  <a:cs typeface="Times New Roman"/>
                                </a:rPr>
                              </m:ctrlPr>
                            </m:fPr>
                            <m:num>
                              <m:sSup>
                                <m:sSupPr>
                                  <m:ctrlPr>
                                    <a:rPr lang="en-US" sz="2800" i="1">
                                      <a:effectLst/>
                                      <a:latin typeface="Cambria Math" panose="02040503050406030204" pitchFamily="18" charset="0"/>
                                      <a:ea typeface="Calibri"/>
                                      <a:cs typeface="Times New Roman"/>
                                    </a:rPr>
                                  </m:ctrlPr>
                                </m:sSupPr>
                                <m:e>
                                  <m:r>
                                    <a:rPr lang="en-US" sz="2800" i="1">
                                      <a:effectLst/>
                                      <a:latin typeface="Cambria Math"/>
                                      <a:ea typeface="Calibri"/>
                                      <a:cs typeface="Times New Roman"/>
                                    </a:rPr>
                                    <m:t>𝑥</m:t>
                                  </m:r>
                                </m:e>
                                <m:sup>
                                  <m:r>
                                    <a:rPr lang="en-US" sz="2800" i="1">
                                      <a:effectLst/>
                                      <a:latin typeface="Cambria Math"/>
                                      <a:ea typeface="Calibri"/>
                                      <a:cs typeface="Times New Roman"/>
                                    </a:rPr>
                                    <m:t>2</m:t>
                                  </m:r>
                                </m:sup>
                              </m:sSup>
                            </m:num>
                            <m:den>
                              <m:r>
                                <a:rPr lang="en-US" sz="2800" i="1">
                                  <a:effectLst/>
                                  <a:latin typeface="Cambria Math"/>
                                  <a:ea typeface="Calibri"/>
                                  <a:cs typeface="Times New Roman"/>
                                </a:rPr>
                                <m:t>2</m:t>
                              </m:r>
                            </m:den>
                          </m:f>
                        </m:e>
                      </m:d>
                      <m:d>
                        <m:dPr>
                          <m:begChr m:val="|"/>
                          <m:endChr m:val=""/>
                          <m:ctrlPr>
                            <a:rPr lang="en-US" sz="2800" i="1">
                              <a:effectLst/>
                              <a:latin typeface="Cambria Math" panose="02040503050406030204" pitchFamily="18" charset="0"/>
                              <a:ea typeface="Calibri"/>
                              <a:cs typeface="Times New Roman"/>
                            </a:rPr>
                          </m:ctrlPr>
                        </m:dPr>
                        <m:e>
                          <m:eqArr>
                            <m:eqArrPr>
                              <m:ctrlPr>
                                <a:rPr lang="en-US" sz="2800" i="1">
                                  <a:effectLst/>
                                  <a:latin typeface="Cambria Math" panose="02040503050406030204" pitchFamily="18" charset="0"/>
                                  <a:ea typeface="Calibri"/>
                                  <a:cs typeface="Times New Roman"/>
                                </a:rPr>
                              </m:ctrlPr>
                            </m:eqArrPr>
                            <m:e>
                              <m:r>
                                <a:rPr lang="en-US" sz="2800" i="1">
                                  <a:effectLst/>
                                  <a:latin typeface="Cambria Math"/>
                                  <a:ea typeface="Calibri"/>
                                  <a:cs typeface="Times New Roman"/>
                                </a:rPr>
                                <m:t>3000</m:t>
                              </m:r>
                            </m:e>
                            <m:e>
                              <m:r>
                                <a:rPr lang="en-US" sz="2800" i="1">
                                  <a:effectLst/>
                                  <a:latin typeface="Cambria Math"/>
                                  <a:ea typeface="Calibri"/>
                                  <a:cs typeface="Times New Roman"/>
                                </a:rPr>
                                <m:t>1500</m:t>
                              </m:r>
                            </m:e>
                          </m:eqArr>
                        </m:e>
                      </m:d>
                    </m:oMath>
                  </m:oMathPara>
                </a14:m>
                <a:endParaRPr lang="en-US" sz="2800" dirty="0">
                  <a:latin typeface="Times New Roman" pitchFamily="18" charset="0"/>
                  <a:ea typeface="Calibri"/>
                  <a:cs typeface="Times New Roman" pitchFamily="18" charset="0"/>
                </a:endParaRPr>
              </a:p>
              <a:p>
                <a:r>
                  <a:rPr lang="en-US" sz="2800" dirty="0">
                    <a:effectLst/>
                    <a:latin typeface="Times New Roman" pitchFamily="18" charset="0"/>
                    <a:ea typeface="Times New Roman"/>
                    <a:cs typeface="Times New Roman" pitchFamily="18" charset="0"/>
                  </a:rPr>
                  <a:t>                                     =1500 minutes</a:t>
                </a:r>
                <a:endParaRPr lang="en-US" sz="2800" dirty="0">
                  <a:latin typeface="Times New Roman" pitchFamily="18" charset="0"/>
                  <a:ea typeface="Calibri"/>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304800" y="0"/>
                <a:ext cx="8458200" cy="6914778"/>
              </a:xfrm>
              <a:prstGeom prst="rect">
                <a:avLst/>
              </a:prstGeom>
              <a:blipFill rotWithShape="1">
                <a:blip r:embed="rId2"/>
                <a:stretch>
                  <a:fillRect l="-1441" r="-2450" b="-1587"/>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53834955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0" y="152400"/>
                <a:ext cx="8915400" cy="5121658"/>
              </a:xfrm>
              <a:prstGeom prst="rect">
                <a:avLst/>
              </a:prstGeom>
            </p:spPr>
            <p:txBody>
              <a:bodyPr wrap="square">
                <a:spAutoFit/>
              </a:bodyPr>
              <a:lstStyle/>
              <a:p>
                <a:pPr>
                  <a:lnSpc>
                    <a:spcPct val="150000"/>
                  </a:lnSpc>
                </a:pPr>
                <a:r>
                  <a:rPr lang="en-US" sz="2800" b="1" dirty="0">
                    <a:latin typeface="Times New Roman" pitchFamily="18" charset="0"/>
                    <a:ea typeface="Calibri"/>
                    <a:cs typeface="Times New Roman" pitchFamily="18" charset="0"/>
                  </a:rPr>
                  <a:t>Example</a:t>
                </a:r>
                <a:r>
                  <a:rPr lang="en-US" sz="2800" b="1" dirty="0" smtClean="0">
                    <a:latin typeface="Times New Roman" pitchFamily="18" charset="0"/>
                    <a:ea typeface="Calibri"/>
                    <a:cs typeface="Times New Roman" pitchFamily="18" charset="0"/>
                  </a:rPr>
                  <a:t>: </a:t>
                </a:r>
                <a:r>
                  <a:rPr lang="en-US" sz="2800" dirty="0" smtClean="0">
                    <a:effectLst/>
                    <a:latin typeface="Times New Roman" pitchFamily="18" charset="0"/>
                    <a:ea typeface="Calibri"/>
                    <a:cs typeface="Times New Roman" pitchFamily="18" charset="0"/>
                  </a:rPr>
                  <a:t>A </a:t>
                </a:r>
                <a:r>
                  <a:rPr lang="en-US" sz="2800" dirty="0">
                    <a:effectLst/>
                    <a:latin typeface="Times New Roman" pitchFamily="18" charset="0"/>
                    <a:ea typeface="Calibri"/>
                    <a:cs typeface="Times New Roman" pitchFamily="18" charset="0"/>
                  </a:rPr>
                  <a:t>large domestic automobile manufacturer mails out quarterly customer satisfaction surveys to owners who have purchased new automobiles within the last 3 years. The proportion of surveys returned in any given quarter is the outcome of a random </a:t>
                </a:r>
                <a:r>
                  <a:rPr lang="en-US" sz="2800" dirty="0" smtClean="0">
                    <a:effectLst/>
                    <a:latin typeface="Times New Roman" pitchFamily="18" charset="0"/>
                    <a:ea typeface="Calibri"/>
                    <a:cs typeface="Times New Roman" pitchFamily="18" charset="0"/>
                  </a:rPr>
                  <a:t>variable X having </a:t>
                </a:r>
                <a:r>
                  <a:rPr lang="en-US" sz="2800" dirty="0">
                    <a:effectLst/>
                    <a:latin typeface="Times New Roman" pitchFamily="18" charset="0"/>
                    <a:ea typeface="Calibri"/>
                    <a:cs typeface="Times New Roman" pitchFamily="18" charset="0"/>
                  </a:rPr>
                  <a:t>density function</a:t>
                </a:r>
                <a14:m>
                  <m:oMath xmlns:m="http://schemas.openxmlformats.org/officeDocument/2006/math">
                    <m:r>
                      <a:rPr lang="en-US" sz="2800" i="1">
                        <a:effectLst/>
                        <a:latin typeface="Cambria Math"/>
                        <a:ea typeface="Calibri"/>
                        <a:cs typeface="Times New Roman"/>
                      </a:rPr>
                      <m:t>  </m:t>
                    </m:r>
                    <m:r>
                      <a:rPr lang="en-US" sz="2800" i="1">
                        <a:effectLst/>
                        <a:latin typeface="Cambria Math"/>
                        <a:ea typeface="Calibri"/>
                        <a:cs typeface="Times New Roman"/>
                      </a:rPr>
                      <m:t>𝑓</m:t>
                    </m:r>
                    <m:d>
                      <m:dPr>
                        <m:ctrlPr>
                          <a:rPr lang="en-US" sz="2800" i="1">
                            <a:effectLst/>
                            <a:latin typeface="Cambria Math" panose="02040503050406030204" pitchFamily="18" charset="0"/>
                            <a:ea typeface="Calibri"/>
                            <a:cs typeface="Times New Roman"/>
                          </a:rPr>
                        </m:ctrlPr>
                      </m:dPr>
                      <m:e>
                        <m:r>
                          <a:rPr lang="en-US" sz="2800" i="1">
                            <a:effectLst/>
                            <a:latin typeface="Cambria Math"/>
                            <a:ea typeface="Calibri"/>
                            <a:cs typeface="Times New Roman"/>
                          </a:rPr>
                          <m:t>𝑥</m:t>
                        </m:r>
                      </m:e>
                    </m:d>
                    <m:r>
                      <a:rPr lang="en-US" sz="2800" i="1">
                        <a:effectLst/>
                        <a:latin typeface="Cambria Math"/>
                        <a:ea typeface="Calibri"/>
                        <a:cs typeface="Times New Roman"/>
                      </a:rPr>
                      <m:t>=</m:t>
                    </m:r>
                    <m:d>
                      <m:dPr>
                        <m:begChr m:val="{"/>
                        <m:endChr m:val=""/>
                        <m:ctrlPr>
                          <a:rPr lang="en-US" sz="2800" i="1">
                            <a:effectLst/>
                            <a:latin typeface="Cambria Math" panose="02040503050406030204" pitchFamily="18" charset="0"/>
                            <a:ea typeface="Calibri"/>
                            <a:cs typeface="Times New Roman"/>
                          </a:rPr>
                        </m:ctrlPr>
                      </m:dPr>
                      <m:e>
                        <m:eqArr>
                          <m:eqArrPr>
                            <m:ctrlPr>
                              <a:rPr lang="en-US" sz="2800" i="1">
                                <a:effectLst/>
                                <a:latin typeface="Cambria Math" panose="02040503050406030204" pitchFamily="18" charset="0"/>
                                <a:ea typeface="Calibri"/>
                                <a:cs typeface="Times New Roman"/>
                              </a:rPr>
                            </m:ctrlPr>
                          </m:eqArrPr>
                          <m:e>
                            <m:r>
                              <a:rPr lang="en-US" sz="2800" i="1">
                                <a:effectLst/>
                                <a:latin typeface="Cambria Math"/>
                                <a:ea typeface="Calibri"/>
                                <a:cs typeface="Times New Roman"/>
                              </a:rPr>
                              <m:t>3</m:t>
                            </m:r>
                            <m:sSup>
                              <m:sSupPr>
                                <m:ctrlPr>
                                  <a:rPr lang="en-US" sz="2800" i="1">
                                    <a:effectLst/>
                                    <a:latin typeface="Cambria Math" panose="02040503050406030204" pitchFamily="18" charset="0"/>
                                    <a:ea typeface="Calibri"/>
                                    <a:cs typeface="Times New Roman"/>
                                  </a:rPr>
                                </m:ctrlPr>
                              </m:sSupPr>
                              <m:e>
                                <m:r>
                                  <a:rPr lang="en-US" sz="2800" i="1">
                                    <a:effectLst/>
                                    <a:latin typeface="Cambria Math"/>
                                    <a:ea typeface="Calibri"/>
                                    <a:cs typeface="Times New Roman"/>
                                  </a:rPr>
                                  <m:t>𝑥</m:t>
                                </m:r>
                              </m:e>
                              <m:sup>
                                <m:r>
                                  <a:rPr lang="en-US" sz="2800" i="1">
                                    <a:effectLst/>
                                    <a:latin typeface="Cambria Math"/>
                                    <a:ea typeface="Calibri"/>
                                    <a:cs typeface="Times New Roman"/>
                                  </a:rPr>
                                  <m:t>2</m:t>
                                </m:r>
                              </m:sup>
                            </m:sSup>
                            <m:r>
                              <a:rPr lang="en-US" sz="2800" i="1">
                                <a:effectLst/>
                                <a:latin typeface="Cambria Math"/>
                                <a:ea typeface="Calibri"/>
                                <a:cs typeface="Times New Roman"/>
                              </a:rPr>
                              <m:t>,0≤</m:t>
                            </m:r>
                            <m:r>
                              <a:rPr lang="en-US" sz="2800" i="1">
                                <a:effectLst/>
                                <a:latin typeface="Cambria Math"/>
                                <a:ea typeface="Calibri"/>
                                <a:cs typeface="Times New Roman"/>
                              </a:rPr>
                              <m:t>𝑥</m:t>
                            </m:r>
                            <m:r>
                              <a:rPr lang="en-US" sz="2800" i="1">
                                <a:effectLst/>
                                <a:latin typeface="Cambria Math"/>
                                <a:ea typeface="Calibri"/>
                                <a:cs typeface="Times New Roman"/>
                              </a:rPr>
                              <m:t>≤1</m:t>
                            </m:r>
                          </m:e>
                          <m:e>
                            <m:r>
                              <a:rPr lang="en-US" sz="2800" i="1">
                                <a:effectLst/>
                                <a:latin typeface="Cambria Math"/>
                                <a:ea typeface="Calibri"/>
                                <a:cs typeface="Times New Roman"/>
                              </a:rPr>
                              <m:t>0,  &amp;</m:t>
                            </m:r>
                            <m:r>
                              <a:rPr lang="en-US" sz="2800" i="1">
                                <a:effectLst/>
                                <a:latin typeface="Cambria Math"/>
                                <a:ea typeface="Calibri"/>
                                <a:cs typeface="Times New Roman"/>
                              </a:rPr>
                              <m:t>𝑜𝑡h𝑒𝑟𝑤𝑖𝑠𝑒</m:t>
                            </m:r>
                          </m:e>
                        </m:eqArr>
                      </m:e>
                    </m:d>
                  </m:oMath>
                </a14:m>
                <a:r>
                  <a:rPr lang="en-US" sz="2800" dirty="0">
                    <a:effectLst/>
                    <a:latin typeface="Times New Roman" pitchFamily="18" charset="0"/>
                    <a:ea typeface="Calibri"/>
                    <a:cs typeface="Times New Roman" pitchFamily="18" charset="0"/>
                  </a:rPr>
                  <a:t>.  What is the expected proportion of surveys returned in any given quarter?</a:t>
                </a:r>
                <a:endParaRPr lang="en-US" sz="2800" dirty="0">
                  <a:latin typeface="Times New Roman" pitchFamily="18" charset="0"/>
                  <a:ea typeface="Calibri"/>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152400"/>
                <a:ext cx="8915400" cy="5121658"/>
              </a:xfrm>
              <a:prstGeom prst="rect">
                <a:avLst/>
              </a:prstGeom>
              <a:blipFill rotWithShape="1">
                <a:blip r:embed="rId2"/>
                <a:stretch>
                  <a:fillRect l="-1367" r="-1230" b="-2381"/>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57208128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0" y="34413"/>
                <a:ext cx="8991600" cy="5293822"/>
              </a:xfrm>
              <a:prstGeom prst="rect">
                <a:avLst/>
              </a:prstGeom>
            </p:spPr>
            <p:txBody>
              <a:bodyPr wrap="square">
                <a:spAutoFit/>
              </a:bodyPr>
              <a:lstStyle/>
              <a:p>
                <a:r>
                  <a:rPr lang="en-US" sz="2800" b="1" dirty="0">
                    <a:latin typeface="Times New Roman" pitchFamily="18" charset="0"/>
                    <a:ea typeface="Calibri"/>
                    <a:cs typeface="Times New Roman" pitchFamily="18" charset="0"/>
                  </a:rPr>
                  <a:t>Solution</a:t>
                </a:r>
                <a:r>
                  <a:rPr lang="en-US" sz="2800" dirty="0">
                    <a:effectLst/>
                    <a:latin typeface="Times New Roman" pitchFamily="18" charset="0"/>
                    <a:ea typeface="Calibri"/>
                    <a:cs typeface="Times New Roman" pitchFamily="18" charset="0"/>
                  </a:rPr>
                  <a:t>: By definition,</a:t>
                </a:r>
                <a:endParaRPr lang="en-US" sz="2800" dirty="0">
                  <a:latin typeface="Times New Roman" pitchFamily="18" charset="0"/>
                  <a:ea typeface="Calibri"/>
                  <a:cs typeface="Times New Roman" pitchFamily="18" charset="0"/>
                </a:endParaRPr>
              </a:p>
              <a:p>
                <a:pPr algn="ctr"/>
                <a:r>
                  <a:rPr lang="en-US" sz="2800" dirty="0">
                    <a:effectLst/>
                    <a:latin typeface="Times New Roman" pitchFamily="18" charset="0"/>
                    <a:ea typeface="Calibri"/>
                    <a:cs typeface="Times New Roman" pitchFamily="18" charset="0"/>
                  </a:rPr>
                  <a:t>E(x) =</a:t>
                </a:r>
                <a14:m>
                  <m:oMath xmlns:m="http://schemas.openxmlformats.org/officeDocument/2006/math">
                    <m:nary>
                      <m:naryPr>
                        <m:limLoc m:val="subSup"/>
                        <m:ctrlPr>
                          <a:rPr lang="en-US" sz="2800" i="1">
                            <a:effectLst/>
                            <a:latin typeface="Cambria Math" panose="02040503050406030204" pitchFamily="18" charset="0"/>
                            <a:ea typeface="Calibri"/>
                            <a:cs typeface="Times New Roman"/>
                          </a:rPr>
                        </m:ctrlPr>
                      </m:naryPr>
                      <m:sub>
                        <m:r>
                          <a:rPr lang="en-US" sz="2800" i="1">
                            <a:effectLst/>
                            <a:latin typeface="Cambria Math"/>
                            <a:ea typeface="Calibri"/>
                            <a:cs typeface="Times New Roman"/>
                          </a:rPr>
                          <m:t>−∞</m:t>
                        </m:r>
                      </m:sub>
                      <m:sup>
                        <m:r>
                          <a:rPr lang="en-US" sz="2800" i="1">
                            <a:effectLst/>
                            <a:latin typeface="Cambria Math"/>
                            <a:ea typeface="Calibri"/>
                            <a:cs typeface="Times New Roman"/>
                          </a:rPr>
                          <m:t>+∞</m:t>
                        </m:r>
                      </m:sup>
                      <m:e>
                        <m:r>
                          <a:rPr lang="en-US" sz="2800" i="1">
                            <a:effectLst/>
                            <a:latin typeface="Cambria Math"/>
                            <a:ea typeface="Calibri"/>
                            <a:cs typeface="Times New Roman"/>
                          </a:rPr>
                          <m:t>𝑥𝑓</m:t>
                        </m:r>
                        <m:d>
                          <m:dPr>
                            <m:ctrlPr>
                              <a:rPr lang="en-US" sz="2800" i="1">
                                <a:effectLst/>
                                <a:latin typeface="Cambria Math" panose="02040503050406030204" pitchFamily="18" charset="0"/>
                                <a:ea typeface="Calibri"/>
                                <a:cs typeface="Times New Roman"/>
                              </a:rPr>
                            </m:ctrlPr>
                          </m:dPr>
                          <m:e>
                            <m:r>
                              <a:rPr lang="en-US" sz="2800" i="1">
                                <a:effectLst/>
                                <a:latin typeface="Cambria Math"/>
                                <a:ea typeface="Calibri"/>
                                <a:cs typeface="Times New Roman"/>
                              </a:rPr>
                              <m:t>𝑥</m:t>
                            </m:r>
                          </m:e>
                        </m:d>
                        <m:r>
                          <a:rPr lang="en-US" sz="2800" i="1">
                            <a:effectLst/>
                            <a:latin typeface="Cambria Math"/>
                            <a:ea typeface="Calibri"/>
                            <a:cs typeface="Times New Roman"/>
                          </a:rPr>
                          <m:t>𝑑𝑥</m:t>
                        </m:r>
                      </m:e>
                    </m:nary>
                  </m:oMath>
                </a14:m>
                <a:r>
                  <a:rPr lang="en-US" sz="2800" dirty="0">
                    <a:effectLst/>
                    <a:latin typeface="Times New Roman" pitchFamily="18" charset="0"/>
                    <a:ea typeface="Times New Roman"/>
                    <a:cs typeface="Times New Roman" pitchFamily="18" charset="0"/>
                  </a:rPr>
                  <a:t>=</a:t>
                </a:r>
                <a14:m>
                  <m:oMath xmlns:m="http://schemas.openxmlformats.org/officeDocument/2006/math">
                    <m:nary>
                      <m:naryPr>
                        <m:limLoc m:val="subSup"/>
                        <m:ctrlPr>
                          <a:rPr lang="en-US" sz="2800" i="1">
                            <a:effectLst/>
                            <a:latin typeface="Cambria Math" panose="02040503050406030204" pitchFamily="18" charset="0"/>
                            <a:ea typeface="Calibri"/>
                            <a:cs typeface="Times New Roman"/>
                          </a:rPr>
                        </m:ctrlPr>
                      </m:naryPr>
                      <m:sub>
                        <m:r>
                          <a:rPr lang="en-US" sz="2800" i="1">
                            <a:effectLst/>
                            <a:latin typeface="Cambria Math"/>
                            <a:ea typeface="Calibri"/>
                            <a:cs typeface="Times New Roman"/>
                          </a:rPr>
                          <m:t>0</m:t>
                        </m:r>
                      </m:sub>
                      <m:sup>
                        <m:r>
                          <a:rPr lang="en-US" sz="2800" i="1">
                            <a:effectLst/>
                            <a:latin typeface="Cambria Math"/>
                            <a:ea typeface="Calibri"/>
                            <a:cs typeface="Times New Roman"/>
                          </a:rPr>
                          <m:t>1</m:t>
                        </m:r>
                      </m:sup>
                      <m:e>
                        <m:r>
                          <a:rPr lang="en-US" sz="2800" i="1">
                            <a:effectLst/>
                            <a:latin typeface="Cambria Math"/>
                            <a:ea typeface="Calibri"/>
                            <a:cs typeface="Times New Roman"/>
                          </a:rPr>
                          <m:t>𝑥</m:t>
                        </m:r>
                        <m:r>
                          <a:rPr lang="en-US" sz="2800" i="1">
                            <a:effectLst/>
                            <a:latin typeface="Cambria Math"/>
                            <a:ea typeface="Calibri"/>
                            <a:cs typeface="Times New Roman"/>
                          </a:rPr>
                          <m:t>(3</m:t>
                        </m:r>
                        <m:sSup>
                          <m:sSupPr>
                            <m:ctrlPr>
                              <a:rPr lang="en-US" sz="2800" i="1">
                                <a:effectLst/>
                                <a:latin typeface="Cambria Math" panose="02040503050406030204" pitchFamily="18" charset="0"/>
                                <a:ea typeface="Calibri"/>
                                <a:cs typeface="Times New Roman"/>
                              </a:rPr>
                            </m:ctrlPr>
                          </m:sSupPr>
                          <m:e>
                            <m:r>
                              <a:rPr lang="en-US" sz="2800" i="1">
                                <a:effectLst/>
                                <a:latin typeface="Cambria Math"/>
                                <a:ea typeface="Calibri"/>
                                <a:cs typeface="Times New Roman"/>
                              </a:rPr>
                              <m:t>𝑥</m:t>
                            </m:r>
                          </m:e>
                          <m:sup>
                            <m:r>
                              <a:rPr lang="en-US" sz="2800" i="1">
                                <a:effectLst/>
                                <a:latin typeface="Cambria Math"/>
                                <a:ea typeface="Calibri"/>
                                <a:cs typeface="Times New Roman"/>
                              </a:rPr>
                              <m:t>2</m:t>
                            </m:r>
                          </m:sup>
                        </m:sSup>
                        <m:r>
                          <a:rPr lang="en-US" sz="2800" i="1">
                            <a:effectLst/>
                            <a:latin typeface="Cambria Math"/>
                            <a:ea typeface="Calibri"/>
                            <a:cs typeface="Times New Roman"/>
                          </a:rPr>
                          <m:t>)</m:t>
                        </m:r>
                        <m:r>
                          <a:rPr lang="en-US" sz="2800" i="1">
                            <a:effectLst/>
                            <a:latin typeface="Cambria Math"/>
                            <a:ea typeface="Calibri"/>
                            <a:cs typeface="Times New Roman"/>
                          </a:rPr>
                          <m:t>𝑑𝑥</m:t>
                        </m:r>
                      </m:e>
                    </m:nary>
                  </m:oMath>
                </a14:m>
                <a:r>
                  <a:rPr lang="en-US" sz="2800" dirty="0">
                    <a:effectLst/>
                    <a:latin typeface="Times New Roman" pitchFamily="18" charset="0"/>
                    <a:ea typeface="Calibri"/>
                    <a:cs typeface="Times New Roman" pitchFamily="18" charset="0"/>
                  </a:rPr>
                  <a:t>=</a:t>
                </a:r>
                <a14:m>
                  <m:oMath xmlns:m="http://schemas.openxmlformats.org/officeDocument/2006/math">
                    <m:nary>
                      <m:naryPr>
                        <m:limLoc m:val="subSup"/>
                        <m:ctrlPr>
                          <a:rPr lang="en-US" sz="2800" i="1">
                            <a:effectLst/>
                            <a:latin typeface="Cambria Math" panose="02040503050406030204" pitchFamily="18" charset="0"/>
                            <a:ea typeface="Calibri"/>
                            <a:cs typeface="Times New Roman"/>
                          </a:rPr>
                        </m:ctrlPr>
                      </m:naryPr>
                      <m:sub>
                        <m:r>
                          <a:rPr lang="en-US" sz="2800" i="1">
                            <a:effectLst/>
                            <a:latin typeface="Cambria Math"/>
                            <a:ea typeface="Calibri"/>
                            <a:cs typeface="Times New Roman"/>
                          </a:rPr>
                          <m:t>0</m:t>
                        </m:r>
                      </m:sub>
                      <m:sup>
                        <m:r>
                          <a:rPr lang="en-US" sz="2800" i="1">
                            <a:effectLst/>
                            <a:latin typeface="Cambria Math"/>
                            <a:ea typeface="Calibri"/>
                            <a:cs typeface="Times New Roman"/>
                          </a:rPr>
                          <m:t>1</m:t>
                        </m:r>
                      </m:sup>
                      <m:e>
                        <m:r>
                          <a:rPr lang="en-US" sz="2800" i="1">
                            <a:effectLst/>
                            <a:latin typeface="Cambria Math"/>
                            <a:ea typeface="Calibri"/>
                            <a:cs typeface="Times New Roman"/>
                          </a:rPr>
                          <m:t>3</m:t>
                        </m:r>
                        <m:sSup>
                          <m:sSupPr>
                            <m:ctrlPr>
                              <a:rPr lang="en-US" sz="2800" i="1">
                                <a:effectLst/>
                                <a:latin typeface="Cambria Math" panose="02040503050406030204" pitchFamily="18" charset="0"/>
                                <a:ea typeface="Calibri"/>
                                <a:cs typeface="Times New Roman"/>
                              </a:rPr>
                            </m:ctrlPr>
                          </m:sSupPr>
                          <m:e>
                            <m:r>
                              <a:rPr lang="en-US" sz="2800" i="1">
                                <a:effectLst/>
                                <a:latin typeface="Cambria Math"/>
                                <a:ea typeface="Calibri"/>
                                <a:cs typeface="Times New Roman"/>
                              </a:rPr>
                              <m:t>𝑥</m:t>
                            </m:r>
                          </m:e>
                          <m:sup>
                            <m:r>
                              <a:rPr lang="en-US" sz="2800" i="1">
                                <a:effectLst/>
                                <a:latin typeface="Cambria Math"/>
                                <a:ea typeface="Calibri"/>
                                <a:cs typeface="Times New Roman"/>
                              </a:rPr>
                              <m:t>3</m:t>
                            </m:r>
                          </m:sup>
                        </m:sSup>
                        <m:r>
                          <a:rPr lang="en-US" sz="2800" i="1">
                            <a:effectLst/>
                            <a:latin typeface="Cambria Math"/>
                            <a:ea typeface="Calibri"/>
                            <a:cs typeface="Times New Roman"/>
                          </a:rPr>
                          <m:t>𝑑𝑥</m:t>
                        </m:r>
                      </m:e>
                    </m:nary>
                  </m:oMath>
                </a14:m>
                <a:r>
                  <a:rPr lang="en-US" sz="2800" dirty="0">
                    <a:effectLst/>
                    <a:latin typeface="Times New Roman" pitchFamily="18" charset="0"/>
                    <a:ea typeface="Times New Roman"/>
                    <a:cs typeface="Times New Roman" pitchFamily="18" charset="0"/>
                  </a:rPr>
                  <a:t>=</a:t>
                </a:r>
                <a14:m>
                  <m:oMath xmlns:m="http://schemas.openxmlformats.org/officeDocument/2006/math">
                    <m:f>
                      <m:fPr>
                        <m:ctrlPr>
                          <a:rPr lang="en-US" sz="2800" i="1">
                            <a:effectLst/>
                            <a:latin typeface="Cambria Math" panose="02040503050406030204" pitchFamily="18" charset="0"/>
                            <a:ea typeface="Times New Roman"/>
                            <a:cs typeface="Times New Roman"/>
                          </a:rPr>
                        </m:ctrlPr>
                      </m:fPr>
                      <m:num>
                        <m:r>
                          <a:rPr lang="en-US" sz="2800" i="1">
                            <a:effectLst/>
                            <a:latin typeface="Cambria Math"/>
                            <a:ea typeface="Times New Roman"/>
                            <a:cs typeface="Times New Roman"/>
                          </a:rPr>
                          <m:t>3</m:t>
                        </m:r>
                        <m:sSup>
                          <m:sSupPr>
                            <m:ctrlPr>
                              <a:rPr lang="en-US" sz="2800" i="1">
                                <a:effectLst/>
                                <a:latin typeface="Cambria Math" panose="02040503050406030204" pitchFamily="18" charset="0"/>
                                <a:ea typeface="Times New Roman"/>
                                <a:cs typeface="Times New Roman"/>
                              </a:rPr>
                            </m:ctrlPr>
                          </m:sSupPr>
                          <m:e>
                            <m:r>
                              <a:rPr lang="en-US" sz="2800" i="1">
                                <a:effectLst/>
                                <a:latin typeface="Cambria Math"/>
                                <a:ea typeface="Calibri"/>
                                <a:cs typeface="Times New Roman"/>
                              </a:rPr>
                              <m:t>𝑥</m:t>
                            </m:r>
                          </m:e>
                          <m:sup>
                            <m:r>
                              <a:rPr lang="en-US" sz="2800" i="1">
                                <a:effectLst/>
                                <a:latin typeface="Cambria Math"/>
                                <a:ea typeface="Calibri"/>
                                <a:cs typeface="Times New Roman"/>
                              </a:rPr>
                              <m:t>4</m:t>
                            </m:r>
                          </m:sup>
                        </m:sSup>
                      </m:num>
                      <m:den>
                        <m:r>
                          <a:rPr lang="en-US" sz="2800" i="1">
                            <a:effectLst/>
                            <a:latin typeface="Cambria Math"/>
                            <a:ea typeface="Times New Roman"/>
                            <a:cs typeface="Times New Roman"/>
                          </a:rPr>
                          <m:t>4</m:t>
                        </m:r>
                      </m:den>
                    </m:f>
                    <m:d>
                      <m:dPr>
                        <m:begChr m:val="|"/>
                        <m:endChr m:val=""/>
                        <m:ctrlPr>
                          <a:rPr lang="en-US" sz="2800" i="1">
                            <a:effectLst/>
                            <a:latin typeface="Cambria Math" panose="02040503050406030204" pitchFamily="18" charset="0"/>
                            <a:ea typeface="Times New Roman"/>
                            <a:cs typeface="Times New Roman"/>
                          </a:rPr>
                        </m:ctrlPr>
                      </m:dPr>
                      <m:e>
                        <m:eqArr>
                          <m:eqArrPr>
                            <m:ctrlPr>
                              <a:rPr lang="en-US" sz="2800" i="1">
                                <a:effectLst/>
                                <a:latin typeface="Cambria Math" panose="02040503050406030204" pitchFamily="18" charset="0"/>
                                <a:ea typeface="Times New Roman"/>
                                <a:cs typeface="Times New Roman"/>
                              </a:rPr>
                            </m:ctrlPr>
                          </m:eqArrPr>
                          <m:e>
                            <m:r>
                              <a:rPr lang="en-US" sz="2800" i="1">
                                <a:effectLst/>
                                <a:latin typeface="Cambria Math"/>
                                <a:ea typeface="Times New Roman"/>
                                <a:cs typeface="Times New Roman"/>
                              </a:rPr>
                              <m:t>1 </m:t>
                            </m:r>
                          </m:e>
                          <m:e>
                            <m:r>
                              <a:rPr lang="en-US" sz="2800" i="1">
                                <a:effectLst/>
                                <a:latin typeface="Cambria Math"/>
                                <a:ea typeface="Times New Roman"/>
                                <a:cs typeface="Times New Roman"/>
                              </a:rPr>
                              <m:t>0</m:t>
                            </m:r>
                          </m:e>
                        </m:eqArr>
                      </m:e>
                    </m:d>
                  </m:oMath>
                </a14:m>
                <a:r>
                  <a:rPr lang="en-US" sz="2800" dirty="0">
                    <a:effectLst/>
                    <a:latin typeface="Times New Roman" pitchFamily="18" charset="0"/>
                    <a:ea typeface="Times New Roman"/>
                    <a:cs typeface="Times New Roman" pitchFamily="18" charset="0"/>
                  </a:rPr>
                  <a:t>= 0.75</a:t>
                </a:r>
                <a:endParaRPr lang="en-US" sz="2800" dirty="0">
                  <a:latin typeface="Times New Roman" pitchFamily="18" charset="0"/>
                  <a:ea typeface="Calibri"/>
                  <a:cs typeface="Times New Roman" pitchFamily="18" charset="0"/>
                </a:endParaRPr>
              </a:p>
              <a:p>
                <a:r>
                  <a:rPr lang="en-US" sz="2800" dirty="0">
                    <a:effectLst/>
                    <a:latin typeface="Times New Roman" pitchFamily="18" charset="0"/>
                    <a:ea typeface="Calibri"/>
                    <a:cs typeface="Times New Roman" pitchFamily="18" charset="0"/>
                  </a:rPr>
                  <a:t>The expected proportion of surveys returned in any given quarter is 0.75</a:t>
                </a:r>
                <a:endParaRPr lang="en-US" sz="2800" dirty="0">
                  <a:latin typeface="Times New Roman" pitchFamily="18" charset="0"/>
                  <a:ea typeface="Calibri"/>
                  <a:cs typeface="Times New Roman" pitchFamily="18" charset="0"/>
                </a:endParaRPr>
              </a:p>
              <a:p>
                <a:r>
                  <a:rPr lang="en-US" sz="2800" b="1" dirty="0">
                    <a:effectLst/>
                    <a:latin typeface="Times New Roman" pitchFamily="18" charset="0"/>
                    <a:ea typeface="Calibri"/>
                    <a:cs typeface="Times New Roman" pitchFamily="18" charset="0"/>
                  </a:rPr>
                  <a:t>Expectations of Functions of Random Variables</a:t>
                </a:r>
                <a:endParaRPr lang="en-US" sz="2800" dirty="0">
                  <a:latin typeface="Times New Roman" pitchFamily="18" charset="0"/>
                  <a:ea typeface="Calibri"/>
                  <a:cs typeface="Times New Roman" pitchFamily="18" charset="0"/>
                </a:endParaRPr>
              </a:p>
              <a:p>
                <a:r>
                  <a:rPr lang="en-US" sz="2800" dirty="0" smtClean="0">
                    <a:effectLst/>
                    <a:latin typeface="Times New Roman" pitchFamily="18" charset="0"/>
                    <a:ea typeface="Calibri"/>
                    <a:cs typeface="Times New Roman" pitchFamily="18" charset="0"/>
                  </a:rPr>
                  <a:t>Let X be </a:t>
                </a:r>
                <a:r>
                  <a:rPr lang="en-US" sz="2800" dirty="0">
                    <a:effectLst/>
                    <a:latin typeface="Times New Roman" pitchFamily="18" charset="0"/>
                    <a:ea typeface="Calibri"/>
                    <a:cs typeface="Times New Roman" pitchFamily="18" charset="0"/>
                  </a:rPr>
                  <a:t>a random variable having density function f(x).Then the expectation of</a:t>
                </a:r>
                <a:endParaRPr lang="en-US" sz="2800" dirty="0">
                  <a:latin typeface="Times New Roman" pitchFamily="18" charset="0"/>
                  <a:ea typeface="Calibri"/>
                  <a:cs typeface="Times New Roman" pitchFamily="18" charset="0"/>
                </a:endParaRPr>
              </a:p>
              <a:p>
                <a:r>
                  <a:rPr lang="en-US" sz="2800" dirty="0">
                    <a:effectLst/>
                    <a:latin typeface="Times New Roman" pitchFamily="18" charset="0"/>
                    <a:ea typeface="Calibri"/>
                    <a:cs typeface="Times New Roman" pitchFamily="18" charset="0"/>
                  </a:rPr>
                  <a:t>Y=g(x) is given by E(Y)=</a:t>
                </a:r>
                <a14:m>
                  <m:oMath xmlns:m="http://schemas.openxmlformats.org/officeDocument/2006/math">
                    <m:d>
                      <m:dPr>
                        <m:begChr m:val="{"/>
                        <m:endChr m:val=""/>
                        <m:ctrlPr>
                          <a:rPr lang="en-US" sz="2800" i="1">
                            <a:effectLst/>
                            <a:latin typeface="Cambria Math" panose="02040503050406030204" pitchFamily="18" charset="0"/>
                            <a:ea typeface="Calibri"/>
                            <a:cs typeface="Times New Roman"/>
                          </a:rPr>
                        </m:ctrlPr>
                      </m:dPr>
                      <m:e>
                        <m:eqArr>
                          <m:eqArrPr>
                            <m:ctrlPr>
                              <a:rPr lang="en-US" sz="2800" i="1">
                                <a:effectLst/>
                                <a:latin typeface="Cambria Math" panose="02040503050406030204" pitchFamily="18" charset="0"/>
                                <a:ea typeface="Calibri"/>
                                <a:cs typeface="Times New Roman"/>
                              </a:rPr>
                            </m:ctrlPr>
                          </m:eqArrPr>
                          <m:e>
                            <m:nary>
                              <m:naryPr>
                                <m:chr m:val="∑"/>
                                <m:limLoc m:val="undOvr"/>
                                <m:ctrlPr>
                                  <a:rPr lang="en-US" sz="2800" i="1">
                                    <a:effectLst/>
                                    <a:latin typeface="Cambria Math" panose="02040503050406030204" pitchFamily="18" charset="0"/>
                                    <a:ea typeface="Calibri"/>
                                    <a:cs typeface="Times New Roman"/>
                                  </a:rPr>
                                </m:ctrlPr>
                              </m:naryPr>
                              <m:sub>
                                <m:r>
                                  <a:rPr lang="en-US" sz="2800" i="1">
                                    <a:effectLst/>
                                    <a:latin typeface="Cambria Math"/>
                                    <a:ea typeface="Calibri"/>
                                    <a:cs typeface="Times New Roman"/>
                                  </a:rPr>
                                  <m:t>𝑥</m:t>
                                </m:r>
                                <m:r>
                                  <a:rPr lang="en-US" sz="2800" i="1">
                                    <a:effectLst/>
                                    <a:latin typeface="Cambria Math"/>
                                    <a:ea typeface="Calibri"/>
                                    <a:cs typeface="Times New Roman"/>
                                  </a:rPr>
                                  <m:t>=1</m:t>
                                </m:r>
                              </m:sub>
                              <m:sup>
                                <m:r>
                                  <a:rPr lang="en-US" sz="2800" i="1">
                                    <a:effectLst/>
                                    <a:latin typeface="Cambria Math"/>
                                    <a:ea typeface="Calibri"/>
                                    <a:cs typeface="Times New Roman"/>
                                  </a:rPr>
                                  <m:t>𝑛</m:t>
                                </m:r>
                              </m:sup>
                              <m:e>
                                <m:r>
                                  <a:rPr lang="en-US" sz="2800" i="1">
                                    <a:effectLst/>
                                    <a:latin typeface="Cambria Math"/>
                                    <a:ea typeface="Calibri"/>
                                    <a:cs typeface="Times New Roman"/>
                                  </a:rPr>
                                  <m:t>𝑔</m:t>
                                </m:r>
                                <m:d>
                                  <m:dPr>
                                    <m:ctrlPr>
                                      <a:rPr lang="en-US" sz="2800" i="1">
                                        <a:effectLst/>
                                        <a:latin typeface="Cambria Math" panose="02040503050406030204" pitchFamily="18" charset="0"/>
                                        <a:ea typeface="Calibri"/>
                                        <a:cs typeface="Times New Roman"/>
                                      </a:rPr>
                                    </m:ctrlPr>
                                  </m:dPr>
                                  <m:e>
                                    <m:r>
                                      <a:rPr lang="en-US" sz="2800" i="1">
                                        <a:effectLst/>
                                        <a:latin typeface="Cambria Math"/>
                                        <a:ea typeface="Calibri"/>
                                        <a:cs typeface="Times New Roman"/>
                                      </a:rPr>
                                      <m:t>𝑥</m:t>
                                    </m:r>
                                  </m:e>
                                </m:d>
                                <m:r>
                                  <a:rPr lang="en-US" sz="2800" i="1">
                                    <a:effectLst/>
                                    <a:latin typeface="Cambria Math"/>
                                    <a:ea typeface="Calibri"/>
                                    <a:cs typeface="Times New Roman"/>
                                  </a:rPr>
                                  <m:t>𝑃</m:t>
                                </m:r>
                                <m:d>
                                  <m:dPr>
                                    <m:ctrlPr>
                                      <a:rPr lang="en-US" sz="2800" i="1">
                                        <a:effectLst/>
                                        <a:latin typeface="Cambria Math" panose="02040503050406030204" pitchFamily="18" charset="0"/>
                                        <a:ea typeface="Calibri"/>
                                        <a:cs typeface="Times New Roman"/>
                                      </a:rPr>
                                    </m:ctrlPr>
                                  </m:dPr>
                                  <m:e>
                                    <m:r>
                                      <a:rPr lang="en-US" sz="2800" i="1">
                                        <a:effectLst/>
                                        <a:latin typeface="Cambria Math"/>
                                        <a:ea typeface="Calibri"/>
                                        <a:cs typeface="Times New Roman"/>
                                      </a:rPr>
                                      <m:t>𝑥</m:t>
                                    </m:r>
                                  </m:e>
                                </m:d>
                              </m:e>
                            </m:nary>
                            <m:r>
                              <a:rPr lang="en-US" sz="2800" i="1">
                                <a:effectLst/>
                                <a:latin typeface="Cambria Math"/>
                                <a:ea typeface="Calibri"/>
                                <a:cs typeface="Times New Roman"/>
                              </a:rPr>
                              <m:t>,</m:t>
                            </m:r>
                            <m:r>
                              <a:rPr lang="en-US" sz="2800" i="1">
                                <a:effectLst/>
                                <a:latin typeface="Cambria Math"/>
                                <a:ea typeface="Calibri"/>
                                <a:cs typeface="Times New Roman"/>
                              </a:rPr>
                              <m:t>𝑖𝑓</m:t>
                            </m:r>
                            <m:r>
                              <a:rPr lang="en-US" sz="2800" i="1">
                                <a:effectLst/>
                                <a:latin typeface="Cambria Math"/>
                                <a:ea typeface="Calibri"/>
                                <a:cs typeface="Times New Roman"/>
                              </a:rPr>
                              <m:t> </m:t>
                            </m:r>
                            <m:r>
                              <a:rPr lang="en-US" sz="2800" i="1">
                                <a:effectLst/>
                                <a:latin typeface="Cambria Math"/>
                                <a:ea typeface="Calibri"/>
                                <a:cs typeface="Times New Roman"/>
                              </a:rPr>
                              <m:t>𝑥</m:t>
                            </m:r>
                            <m:r>
                              <a:rPr lang="en-US" sz="2800" i="1">
                                <a:effectLst/>
                                <a:latin typeface="Cambria Math"/>
                                <a:ea typeface="Calibri"/>
                                <a:cs typeface="Times New Roman"/>
                              </a:rPr>
                              <m:t> </m:t>
                            </m:r>
                            <m:r>
                              <a:rPr lang="en-US" sz="2800" i="1">
                                <a:effectLst/>
                                <a:latin typeface="Cambria Math"/>
                                <a:ea typeface="Calibri"/>
                                <a:cs typeface="Times New Roman"/>
                              </a:rPr>
                              <m:t>𝑖𝑠</m:t>
                            </m:r>
                            <m:r>
                              <a:rPr lang="en-US" sz="2800" i="1">
                                <a:effectLst/>
                                <a:latin typeface="Cambria Math"/>
                                <a:ea typeface="Calibri"/>
                                <a:cs typeface="Times New Roman"/>
                              </a:rPr>
                              <m:t> </m:t>
                            </m:r>
                            <m:r>
                              <a:rPr lang="en-US" sz="2800" i="1">
                                <a:effectLst/>
                                <a:latin typeface="Cambria Math"/>
                                <a:ea typeface="Calibri"/>
                                <a:cs typeface="Times New Roman"/>
                              </a:rPr>
                              <m:t>𝑑𝑖𝑠𝑐𝑟𝑒𝑡𝑒</m:t>
                            </m:r>
                            <m:r>
                              <a:rPr lang="en-US" sz="2800" i="1">
                                <a:effectLst/>
                                <a:latin typeface="Cambria Math"/>
                                <a:ea typeface="Calibri"/>
                                <a:cs typeface="Times New Roman"/>
                              </a:rPr>
                              <m:t> </m:t>
                            </m:r>
                            <m:r>
                              <a:rPr lang="en-US" sz="2800" i="1">
                                <a:effectLst/>
                                <a:latin typeface="Cambria Math"/>
                                <a:ea typeface="Calibri"/>
                                <a:cs typeface="Times New Roman"/>
                              </a:rPr>
                              <m:t>𝑟𝑎𝑛𝑑𝑜𝑚</m:t>
                            </m:r>
                            <m:r>
                              <a:rPr lang="en-US" sz="2800" i="1">
                                <a:effectLst/>
                                <a:latin typeface="Cambria Math"/>
                                <a:ea typeface="Calibri"/>
                                <a:cs typeface="Times New Roman"/>
                              </a:rPr>
                              <m:t> </m:t>
                            </m:r>
                            <m:r>
                              <a:rPr lang="en-US" sz="2800" i="1">
                                <a:effectLst/>
                                <a:latin typeface="Cambria Math"/>
                                <a:ea typeface="Calibri"/>
                                <a:cs typeface="Times New Roman"/>
                              </a:rPr>
                              <m:t>𝑣𝑎𝑟𝑖𝑎𝑏𝑙𝑒</m:t>
                            </m:r>
                          </m:e>
                          <m:e>
                            <m:nary>
                              <m:naryPr>
                                <m:limLoc m:val="subSup"/>
                                <m:ctrlPr>
                                  <a:rPr lang="en-US" sz="2800" i="1">
                                    <a:effectLst/>
                                    <a:latin typeface="Cambria Math" panose="02040503050406030204" pitchFamily="18" charset="0"/>
                                    <a:ea typeface="Calibri"/>
                                    <a:cs typeface="Times New Roman"/>
                                  </a:rPr>
                                </m:ctrlPr>
                              </m:naryPr>
                              <m:sub>
                                <m:r>
                                  <a:rPr lang="en-US" sz="2800" i="1">
                                    <a:effectLst/>
                                    <a:latin typeface="Cambria Math"/>
                                    <a:ea typeface="Calibri"/>
                                    <a:cs typeface="Times New Roman"/>
                                  </a:rPr>
                                  <m:t>−∞</m:t>
                                </m:r>
                              </m:sub>
                              <m:sup>
                                <m:r>
                                  <a:rPr lang="en-US" sz="2800" i="1">
                                    <a:effectLst/>
                                    <a:latin typeface="Cambria Math"/>
                                    <a:ea typeface="Calibri"/>
                                    <a:cs typeface="Times New Roman"/>
                                  </a:rPr>
                                  <m:t>+∞</m:t>
                                </m:r>
                              </m:sup>
                              <m:e>
                                <m:r>
                                  <a:rPr lang="en-US" sz="2800" i="1">
                                    <a:effectLst/>
                                    <a:latin typeface="Cambria Math"/>
                                    <a:ea typeface="Calibri"/>
                                    <a:cs typeface="Times New Roman"/>
                                  </a:rPr>
                                  <m:t>𝑔</m:t>
                                </m:r>
                                <m:r>
                                  <a:rPr lang="en-US" sz="2800" i="1">
                                    <a:effectLst/>
                                    <a:latin typeface="Cambria Math"/>
                                    <a:ea typeface="Calibri"/>
                                    <a:cs typeface="Times New Roman"/>
                                  </a:rPr>
                                  <m:t>(</m:t>
                                </m:r>
                                <m:r>
                                  <a:rPr lang="en-US" sz="2800" i="1">
                                    <a:effectLst/>
                                    <a:latin typeface="Cambria Math"/>
                                    <a:ea typeface="Calibri"/>
                                    <a:cs typeface="Times New Roman"/>
                                  </a:rPr>
                                  <m:t>𝑥</m:t>
                                </m:r>
                                <m:r>
                                  <a:rPr lang="en-US" sz="2800" i="1">
                                    <a:effectLst/>
                                    <a:latin typeface="Cambria Math"/>
                                    <a:ea typeface="Calibri"/>
                                    <a:cs typeface="Times New Roman"/>
                                  </a:rPr>
                                  <m:t>)</m:t>
                                </m:r>
                                <m:r>
                                  <a:rPr lang="en-US" sz="2800" i="1">
                                    <a:effectLst/>
                                    <a:latin typeface="Cambria Math"/>
                                    <a:ea typeface="Calibri"/>
                                    <a:cs typeface="Times New Roman"/>
                                  </a:rPr>
                                  <m:t>𝑓</m:t>
                                </m:r>
                                <m:d>
                                  <m:dPr>
                                    <m:ctrlPr>
                                      <a:rPr lang="en-US" sz="2800" i="1">
                                        <a:effectLst/>
                                        <a:latin typeface="Cambria Math" panose="02040503050406030204" pitchFamily="18" charset="0"/>
                                        <a:ea typeface="Calibri"/>
                                        <a:cs typeface="Times New Roman"/>
                                      </a:rPr>
                                    </m:ctrlPr>
                                  </m:dPr>
                                  <m:e>
                                    <m:r>
                                      <a:rPr lang="en-US" sz="2800" i="1">
                                        <a:effectLst/>
                                        <a:latin typeface="Cambria Math"/>
                                        <a:ea typeface="Calibri"/>
                                        <a:cs typeface="Times New Roman"/>
                                      </a:rPr>
                                      <m:t>𝑥</m:t>
                                    </m:r>
                                  </m:e>
                                </m:d>
                                <m:r>
                                  <a:rPr lang="en-US" sz="2800" i="1">
                                    <a:effectLst/>
                                    <a:latin typeface="Cambria Math"/>
                                    <a:ea typeface="Calibri"/>
                                    <a:cs typeface="Times New Roman"/>
                                  </a:rPr>
                                  <m:t>𝑑𝑥</m:t>
                                </m:r>
                              </m:e>
                            </m:nary>
                            <m:r>
                              <a:rPr lang="en-US" sz="2800" i="1">
                                <a:effectLst/>
                                <a:latin typeface="Cambria Math"/>
                                <a:ea typeface="Calibri"/>
                                <a:cs typeface="Times New Roman"/>
                              </a:rPr>
                              <m:t>,</m:t>
                            </m:r>
                            <m:r>
                              <a:rPr lang="en-US" sz="2800" i="1">
                                <a:effectLst/>
                                <a:latin typeface="Cambria Math"/>
                                <a:ea typeface="Calibri"/>
                                <a:cs typeface="Times New Roman"/>
                              </a:rPr>
                              <m:t>𝑖𝑓</m:t>
                            </m:r>
                            <m:r>
                              <a:rPr lang="en-US" sz="2800" i="1">
                                <a:effectLst/>
                                <a:latin typeface="Cambria Math"/>
                                <a:ea typeface="Calibri"/>
                                <a:cs typeface="Times New Roman"/>
                              </a:rPr>
                              <m:t> </m:t>
                            </m:r>
                            <m:r>
                              <a:rPr lang="en-US" sz="2800" i="1">
                                <a:effectLst/>
                                <a:latin typeface="Cambria Math"/>
                                <a:ea typeface="Calibri"/>
                                <a:cs typeface="Times New Roman"/>
                              </a:rPr>
                              <m:t>𝑥</m:t>
                            </m:r>
                            <m:r>
                              <a:rPr lang="en-US" sz="2800" i="1">
                                <a:effectLst/>
                                <a:latin typeface="Cambria Math"/>
                                <a:ea typeface="Calibri"/>
                                <a:cs typeface="Times New Roman"/>
                              </a:rPr>
                              <m:t> </m:t>
                            </m:r>
                            <m:r>
                              <a:rPr lang="en-US" sz="2800" i="1">
                                <a:effectLst/>
                                <a:latin typeface="Cambria Math"/>
                                <a:ea typeface="Calibri"/>
                                <a:cs typeface="Times New Roman"/>
                              </a:rPr>
                              <m:t>𝑖𝑠</m:t>
                            </m:r>
                            <m:r>
                              <a:rPr lang="en-US" sz="2800" i="1">
                                <a:effectLst/>
                                <a:latin typeface="Cambria Math"/>
                                <a:ea typeface="Calibri"/>
                                <a:cs typeface="Times New Roman"/>
                              </a:rPr>
                              <m:t> </m:t>
                            </m:r>
                            <m:r>
                              <a:rPr lang="en-US" sz="2800" i="1">
                                <a:effectLst/>
                                <a:latin typeface="Cambria Math"/>
                                <a:ea typeface="Calibri"/>
                                <a:cs typeface="Times New Roman"/>
                              </a:rPr>
                              <m:t>𝑐𝑜𝑛𝑡𝑖𝑛𝑢𝑜𝑢𝑠</m:t>
                            </m:r>
                            <m:r>
                              <a:rPr lang="en-US" sz="2800" i="1">
                                <a:effectLst/>
                                <a:latin typeface="Cambria Math"/>
                                <a:ea typeface="Calibri"/>
                                <a:cs typeface="Times New Roman"/>
                              </a:rPr>
                              <m:t>  </m:t>
                            </m:r>
                            <m:r>
                              <a:rPr lang="en-US" sz="2800" i="1">
                                <a:effectLst/>
                                <a:latin typeface="Cambria Math"/>
                                <a:ea typeface="Calibri"/>
                                <a:cs typeface="Times New Roman"/>
                              </a:rPr>
                              <m:t>𝑟𝑎𝑛𝑑𝑜𝑚</m:t>
                            </m:r>
                            <m:r>
                              <a:rPr lang="en-US" sz="2800" i="1">
                                <a:effectLst/>
                                <a:latin typeface="Cambria Math"/>
                                <a:ea typeface="Calibri"/>
                                <a:cs typeface="Times New Roman"/>
                              </a:rPr>
                              <m:t> </m:t>
                            </m:r>
                            <m:r>
                              <a:rPr lang="en-US" sz="2800" i="1">
                                <a:effectLst/>
                                <a:latin typeface="Cambria Math"/>
                                <a:ea typeface="Calibri"/>
                                <a:cs typeface="Times New Roman"/>
                              </a:rPr>
                              <m:t>𝑣𝑎𝑟𝑖𝑎𝑏𝑙𝑒</m:t>
                            </m:r>
                          </m:e>
                        </m:eqArr>
                      </m:e>
                    </m:d>
                  </m:oMath>
                </a14:m>
                <a:endParaRPr lang="en-US" sz="28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34413"/>
                <a:ext cx="8991600" cy="5293822"/>
              </a:xfrm>
              <a:prstGeom prst="rect">
                <a:avLst/>
              </a:prstGeom>
              <a:blipFill rotWithShape="1">
                <a:blip r:embed="rId2"/>
                <a:stretch>
                  <a:fillRect l="-1356" t="-1152" r="-2034"/>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014624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5639" y="228600"/>
            <a:ext cx="8686800" cy="5909310"/>
          </a:xfrm>
          <a:prstGeom prst="rect">
            <a:avLst/>
          </a:prstGeom>
        </p:spPr>
        <p:txBody>
          <a:bodyPr wrap="square">
            <a:spAutoFit/>
          </a:bodyPr>
          <a:lstStyle/>
          <a:p>
            <a:pPr algn="just">
              <a:lnSpc>
                <a:spcPct val="150000"/>
              </a:lnSpc>
            </a:pPr>
            <a:r>
              <a:rPr lang="en-US" sz="2800" b="1" dirty="0" smtClean="0">
                <a:solidFill>
                  <a:srgbClr val="FF0000"/>
                </a:solidFill>
                <a:effectLst/>
                <a:latin typeface="Times New Roman" pitchFamily="18" charset="0"/>
                <a:ea typeface="Calibri"/>
                <a:cs typeface="Times New Roman" pitchFamily="18" charset="0"/>
              </a:rPr>
              <a:t>2</a:t>
            </a:r>
            <a:r>
              <a:rPr lang="en-US" sz="2800" dirty="0" smtClean="0">
                <a:solidFill>
                  <a:srgbClr val="FF0000"/>
                </a:solidFill>
                <a:effectLst/>
                <a:latin typeface="Times New Roman" pitchFamily="18" charset="0"/>
                <a:ea typeface="Calibri"/>
                <a:cs typeface="Times New Roman" pitchFamily="18" charset="0"/>
              </a:rPr>
              <a:t>.</a:t>
            </a:r>
            <a:r>
              <a:rPr lang="en-US" sz="2800" b="1" u="sng" dirty="0" smtClean="0">
                <a:solidFill>
                  <a:srgbClr val="FF0000"/>
                </a:solidFill>
                <a:effectLst/>
                <a:latin typeface="Times New Roman" pitchFamily="18" charset="0"/>
                <a:ea typeface="Calibri"/>
                <a:cs typeface="Times New Roman" pitchFamily="18" charset="0"/>
              </a:rPr>
              <a:t> Continuous random variable</a:t>
            </a:r>
            <a:r>
              <a:rPr lang="en-US" sz="2800" b="1" u="sng" dirty="0" smtClean="0">
                <a:effectLst/>
                <a:latin typeface="Times New Roman" pitchFamily="18" charset="0"/>
                <a:ea typeface="Calibri"/>
                <a:cs typeface="Times New Roman" pitchFamily="18" charset="0"/>
              </a:rPr>
              <a:t>:</a:t>
            </a:r>
            <a:endParaRPr lang="en-US" sz="2800" dirty="0">
              <a:latin typeface="Times New Roman" pitchFamily="18" charset="0"/>
              <a:ea typeface="Calibri"/>
              <a:cs typeface="Times New Roman" pitchFamily="18" charset="0"/>
            </a:endParaRPr>
          </a:p>
          <a:p>
            <a:pPr marL="342900" marR="0" lvl="0" indent="-342900" algn="just">
              <a:lnSpc>
                <a:spcPct val="150000"/>
              </a:lnSpc>
              <a:spcBef>
                <a:spcPts val="0"/>
              </a:spcBef>
              <a:spcAft>
                <a:spcPts val="0"/>
              </a:spcAft>
              <a:buFont typeface="Symbol"/>
              <a:buChar char=""/>
            </a:pPr>
            <a:r>
              <a:rPr lang="en-US" sz="2800" dirty="0" smtClean="0">
                <a:effectLst/>
                <a:latin typeface="Times New Roman" pitchFamily="18" charset="0"/>
                <a:ea typeface="Calibri"/>
                <a:cs typeface="Times New Roman" pitchFamily="18" charset="0"/>
              </a:rPr>
              <a:t>A random variable X is said to be continuous if it can take all possible values (integral as well as fractional) between certain limits or intervals. Continuous random variables occur when we deal with quantities that are measured on a continuous scale. </a:t>
            </a:r>
          </a:p>
          <a:p>
            <a:pPr marL="342900" marR="0" lvl="0" indent="-342900" algn="just">
              <a:lnSpc>
                <a:spcPct val="150000"/>
              </a:lnSpc>
              <a:spcBef>
                <a:spcPts val="0"/>
              </a:spcBef>
              <a:spcAft>
                <a:spcPts val="0"/>
              </a:spcAft>
              <a:buFont typeface="Symbol"/>
              <a:buChar char=""/>
            </a:pPr>
            <a:r>
              <a:rPr lang="en-US" sz="2800" b="1" dirty="0" smtClean="0">
                <a:effectLst/>
                <a:latin typeface="Times New Roman" pitchFamily="18" charset="0"/>
                <a:ea typeface="Calibri"/>
                <a:cs typeface="Times New Roman" pitchFamily="18" charset="0"/>
              </a:rPr>
              <a:t>For instance</a:t>
            </a:r>
            <a:r>
              <a:rPr lang="en-US" sz="2800" dirty="0" smtClean="0">
                <a:effectLst/>
                <a:latin typeface="Times New Roman" pitchFamily="18" charset="0"/>
                <a:ea typeface="Calibri"/>
                <a:cs typeface="Times New Roman" pitchFamily="18" charset="0"/>
              </a:rPr>
              <a:t>, the life length of an electric bulb, the speed of a car, weights, heights, and the like are continuous</a:t>
            </a:r>
            <a:endParaRPr lang="en-US" sz="2800" dirty="0">
              <a:latin typeface="Times New Roman" pitchFamily="18" charset="0"/>
              <a:ea typeface="Calibri"/>
              <a:cs typeface="Times New Roman" pitchFamily="18" charset="0"/>
            </a:endParaRPr>
          </a:p>
        </p:txBody>
      </p:sp>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536074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152400"/>
            <a:ext cx="6705600" cy="6673943"/>
          </a:xfrm>
          <a:prstGeom prst="rect">
            <a:avLst/>
          </a:prstGeom>
        </p:spPr>
        <p:txBody>
          <a:bodyPr wrap="square">
            <a:spAutoFit/>
          </a:bodyPr>
          <a:lstStyle/>
          <a:p>
            <a:pPr algn="just">
              <a:lnSpc>
                <a:spcPct val="150000"/>
              </a:lnSpc>
            </a:pPr>
            <a:r>
              <a:rPr lang="en-US" sz="2400" b="1" dirty="0">
                <a:solidFill>
                  <a:prstClr val="black"/>
                </a:solidFill>
                <a:latin typeface="Times New Roman" pitchFamily="18" charset="0"/>
                <a:ea typeface="Calibri"/>
                <a:cs typeface="Times New Roman" pitchFamily="18" charset="0"/>
              </a:rPr>
              <a:t>Properties of Expectation</a:t>
            </a:r>
            <a:endParaRPr lang="en-US" sz="2400" dirty="0">
              <a:solidFill>
                <a:prstClr val="black"/>
              </a:solidFill>
              <a:latin typeface="Times New Roman" pitchFamily="18" charset="0"/>
              <a:ea typeface="Calibri"/>
              <a:cs typeface="Times New Roman" pitchFamily="18" charset="0"/>
            </a:endParaRPr>
          </a:p>
          <a:p>
            <a:pPr algn="just">
              <a:lnSpc>
                <a:spcPct val="150000"/>
              </a:lnSpc>
            </a:pPr>
            <a:r>
              <a:rPr lang="en-US" sz="2400" dirty="0">
                <a:solidFill>
                  <a:prstClr val="black"/>
                </a:solidFill>
                <a:latin typeface="Times New Roman" pitchFamily="18" charset="0"/>
                <a:ea typeface="Calibri"/>
                <a:cs typeface="Times New Roman" pitchFamily="18" charset="0"/>
              </a:rPr>
              <a:t>If X and Y are random variables and a, b are constants then:</a:t>
            </a:r>
          </a:p>
          <a:p>
            <a:pPr marL="342900" indent="-342900" algn="just">
              <a:lnSpc>
                <a:spcPct val="150000"/>
              </a:lnSpc>
              <a:buFont typeface="+mj-lt"/>
              <a:buAutoNum type="arabicPeriod"/>
            </a:pPr>
            <a:r>
              <a:rPr lang="en-US" sz="2400" dirty="0" smtClean="0">
                <a:solidFill>
                  <a:prstClr val="black"/>
                </a:solidFill>
                <a:latin typeface="Times New Roman" pitchFamily="18" charset="0"/>
                <a:ea typeface="Calibri"/>
                <a:cs typeface="Times New Roman" pitchFamily="18" charset="0"/>
              </a:rPr>
              <a:t>E(k</a:t>
            </a:r>
            <a:r>
              <a:rPr lang="en-US" sz="2400" dirty="0">
                <a:solidFill>
                  <a:prstClr val="black"/>
                </a:solidFill>
                <a:latin typeface="Times New Roman" pitchFamily="18" charset="0"/>
                <a:ea typeface="Calibri"/>
                <a:cs typeface="Times New Roman" pitchFamily="18" charset="0"/>
              </a:rPr>
              <a:t>) = k, where k is any constant</a:t>
            </a:r>
            <a:endParaRPr lang="en-US" sz="2400" dirty="0">
              <a:solidFill>
                <a:prstClr val="black"/>
              </a:solidFill>
              <a:latin typeface="Times New Roman" pitchFamily="18" charset="0"/>
              <a:cs typeface="Times New Roman" pitchFamily="18" charset="0"/>
            </a:endParaRPr>
          </a:p>
          <a:p>
            <a:pPr marL="342900" indent="-342900" algn="just">
              <a:lnSpc>
                <a:spcPct val="150000"/>
              </a:lnSpc>
              <a:buFont typeface="+mj-lt"/>
              <a:buAutoNum type="arabicPeriod"/>
            </a:pPr>
            <a:r>
              <a:rPr lang="en-US" sz="2400" dirty="0">
                <a:solidFill>
                  <a:prstClr val="black"/>
                </a:solidFill>
                <a:latin typeface="Times New Roman" pitchFamily="18" charset="0"/>
                <a:ea typeface="Calibri"/>
                <a:cs typeface="Times New Roman" pitchFamily="18" charset="0"/>
              </a:rPr>
              <a:t>E (</a:t>
            </a:r>
            <a:r>
              <a:rPr lang="en-US" sz="2400" dirty="0" err="1">
                <a:solidFill>
                  <a:prstClr val="black"/>
                </a:solidFill>
                <a:latin typeface="Times New Roman" pitchFamily="18" charset="0"/>
                <a:ea typeface="Calibri"/>
                <a:cs typeface="Times New Roman" pitchFamily="18" charset="0"/>
              </a:rPr>
              <a:t>kX</a:t>
            </a:r>
            <a:r>
              <a:rPr lang="en-US" sz="2400" dirty="0">
                <a:solidFill>
                  <a:prstClr val="black"/>
                </a:solidFill>
                <a:latin typeface="Times New Roman" pitchFamily="18" charset="0"/>
                <a:ea typeface="Calibri"/>
                <a:cs typeface="Times New Roman" pitchFamily="18" charset="0"/>
              </a:rPr>
              <a:t>) = k E(X), where k is any constant</a:t>
            </a:r>
            <a:endParaRPr lang="en-US" sz="2400" dirty="0">
              <a:solidFill>
                <a:prstClr val="black"/>
              </a:solidFill>
              <a:latin typeface="Times New Roman" pitchFamily="18" charset="0"/>
              <a:cs typeface="Times New Roman" pitchFamily="18" charset="0"/>
            </a:endParaRPr>
          </a:p>
          <a:p>
            <a:pPr marL="342900" indent="-342900" algn="just">
              <a:lnSpc>
                <a:spcPct val="150000"/>
              </a:lnSpc>
              <a:buFont typeface="+mj-lt"/>
              <a:buAutoNum type="arabicPeriod"/>
            </a:pPr>
            <a:r>
              <a:rPr lang="en-US" sz="2400" dirty="0">
                <a:solidFill>
                  <a:prstClr val="black"/>
                </a:solidFill>
                <a:latin typeface="Times New Roman" pitchFamily="18" charset="0"/>
                <a:ea typeface="Calibri"/>
                <a:cs typeface="Times New Roman" pitchFamily="18" charset="0"/>
              </a:rPr>
              <a:t>E (X + k) =E(X) + k</a:t>
            </a:r>
            <a:endParaRPr lang="en-US" sz="2400" dirty="0">
              <a:solidFill>
                <a:prstClr val="black"/>
              </a:solidFill>
              <a:latin typeface="Times New Roman" pitchFamily="18" charset="0"/>
              <a:cs typeface="Times New Roman" pitchFamily="18" charset="0"/>
            </a:endParaRPr>
          </a:p>
          <a:p>
            <a:pPr marL="342900" indent="-342900" algn="just">
              <a:lnSpc>
                <a:spcPct val="150000"/>
              </a:lnSpc>
              <a:buFont typeface="+mj-lt"/>
              <a:buAutoNum type="arabicPeriod"/>
            </a:pPr>
            <a:r>
              <a:rPr lang="en-US" sz="2400" dirty="0">
                <a:solidFill>
                  <a:prstClr val="black"/>
                </a:solidFill>
                <a:latin typeface="Times New Roman" pitchFamily="18" charset="0"/>
                <a:ea typeface="Calibri"/>
                <a:cs typeface="Times New Roman" pitchFamily="18" charset="0"/>
              </a:rPr>
              <a:t>E(X + Y) = E(X) +E(Y)</a:t>
            </a:r>
            <a:endParaRPr lang="en-US" sz="2400" dirty="0">
              <a:solidFill>
                <a:prstClr val="black"/>
              </a:solidFill>
              <a:latin typeface="Times New Roman" pitchFamily="18" charset="0"/>
              <a:cs typeface="Times New Roman" pitchFamily="18" charset="0"/>
            </a:endParaRPr>
          </a:p>
          <a:p>
            <a:pPr marL="342900" indent="-342900" algn="just">
              <a:lnSpc>
                <a:spcPct val="150000"/>
              </a:lnSpc>
              <a:buFont typeface="+mj-lt"/>
              <a:buAutoNum type="arabicPeriod"/>
            </a:pPr>
            <a:r>
              <a:rPr lang="en-US" sz="2400" dirty="0">
                <a:solidFill>
                  <a:prstClr val="black"/>
                </a:solidFill>
                <a:latin typeface="Times New Roman" pitchFamily="18" charset="0"/>
                <a:ea typeface="Calibri"/>
                <a:cs typeface="Times New Roman" pitchFamily="18" charset="0"/>
              </a:rPr>
              <a:t>E(X) ≥ 0, if X ≥ 0.</a:t>
            </a:r>
            <a:endParaRPr lang="en-US" sz="2400" dirty="0">
              <a:solidFill>
                <a:prstClr val="black"/>
              </a:solidFill>
              <a:latin typeface="Times New Roman" pitchFamily="18" charset="0"/>
              <a:cs typeface="Times New Roman" pitchFamily="18" charset="0"/>
            </a:endParaRPr>
          </a:p>
          <a:p>
            <a:pPr marL="342900" indent="-342900" algn="just">
              <a:lnSpc>
                <a:spcPct val="150000"/>
              </a:lnSpc>
              <a:buFont typeface="+mj-lt"/>
              <a:buAutoNum type="arabicPeriod"/>
            </a:pPr>
            <a:r>
              <a:rPr lang="en-US" sz="2400" dirty="0">
                <a:solidFill>
                  <a:prstClr val="black"/>
                </a:solidFill>
                <a:latin typeface="Times New Roman" pitchFamily="18" charset="0"/>
                <a:ea typeface="Calibri"/>
                <a:cs typeface="Times New Roman" pitchFamily="18" charset="0"/>
              </a:rPr>
              <a:t>|E(X)| ≤ E(|X|)</a:t>
            </a:r>
            <a:endParaRPr lang="en-US" sz="2400" dirty="0">
              <a:solidFill>
                <a:prstClr val="black"/>
              </a:solidFill>
              <a:latin typeface="Times New Roman" pitchFamily="18" charset="0"/>
              <a:cs typeface="Times New Roman" pitchFamily="18" charset="0"/>
            </a:endParaRPr>
          </a:p>
          <a:p>
            <a:pPr marL="342900" indent="-342900" algn="just">
              <a:lnSpc>
                <a:spcPct val="150000"/>
              </a:lnSpc>
              <a:buFont typeface="+mj-lt"/>
              <a:buAutoNum type="arabicPeriod"/>
            </a:pPr>
            <a:r>
              <a:rPr lang="en-US" sz="2400" dirty="0">
                <a:solidFill>
                  <a:prstClr val="black"/>
                </a:solidFill>
                <a:latin typeface="Times New Roman" pitchFamily="18" charset="0"/>
                <a:ea typeface="Calibri"/>
                <a:cs typeface="Times New Roman" pitchFamily="18" charset="0"/>
              </a:rPr>
              <a:t>|E(XY)</a:t>
            </a:r>
            <a:r>
              <a:rPr lang="en-US" sz="2400" baseline="30000" dirty="0">
                <a:solidFill>
                  <a:prstClr val="black"/>
                </a:solidFill>
                <a:latin typeface="Times New Roman" pitchFamily="18" charset="0"/>
                <a:ea typeface="Calibri"/>
                <a:cs typeface="Times New Roman" pitchFamily="18" charset="0"/>
              </a:rPr>
              <a:t>2</a:t>
            </a:r>
            <a:r>
              <a:rPr lang="en-US" sz="2400" dirty="0">
                <a:solidFill>
                  <a:prstClr val="black"/>
                </a:solidFill>
                <a:latin typeface="Times New Roman" pitchFamily="18" charset="0"/>
                <a:ea typeface="Calibri"/>
                <a:cs typeface="Times New Roman" pitchFamily="18" charset="0"/>
              </a:rPr>
              <a:t>| ≤ E(X</a:t>
            </a:r>
            <a:r>
              <a:rPr lang="en-US" sz="2400" baseline="30000" dirty="0">
                <a:solidFill>
                  <a:prstClr val="black"/>
                </a:solidFill>
                <a:latin typeface="Times New Roman" pitchFamily="18" charset="0"/>
                <a:ea typeface="Calibri"/>
                <a:cs typeface="Times New Roman" pitchFamily="18" charset="0"/>
              </a:rPr>
              <a:t>2</a:t>
            </a:r>
            <a:r>
              <a:rPr lang="en-US" sz="2400" dirty="0">
                <a:solidFill>
                  <a:prstClr val="black"/>
                </a:solidFill>
                <a:latin typeface="Times New Roman" pitchFamily="18" charset="0"/>
                <a:ea typeface="Calibri"/>
                <a:cs typeface="Times New Roman" pitchFamily="18" charset="0"/>
              </a:rPr>
              <a:t>) E(Y</a:t>
            </a:r>
            <a:r>
              <a:rPr lang="en-US" sz="2400" baseline="30000" dirty="0">
                <a:solidFill>
                  <a:prstClr val="black"/>
                </a:solidFill>
                <a:latin typeface="Times New Roman" pitchFamily="18" charset="0"/>
                <a:ea typeface="Calibri"/>
                <a:cs typeface="Times New Roman" pitchFamily="18" charset="0"/>
              </a:rPr>
              <a:t>2</a:t>
            </a:r>
            <a:r>
              <a:rPr lang="en-US" sz="2400" dirty="0">
                <a:solidFill>
                  <a:prstClr val="black"/>
                </a:solidFill>
                <a:latin typeface="Times New Roman" pitchFamily="18" charset="0"/>
                <a:ea typeface="Calibri"/>
                <a:cs typeface="Times New Roman" pitchFamily="18" charset="0"/>
              </a:rPr>
              <a:t>). </a:t>
            </a:r>
            <a:endParaRPr lang="en-US" sz="2400" dirty="0" smtClean="0">
              <a:solidFill>
                <a:prstClr val="black"/>
              </a:solidFill>
              <a:latin typeface="Times New Roman" pitchFamily="18" charset="0"/>
              <a:ea typeface="Calibri"/>
              <a:cs typeface="Times New Roman" pitchFamily="18" charset="0"/>
            </a:endParaRPr>
          </a:p>
          <a:p>
            <a:pPr marL="342900" indent="-342900" algn="just">
              <a:lnSpc>
                <a:spcPct val="150000"/>
              </a:lnSpc>
              <a:buFont typeface="+mj-lt"/>
              <a:buAutoNum type="arabicPeriod"/>
            </a:pPr>
            <a:r>
              <a:rPr lang="en-US" sz="2400" dirty="0" smtClean="0">
                <a:solidFill>
                  <a:prstClr val="black"/>
                </a:solidFill>
                <a:latin typeface="Times New Roman" pitchFamily="18" charset="0"/>
                <a:ea typeface="Calibri"/>
                <a:cs typeface="Times New Roman" pitchFamily="18" charset="0"/>
              </a:rPr>
              <a:t>E(XY) = E(X) E(Y), if X, Y are independent random variables</a:t>
            </a:r>
            <a:endParaRPr lang="en-US" sz="2400" dirty="0">
              <a:solidFill>
                <a:prstClr val="black"/>
              </a:solidFill>
              <a:latin typeface="Times New Roman" pitchFamily="18" charset="0"/>
              <a:cs typeface="Times New Roman" pitchFamily="18" charset="0"/>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206478007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98323" y="-76164"/>
                <a:ext cx="8991600" cy="6513899"/>
              </a:xfrm>
              <a:prstGeom prst="rect">
                <a:avLst/>
              </a:prstGeom>
            </p:spPr>
            <p:txBody>
              <a:bodyPr wrap="square">
                <a:spAutoFit/>
              </a:bodyPr>
              <a:lstStyle/>
              <a:p>
                <a:r>
                  <a:rPr lang="en-US" sz="2400" b="1" dirty="0">
                    <a:latin typeface="Times New Roman" pitchFamily="18" charset="0"/>
                    <a:ea typeface="Calibri"/>
                    <a:cs typeface="Times New Roman" pitchFamily="18" charset="0"/>
                  </a:rPr>
                  <a:t>Example</a:t>
                </a:r>
                <a:r>
                  <a:rPr lang="en-US" sz="2400" dirty="0">
                    <a:effectLst/>
                    <a:latin typeface="Times New Roman" pitchFamily="18" charset="0"/>
                    <a:ea typeface="Calibri"/>
                    <a:cs typeface="Times New Roman" pitchFamily="18" charset="0"/>
                  </a:rPr>
                  <a:t>: </a:t>
                </a:r>
                <a:endParaRPr lang="en-US" sz="2400" dirty="0">
                  <a:latin typeface="Times New Roman" pitchFamily="18" charset="0"/>
                  <a:ea typeface="Calibri"/>
                  <a:cs typeface="Times New Roman" pitchFamily="18" charset="0"/>
                </a:endParaRPr>
              </a:p>
              <a:p>
                <a:pPr marL="342900" marR="0" lvl="0" indent="-342900">
                  <a:lnSpc>
                    <a:spcPct val="150000"/>
                  </a:lnSpc>
                  <a:spcBef>
                    <a:spcPts val="0"/>
                  </a:spcBef>
                  <a:spcAft>
                    <a:spcPts val="0"/>
                  </a:spcAft>
                  <a:buFont typeface="+mj-lt"/>
                  <a:buAutoNum type="arabicPeriod"/>
                </a:pPr>
                <a:r>
                  <a:rPr lang="en-US" sz="2400" dirty="0">
                    <a:effectLst/>
                    <a:latin typeface="Times New Roman" pitchFamily="18" charset="0"/>
                    <a:ea typeface="Calibri"/>
                    <a:cs typeface="Times New Roman" pitchFamily="18" charset="0"/>
                  </a:rPr>
                  <a:t>A small rural bank has two branches located in neighboring towns in East Gojjam. The numbers of certificates of deposit that are sold at the branch in </a:t>
                </a:r>
                <a:r>
                  <a:rPr lang="en-US" sz="2400" b="1" dirty="0">
                    <a:effectLst/>
                    <a:latin typeface="Times New Roman" pitchFamily="18" charset="0"/>
                    <a:ea typeface="Calibri"/>
                    <a:cs typeface="Times New Roman" pitchFamily="18" charset="0"/>
                  </a:rPr>
                  <a:t>Menkorere</a:t>
                </a:r>
                <a:r>
                  <a:rPr lang="en-US" sz="2400" dirty="0">
                    <a:effectLst/>
                    <a:latin typeface="Times New Roman" pitchFamily="18" charset="0"/>
                    <a:ea typeface="Calibri"/>
                    <a:cs typeface="Times New Roman" pitchFamily="18" charset="0"/>
                  </a:rPr>
                  <a:t> and the branch in </a:t>
                </a:r>
                <a:r>
                  <a:rPr lang="en-US" sz="2400" b="1" dirty="0">
                    <a:effectLst/>
                    <a:latin typeface="Times New Roman" pitchFamily="18" charset="0"/>
                    <a:ea typeface="Calibri"/>
                    <a:cs typeface="Times New Roman" pitchFamily="18" charset="0"/>
                  </a:rPr>
                  <a:t>Gozamen</a:t>
                </a:r>
                <a:r>
                  <a:rPr lang="en-US" sz="2400" dirty="0">
                    <a:effectLst/>
                    <a:latin typeface="Times New Roman" pitchFamily="18" charset="0"/>
                    <a:ea typeface="Calibri"/>
                    <a:cs typeface="Times New Roman" pitchFamily="18" charset="0"/>
                  </a:rPr>
                  <a:t> in any given week can be viewed as the outcome of the bivariate random variable (X,Y) having joint probability density function</a:t>
                </a:r>
                <a:endParaRPr lang="en-US" sz="2400" dirty="0">
                  <a:effectLst/>
                  <a:latin typeface="Times New Roman" pitchFamily="18" charset="0"/>
                  <a:cs typeface="Times New Roman" pitchFamily="18" charset="0"/>
                </a:endParaRPr>
              </a:p>
              <a:p>
                <a:pPr algn="ctr"/>
                <a14:m>
                  <m:oMathPara xmlns:m="http://schemas.openxmlformats.org/officeDocument/2006/math">
                    <m:oMathParaPr>
                      <m:jc m:val="centerGroup"/>
                    </m:oMathParaPr>
                    <m:oMath xmlns:m="http://schemas.openxmlformats.org/officeDocument/2006/math">
                      <m:r>
                        <a:rPr lang="en-US" sz="2400" i="1">
                          <a:effectLst/>
                          <a:latin typeface="Cambria Math"/>
                          <a:ea typeface="Calibri"/>
                          <a:cs typeface="Times New Roman"/>
                        </a:rPr>
                        <m:t>𝑃</m:t>
                      </m:r>
                      <m:d>
                        <m:dPr>
                          <m:ctrlPr>
                            <a:rPr lang="en-US" sz="2400" i="1">
                              <a:effectLst/>
                              <a:latin typeface="Cambria Math" panose="02040503050406030204" pitchFamily="18" charset="0"/>
                              <a:ea typeface="Calibri"/>
                              <a:cs typeface="Times New Roman"/>
                            </a:rPr>
                          </m:ctrlPr>
                        </m:dPr>
                        <m:e>
                          <m:r>
                            <a:rPr lang="en-US" sz="2400" i="1">
                              <a:effectLst/>
                              <a:latin typeface="Cambria Math"/>
                              <a:ea typeface="Calibri"/>
                              <a:cs typeface="Times New Roman"/>
                            </a:rPr>
                            <m:t>𝑥</m:t>
                          </m:r>
                          <m:r>
                            <a:rPr lang="en-US" sz="2400" i="1">
                              <a:effectLst/>
                              <a:latin typeface="Cambria Math"/>
                              <a:ea typeface="Calibri"/>
                              <a:cs typeface="Times New Roman"/>
                            </a:rPr>
                            <m:t>,</m:t>
                          </m:r>
                          <m:r>
                            <a:rPr lang="en-US" sz="2400" i="1">
                              <a:effectLst/>
                              <a:latin typeface="Cambria Math"/>
                              <a:ea typeface="Calibri"/>
                              <a:cs typeface="Times New Roman"/>
                            </a:rPr>
                            <m:t>𝑦</m:t>
                          </m:r>
                        </m:e>
                      </m:d>
                      <m:r>
                        <a:rPr lang="en-US" sz="2400" i="1">
                          <a:effectLst/>
                          <a:latin typeface="Cambria Math"/>
                          <a:ea typeface="Calibri"/>
                          <a:cs typeface="Times New Roman"/>
                        </a:rPr>
                        <m:t>=</m:t>
                      </m:r>
                      <m:d>
                        <m:dPr>
                          <m:begChr m:val="{"/>
                          <m:endChr m:val=""/>
                          <m:ctrlPr>
                            <a:rPr lang="en-US" sz="2400" i="1">
                              <a:effectLst/>
                              <a:latin typeface="Cambria Math" panose="02040503050406030204" pitchFamily="18" charset="0"/>
                              <a:ea typeface="Calibri"/>
                              <a:cs typeface="Times New Roman"/>
                            </a:rPr>
                          </m:ctrlPr>
                        </m:dPr>
                        <m:e>
                          <m:eqArr>
                            <m:eqArrPr>
                              <m:ctrlPr>
                                <a:rPr lang="en-US" sz="2400" i="1">
                                  <a:effectLst/>
                                  <a:latin typeface="Cambria Math" panose="02040503050406030204" pitchFamily="18" charset="0"/>
                                  <a:ea typeface="Calibri"/>
                                  <a:cs typeface="Times New Roman"/>
                                </a:rPr>
                              </m:ctrlPr>
                            </m:eqArrPr>
                            <m:e>
                              <m:f>
                                <m:fPr>
                                  <m:ctrlPr>
                                    <a:rPr lang="en-US" sz="2400" i="1">
                                      <a:effectLst/>
                                      <a:latin typeface="Cambria Math" panose="02040503050406030204" pitchFamily="18" charset="0"/>
                                      <a:ea typeface="Calibri"/>
                                      <a:cs typeface="Times New Roman"/>
                                    </a:rPr>
                                  </m:ctrlPr>
                                </m:fPr>
                                <m:num>
                                  <m:sSup>
                                    <m:sSupPr>
                                      <m:ctrlPr>
                                        <a:rPr lang="en-US" sz="2400" i="1">
                                          <a:effectLst/>
                                          <a:latin typeface="Cambria Math" panose="02040503050406030204" pitchFamily="18" charset="0"/>
                                          <a:ea typeface="Calibri"/>
                                          <a:cs typeface="Times New Roman"/>
                                        </a:rPr>
                                      </m:ctrlPr>
                                    </m:sSupPr>
                                    <m:e>
                                      <m:r>
                                        <m:rPr>
                                          <m:sty m:val="p"/>
                                        </m:rPr>
                                        <a:rPr lang="en-US" sz="2400">
                                          <a:effectLst/>
                                          <a:latin typeface="Cambria Math"/>
                                          <a:ea typeface="Calibri"/>
                                          <a:cs typeface="Times New Roman"/>
                                        </a:rPr>
                                        <m:t>x</m:t>
                                      </m:r>
                                    </m:e>
                                    <m:sup>
                                      <m:r>
                                        <a:rPr lang="en-US" sz="2400">
                                          <a:effectLst/>
                                          <a:latin typeface="Cambria Math"/>
                                          <a:ea typeface="Calibri"/>
                                          <a:cs typeface="Times New Roman"/>
                                        </a:rPr>
                                        <m:t>2</m:t>
                                      </m:r>
                                    </m:sup>
                                  </m:sSup>
                                  <m:r>
                                    <m:rPr>
                                      <m:sty m:val="p"/>
                                    </m:rPr>
                                    <a:rPr lang="en-US" sz="2400">
                                      <a:effectLst/>
                                      <a:latin typeface="Cambria Math"/>
                                      <a:ea typeface="Calibri"/>
                                      <a:cs typeface="Times New Roman"/>
                                    </a:rPr>
                                    <m:t>y</m:t>
                                  </m:r>
                                </m:num>
                                <m:den>
                                  <m:r>
                                    <a:rPr lang="en-US" sz="2400">
                                      <a:effectLst/>
                                      <a:latin typeface="Cambria Math"/>
                                      <a:ea typeface="Calibri"/>
                                      <a:cs typeface="Times New Roman"/>
                                    </a:rPr>
                                    <m:t>30</m:t>
                                  </m:r>
                                </m:den>
                              </m:f>
                              <m:r>
                                <a:rPr lang="en-US" sz="2400">
                                  <a:effectLst/>
                                  <a:latin typeface="Cambria Math"/>
                                  <a:ea typeface="Calibri"/>
                                  <a:cs typeface="Times New Roman"/>
                                </a:rPr>
                                <m:t>,          </m:t>
                              </m:r>
                              <m:r>
                                <m:rPr>
                                  <m:sty m:val="p"/>
                                </m:rPr>
                                <a:rPr lang="en-US" sz="2400">
                                  <a:effectLst/>
                                  <a:latin typeface="Cambria Math"/>
                                  <a:ea typeface="Calibri"/>
                                  <a:cs typeface="Times New Roman"/>
                                </a:rPr>
                                <m:t>y</m:t>
                              </m:r>
                              <m:r>
                                <a:rPr lang="en-US" sz="2400">
                                  <a:effectLst/>
                                  <a:latin typeface="Cambria Math"/>
                                  <a:ea typeface="Calibri"/>
                                  <a:cs typeface="Times New Roman"/>
                                </a:rPr>
                                <m:t>=1,2,3 </m:t>
                              </m:r>
                              <m:r>
                                <a:rPr lang="en-US" sz="2400" i="1">
                                  <a:effectLst/>
                                  <a:latin typeface="Cambria Math"/>
                                  <a:ea typeface="Calibri"/>
                                  <a:cs typeface="Times New Roman"/>
                                </a:rPr>
                                <m:t>&amp;</m:t>
                              </m:r>
                              <m:r>
                                <a:rPr lang="en-US" sz="2400" i="1">
                                  <a:effectLst/>
                                  <a:latin typeface="Cambria Math"/>
                                  <a:ea typeface="Calibri"/>
                                  <a:cs typeface="Times New Roman"/>
                                </a:rPr>
                                <m:t>𝑎𝑛𝑑</m:t>
                              </m:r>
                              <m:r>
                                <a:rPr lang="en-US" sz="2400" i="1">
                                  <a:effectLst/>
                                  <a:latin typeface="Cambria Math"/>
                                  <a:ea typeface="Calibri"/>
                                  <a:cs typeface="Times New Roman"/>
                                </a:rPr>
                                <m:t> </m:t>
                              </m:r>
                              <m:r>
                                <a:rPr lang="en-US" sz="2400" i="1">
                                  <a:effectLst/>
                                  <a:latin typeface="Cambria Math"/>
                                  <a:ea typeface="Calibri"/>
                                  <a:cs typeface="Times New Roman"/>
                                </a:rPr>
                                <m:t>𝑥</m:t>
                              </m:r>
                              <m:r>
                                <a:rPr lang="en-US" sz="2400" i="1">
                                  <a:effectLst/>
                                  <a:latin typeface="Cambria Math"/>
                                  <a:ea typeface="Calibri"/>
                                  <a:cs typeface="Times New Roman"/>
                                </a:rPr>
                                <m:t>=1,2</m:t>
                              </m:r>
                            </m:e>
                            <m:e>
                              <m:r>
                                <a:rPr lang="en-US" sz="2400">
                                  <a:effectLst/>
                                  <a:latin typeface="Cambria Math"/>
                                  <a:ea typeface="Calibri"/>
                                  <a:cs typeface="Times New Roman"/>
                                </a:rPr>
                                <m:t>0,             </m:t>
                              </m:r>
                              <m:r>
                                <m:rPr>
                                  <m:sty m:val="p"/>
                                </m:rPr>
                                <a:rPr lang="en-US" sz="2400">
                                  <a:effectLst/>
                                  <a:latin typeface="Cambria Math"/>
                                  <a:ea typeface="Calibri"/>
                                  <a:cs typeface="Times New Roman"/>
                                </a:rPr>
                                <m:t>otherwise</m:t>
                              </m:r>
                            </m:e>
                          </m:eqArr>
                        </m:e>
                      </m:d>
                    </m:oMath>
                  </m:oMathPara>
                </a14:m>
                <a:endParaRPr lang="en-US" sz="2400" dirty="0">
                  <a:latin typeface="Times New Roman" pitchFamily="18" charset="0"/>
                  <a:ea typeface="Calibri"/>
                  <a:cs typeface="Times New Roman" pitchFamily="18" charset="0"/>
                </a:endParaRPr>
              </a:p>
              <a:p>
                <a:pPr marL="342900" lvl="0" indent="-342900">
                  <a:spcBef>
                    <a:spcPts val="0"/>
                  </a:spcBef>
                  <a:spcAft>
                    <a:spcPts val="1000"/>
                  </a:spcAft>
                  <a:buFont typeface="+mj-lt"/>
                  <a:buAutoNum type="alphaUcPeriod"/>
                </a:pPr>
                <a:r>
                  <a:rPr lang="en-US" sz="2400" dirty="0">
                    <a:effectLst/>
                    <a:latin typeface="Times New Roman" pitchFamily="18" charset="0"/>
                    <a:ea typeface="Calibri"/>
                    <a:cs typeface="Times New Roman" pitchFamily="18" charset="0"/>
                  </a:rPr>
                  <a:t>Are the random variables independent?</a:t>
                </a:r>
                <a:endParaRPr lang="en-US" sz="2400" dirty="0">
                  <a:effectLst/>
                  <a:latin typeface="Times New Roman" pitchFamily="18" charset="0"/>
                  <a:cs typeface="Times New Roman" pitchFamily="18" charset="0"/>
                </a:endParaRPr>
              </a:p>
              <a:p>
                <a:pPr marL="342900" lvl="0" indent="-342900">
                  <a:spcBef>
                    <a:spcPts val="0"/>
                  </a:spcBef>
                  <a:spcAft>
                    <a:spcPts val="1000"/>
                  </a:spcAft>
                  <a:buFont typeface="+mj-lt"/>
                  <a:buAutoNum type="alphaUcPeriod"/>
                </a:pPr>
                <a:r>
                  <a:rPr lang="en-US" sz="2400" dirty="0">
                    <a:effectLst/>
                    <a:latin typeface="Times New Roman" pitchFamily="18" charset="0"/>
                    <a:ea typeface="Calibri"/>
                    <a:cs typeface="Times New Roman" pitchFamily="18" charset="0"/>
                  </a:rPr>
                  <a:t>What is the expected number of certificate sales </a:t>
                </a:r>
                <a:r>
                  <a:rPr lang="en-US" sz="2400" dirty="0" smtClean="0">
                    <a:effectLst/>
                    <a:latin typeface="Times New Roman" pitchFamily="18" charset="0"/>
                    <a:ea typeface="Calibri"/>
                    <a:cs typeface="Times New Roman" pitchFamily="18" charset="0"/>
                  </a:rPr>
                  <a:t>by the </a:t>
                </a:r>
                <a:r>
                  <a:rPr lang="en-US" sz="2400" b="1" dirty="0" smtClean="0">
                    <a:effectLst/>
                    <a:latin typeface="Times New Roman" pitchFamily="18" charset="0"/>
                    <a:ea typeface="Calibri"/>
                    <a:cs typeface="Times New Roman" pitchFamily="18" charset="0"/>
                  </a:rPr>
                  <a:t>Gozamen</a:t>
                </a:r>
                <a:r>
                  <a:rPr lang="en-US" sz="2400" dirty="0" smtClean="0">
                    <a:effectLst/>
                    <a:latin typeface="Times New Roman" pitchFamily="18" charset="0"/>
                    <a:ea typeface="Calibri"/>
                    <a:cs typeface="Times New Roman" pitchFamily="18" charset="0"/>
                  </a:rPr>
                  <a:t> </a:t>
                </a:r>
                <a:r>
                  <a:rPr lang="en-US" sz="2400" dirty="0">
                    <a:effectLst/>
                    <a:latin typeface="Times New Roman" pitchFamily="18" charset="0"/>
                    <a:ea typeface="Calibri"/>
                    <a:cs typeface="Times New Roman" pitchFamily="18" charset="0"/>
                  </a:rPr>
                  <a:t>Branch?</a:t>
                </a:r>
                <a:endParaRPr lang="en-US" sz="2400" dirty="0">
                  <a:effectLst/>
                  <a:latin typeface="Times New Roman" pitchFamily="18" charset="0"/>
                  <a:cs typeface="Times New Roman" pitchFamily="18" charset="0"/>
                </a:endParaRPr>
              </a:p>
              <a:p>
                <a:pPr marL="342900" lvl="0" indent="-342900">
                  <a:spcBef>
                    <a:spcPts val="0"/>
                  </a:spcBef>
                  <a:spcAft>
                    <a:spcPts val="0"/>
                  </a:spcAft>
                  <a:buFont typeface="+mj-lt"/>
                  <a:buAutoNum type="alphaUcPeriod"/>
                </a:pPr>
                <a:r>
                  <a:rPr lang="en-US" sz="2400" dirty="0">
                    <a:effectLst/>
                    <a:latin typeface="Times New Roman" pitchFamily="18" charset="0"/>
                    <a:ea typeface="Calibri"/>
                    <a:cs typeface="Times New Roman" pitchFamily="18" charset="0"/>
                  </a:rPr>
                  <a:t>What is the expected number of combined </a:t>
                </a:r>
                <a:r>
                  <a:rPr lang="en-US" sz="2400" dirty="0" smtClean="0">
                    <a:effectLst/>
                    <a:latin typeface="Times New Roman" pitchFamily="18" charset="0"/>
                    <a:ea typeface="Calibri"/>
                    <a:cs typeface="Times New Roman" pitchFamily="18" charset="0"/>
                  </a:rPr>
                  <a:t>certificate sales </a:t>
                </a:r>
                <a:r>
                  <a:rPr lang="en-US" sz="2400" dirty="0">
                    <a:effectLst/>
                    <a:latin typeface="Times New Roman" pitchFamily="18" charset="0"/>
                    <a:ea typeface="Calibri"/>
                    <a:cs typeface="Times New Roman" pitchFamily="18" charset="0"/>
                  </a:rPr>
                  <a:t>for both branches?</a:t>
                </a:r>
                <a:endParaRPr lang="en-US" sz="2400" dirty="0">
                  <a:effectLst/>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98323" y="-76164"/>
                <a:ext cx="8991600" cy="6513899"/>
              </a:xfrm>
              <a:prstGeom prst="rect">
                <a:avLst/>
              </a:prstGeom>
              <a:blipFill rotWithShape="1">
                <a:blip r:embed="rId2"/>
                <a:stretch>
                  <a:fillRect l="-1017" t="-749" r="-814" b="-1311"/>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398182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54077" y="76200"/>
            <a:ext cx="8077200" cy="209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Theorem: </a:t>
            </a:r>
            <a:r>
              <a:rPr kumimoji="0" lang="en-US"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Let (X, Y) be a two-dimensional random variable and suppose that X and Yare independent.  Then E(XY)  =  E(X)E(Y).</a:t>
            </a:r>
            <a:endParaRPr kumimoji="0" lang="en-US" sz="28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Proof:</a:t>
            </a:r>
            <a:endParaRPr kumimoji="0" lang="en-US" sz="28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025"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277" y="2169081"/>
            <a:ext cx="6400800" cy="298132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0" y="15144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0921333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206476" y="374145"/>
                <a:ext cx="8861323" cy="3754874"/>
              </a:xfrm>
              <a:prstGeom prst="rect">
                <a:avLst/>
              </a:prstGeom>
            </p:spPr>
            <p:txBody>
              <a:bodyPr wrap="square">
                <a:spAutoFit/>
              </a:bodyPr>
              <a:lstStyle/>
              <a:p>
                <a:pPr algn="just">
                  <a:lnSpc>
                    <a:spcPct val="150000"/>
                  </a:lnSpc>
                </a:pPr>
                <a:r>
                  <a:rPr lang="en-US" sz="2800" b="1" dirty="0">
                    <a:latin typeface="Times New Roman" pitchFamily="18" charset="0"/>
                    <a:ea typeface="Calibri"/>
                    <a:cs typeface="Times New Roman" pitchFamily="18" charset="0"/>
                  </a:rPr>
                  <a:t>Variance of random variable</a:t>
                </a:r>
                <a:endParaRPr lang="en-US" sz="2800" dirty="0">
                  <a:latin typeface="Times New Roman" pitchFamily="18" charset="0"/>
                  <a:ea typeface="Calibri"/>
                  <a:cs typeface="Times New Roman" pitchFamily="18" charset="0"/>
                </a:endParaRPr>
              </a:p>
              <a:p>
                <a:r>
                  <a:rPr lang="en-US" sz="2800" dirty="0">
                    <a:effectLst/>
                    <a:latin typeface="Times New Roman" pitchFamily="18" charset="0"/>
                    <a:ea typeface="Calibri"/>
                    <a:cs typeface="Times New Roman" pitchFamily="18" charset="0"/>
                  </a:rPr>
                  <a:t>The variance of </a:t>
                </a:r>
                <a:r>
                  <a:rPr lang="en-US" sz="2800" dirty="0" smtClean="0">
                    <a:effectLst/>
                    <a:latin typeface="Times New Roman" pitchFamily="18" charset="0"/>
                    <a:ea typeface="Calibri"/>
                    <a:cs typeface="Times New Roman" pitchFamily="18" charset="0"/>
                  </a:rPr>
                  <a:t>a random </a:t>
                </a:r>
                <a:r>
                  <a:rPr lang="en-US" sz="2800" dirty="0">
                    <a:effectLst/>
                    <a:latin typeface="Times New Roman" pitchFamily="18" charset="0"/>
                    <a:ea typeface="Calibri"/>
                    <a:cs typeface="Times New Roman" pitchFamily="18" charset="0"/>
                  </a:rPr>
                  <a:t>variable measures the variability of the random variable about its expected value.</a:t>
                </a:r>
                <a:endParaRPr lang="en-US" sz="2800" dirty="0">
                  <a:latin typeface="Times New Roman" pitchFamily="18" charset="0"/>
                  <a:ea typeface="Calibri"/>
                  <a:cs typeface="Times New Roman" pitchFamily="18" charset="0"/>
                </a:endParaRPr>
              </a:p>
              <a:p>
                <a:r>
                  <a:rPr lang="en-US" sz="2800" b="1" dirty="0">
                    <a:effectLst/>
                    <a:latin typeface="Times New Roman" pitchFamily="18" charset="0"/>
                    <a:ea typeface="Calibri"/>
                    <a:cs typeface="Times New Roman" pitchFamily="18" charset="0"/>
                  </a:rPr>
                  <a:t>Definition</a:t>
                </a:r>
                <a:r>
                  <a:rPr lang="en-US" sz="2800" dirty="0">
                    <a:effectLst/>
                    <a:latin typeface="Times New Roman" pitchFamily="18" charset="0"/>
                    <a:ea typeface="Calibri"/>
                    <a:cs typeface="Times New Roman" pitchFamily="18" charset="0"/>
                  </a:rPr>
                  <a:t>: Let X be a random variable. We define the variance of X, denoted by V(X) or </a:t>
                </a:r>
                <a14:m>
                  <m:oMath xmlns:m="http://schemas.openxmlformats.org/officeDocument/2006/math">
                    <m:sSup>
                      <m:sSupPr>
                        <m:ctrlPr>
                          <a:rPr lang="en-US" sz="2800" i="1">
                            <a:effectLst/>
                            <a:latin typeface="Cambria Math" panose="02040503050406030204" pitchFamily="18" charset="0"/>
                            <a:ea typeface="Calibri"/>
                            <a:cs typeface="Times New Roman"/>
                          </a:rPr>
                        </m:ctrlPr>
                      </m:sSupPr>
                      <m:e>
                        <m:sSub>
                          <m:sSubPr>
                            <m:ctrlPr>
                              <a:rPr lang="en-US" sz="2800" i="1">
                                <a:effectLst/>
                                <a:latin typeface="Cambria Math" panose="02040503050406030204" pitchFamily="18" charset="0"/>
                                <a:ea typeface="Calibri"/>
                                <a:cs typeface="Times New Roman"/>
                              </a:rPr>
                            </m:ctrlPr>
                          </m:sSubPr>
                          <m:e>
                            <m:r>
                              <a:rPr lang="en-US" sz="2800" i="1">
                                <a:effectLst/>
                                <a:latin typeface="Cambria Math"/>
                                <a:ea typeface="Calibri"/>
                                <a:cs typeface="Times New Roman"/>
                              </a:rPr>
                              <m:t>𝜎</m:t>
                            </m:r>
                          </m:e>
                          <m:sub>
                            <m:r>
                              <a:rPr lang="en-US" sz="2800" i="1">
                                <a:effectLst/>
                                <a:latin typeface="Cambria Math"/>
                                <a:ea typeface="Calibri"/>
                                <a:cs typeface="Times New Roman"/>
                              </a:rPr>
                              <m:t>𝑥</m:t>
                            </m:r>
                          </m:sub>
                        </m:sSub>
                      </m:e>
                      <m:sup>
                        <m:r>
                          <a:rPr lang="en-US" sz="2800" i="1">
                            <a:effectLst/>
                            <a:latin typeface="Cambria Math"/>
                            <a:ea typeface="Calibri"/>
                            <a:cs typeface="Times New Roman"/>
                          </a:rPr>
                          <m:t>2</m:t>
                        </m:r>
                      </m:sup>
                    </m:sSup>
                  </m:oMath>
                </a14:m>
                <a:r>
                  <a:rPr lang="en-US" sz="2800" dirty="0">
                    <a:effectLst/>
                    <a:latin typeface="Times New Roman" pitchFamily="18" charset="0"/>
                    <a:ea typeface="Calibri"/>
                    <a:cs typeface="Times New Roman" pitchFamily="18" charset="0"/>
                  </a:rPr>
                  <a:t>, as follows:</a:t>
                </a:r>
                <a:endParaRPr lang="en-US" sz="2800" dirty="0">
                  <a:latin typeface="Times New Roman" pitchFamily="18" charset="0"/>
                  <a:ea typeface="Calibri"/>
                  <a:cs typeface="Times New Roman" pitchFamily="18" charset="0"/>
                </a:endParaRPr>
              </a:p>
              <a:p>
                <a:pPr>
                  <a:lnSpc>
                    <a:spcPct val="150000"/>
                  </a:lnSpc>
                </a:pPr>
                <a:r>
                  <a:rPr lang="en-US" sz="2800" dirty="0">
                    <a:effectLst/>
                    <a:latin typeface="Times New Roman" pitchFamily="18" charset="0"/>
                    <a:ea typeface="Calibri"/>
                    <a:cs typeface="Times New Roman" pitchFamily="18" charset="0"/>
                  </a:rPr>
                  <a:t>Mean of X = E(X)</a:t>
                </a:r>
                <a:endParaRPr lang="en-US" sz="2800" dirty="0">
                  <a:latin typeface="Times New Roman" pitchFamily="18" charset="0"/>
                  <a:ea typeface="Calibri"/>
                  <a:cs typeface="Times New Roman" pitchFamily="18" charset="0"/>
                </a:endParaRPr>
              </a:p>
              <a:p>
                <a:pPr>
                  <a:lnSpc>
                    <a:spcPct val="150000"/>
                  </a:lnSpc>
                </a:pPr>
                <a:r>
                  <a:rPr lang="en-US" sz="2800" dirty="0">
                    <a:effectLst/>
                    <a:latin typeface="Times New Roman" pitchFamily="18" charset="0"/>
                    <a:ea typeface="Calibri"/>
                    <a:cs typeface="Times New Roman" pitchFamily="18" charset="0"/>
                  </a:rPr>
                  <a:t>Variance of X =</a:t>
                </a:r>
                <a14:m>
                  <m:oMath xmlns:m="http://schemas.openxmlformats.org/officeDocument/2006/math">
                    <m:sSup>
                      <m:sSupPr>
                        <m:ctrlPr>
                          <a:rPr lang="en-US" sz="2800" i="1">
                            <a:effectLst/>
                            <a:latin typeface="Cambria Math" panose="02040503050406030204" pitchFamily="18" charset="0"/>
                            <a:ea typeface="Calibri"/>
                            <a:cs typeface="Times New Roman"/>
                          </a:rPr>
                        </m:ctrlPr>
                      </m:sSupPr>
                      <m:e>
                        <m:sSub>
                          <m:sSubPr>
                            <m:ctrlPr>
                              <a:rPr lang="en-US" sz="2800" i="1">
                                <a:effectLst/>
                                <a:latin typeface="Cambria Math" panose="02040503050406030204" pitchFamily="18" charset="0"/>
                                <a:ea typeface="Calibri"/>
                                <a:cs typeface="Times New Roman"/>
                              </a:rPr>
                            </m:ctrlPr>
                          </m:sSubPr>
                          <m:e>
                            <m:r>
                              <a:rPr lang="en-US" sz="2800" i="1">
                                <a:effectLst/>
                                <a:latin typeface="Cambria Math"/>
                                <a:ea typeface="Calibri"/>
                                <a:cs typeface="Times New Roman"/>
                              </a:rPr>
                              <m:t>𝜎</m:t>
                            </m:r>
                          </m:e>
                          <m:sub>
                            <m:r>
                              <a:rPr lang="en-US" sz="2800" i="1">
                                <a:effectLst/>
                                <a:latin typeface="Cambria Math"/>
                                <a:ea typeface="Calibri"/>
                                <a:cs typeface="Times New Roman"/>
                              </a:rPr>
                              <m:t>𝑥</m:t>
                            </m:r>
                          </m:sub>
                        </m:sSub>
                      </m:e>
                      <m:sup>
                        <m:r>
                          <a:rPr lang="en-US" sz="2800" i="1">
                            <a:effectLst/>
                            <a:latin typeface="Cambria Math"/>
                            <a:ea typeface="Calibri"/>
                            <a:cs typeface="Times New Roman"/>
                          </a:rPr>
                          <m:t>2</m:t>
                        </m:r>
                      </m:sup>
                    </m:sSup>
                    <m:r>
                      <a:rPr lang="en-US" sz="2800" i="1">
                        <a:effectLst/>
                        <a:latin typeface="Cambria Math"/>
                        <a:ea typeface="Calibri"/>
                        <a:cs typeface="Times New Roman"/>
                      </a:rPr>
                      <m:t>=</m:t>
                    </m:r>
                    <m:r>
                      <a:rPr lang="en-US" sz="2800" i="1">
                        <a:effectLst/>
                        <a:latin typeface="Cambria Math"/>
                        <a:ea typeface="Calibri"/>
                        <a:cs typeface="Times New Roman"/>
                      </a:rPr>
                      <m:t>𝐸</m:t>
                    </m:r>
                    <m:d>
                      <m:dPr>
                        <m:ctrlPr>
                          <a:rPr lang="en-US" sz="2800" i="1">
                            <a:effectLst/>
                            <a:latin typeface="Cambria Math" panose="02040503050406030204" pitchFamily="18" charset="0"/>
                            <a:ea typeface="Calibri"/>
                            <a:cs typeface="Times New Roman"/>
                          </a:rPr>
                        </m:ctrlPr>
                      </m:dPr>
                      <m:e>
                        <m:sSup>
                          <m:sSupPr>
                            <m:ctrlPr>
                              <a:rPr lang="en-US" sz="2800" i="1">
                                <a:effectLst/>
                                <a:latin typeface="Cambria Math" panose="02040503050406030204" pitchFamily="18" charset="0"/>
                                <a:ea typeface="Calibri"/>
                                <a:cs typeface="Times New Roman"/>
                              </a:rPr>
                            </m:ctrlPr>
                          </m:sSupPr>
                          <m:e>
                            <m:r>
                              <a:rPr lang="en-US" sz="2800" i="1">
                                <a:effectLst/>
                                <a:latin typeface="Cambria Math"/>
                                <a:ea typeface="Calibri"/>
                                <a:cs typeface="Times New Roman"/>
                              </a:rPr>
                              <m:t>𝑋</m:t>
                            </m:r>
                          </m:e>
                          <m:sup>
                            <m:r>
                              <a:rPr lang="en-US" sz="2800" i="1">
                                <a:effectLst/>
                                <a:latin typeface="Cambria Math"/>
                                <a:ea typeface="Calibri"/>
                                <a:cs typeface="Times New Roman"/>
                              </a:rPr>
                              <m:t>2</m:t>
                            </m:r>
                          </m:sup>
                        </m:sSup>
                      </m:e>
                    </m:d>
                    <m:r>
                      <a:rPr lang="en-US" sz="2800" i="1">
                        <a:effectLst/>
                        <a:latin typeface="Cambria Math"/>
                        <a:ea typeface="Calibri"/>
                        <a:cs typeface="Times New Roman"/>
                      </a:rPr>
                      <m:t>−</m:t>
                    </m:r>
                    <m:sSup>
                      <m:sSupPr>
                        <m:ctrlPr>
                          <a:rPr lang="en-US" sz="2800" i="1">
                            <a:effectLst/>
                            <a:latin typeface="Cambria Math" panose="02040503050406030204" pitchFamily="18" charset="0"/>
                            <a:ea typeface="Calibri"/>
                            <a:cs typeface="Times New Roman"/>
                          </a:rPr>
                        </m:ctrlPr>
                      </m:sSupPr>
                      <m:e>
                        <m:r>
                          <a:rPr lang="en-US" sz="2800" i="1">
                            <a:effectLst/>
                            <a:latin typeface="Cambria Math"/>
                            <a:ea typeface="Calibri"/>
                            <a:cs typeface="Times New Roman"/>
                          </a:rPr>
                          <m:t>[</m:t>
                        </m:r>
                        <m:r>
                          <a:rPr lang="en-US" sz="2800" i="1">
                            <a:effectLst/>
                            <a:latin typeface="Cambria Math"/>
                            <a:ea typeface="Calibri"/>
                            <a:cs typeface="Times New Roman"/>
                          </a:rPr>
                          <m:t>𝐸</m:t>
                        </m:r>
                        <m:d>
                          <m:dPr>
                            <m:ctrlPr>
                              <a:rPr lang="en-US" sz="2800" i="1">
                                <a:effectLst/>
                                <a:latin typeface="Cambria Math" panose="02040503050406030204" pitchFamily="18" charset="0"/>
                                <a:ea typeface="Calibri"/>
                                <a:cs typeface="Times New Roman"/>
                              </a:rPr>
                            </m:ctrlPr>
                          </m:dPr>
                          <m:e>
                            <m:r>
                              <a:rPr lang="en-US" sz="2800" i="1">
                                <a:effectLst/>
                                <a:latin typeface="Cambria Math"/>
                                <a:ea typeface="Calibri"/>
                                <a:cs typeface="Times New Roman"/>
                              </a:rPr>
                              <m:t>𝑋</m:t>
                            </m:r>
                          </m:e>
                        </m:d>
                        <m:r>
                          <a:rPr lang="en-US" sz="2800" i="1">
                            <a:effectLst/>
                            <a:latin typeface="Cambria Math"/>
                            <a:ea typeface="Calibri"/>
                            <a:cs typeface="Times New Roman"/>
                          </a:rPr>
                          <m:t>]</m:t>
                        </m:r>
                      </m:e>
                      <m:sup>
                        <m:r>
                          <a:rPr lang="en-US" sz="2800" i="1">
                            <a:effectLst/>
                            <a:latin typeface="Cambria Math"/>
                            <a:ea typeface="Calibri"/>
                            <a:cs typeface="Times New Roman"/>
                          </a:rPr>
                          <m:t>2</m:t>
                        </m:r>
                      </m:sup>
                    </m:sSup>
                  </m:oMath>
                </a14:m>
                <a:r>
                  <a:rPr lang="en-US" sz="2800" dirty="0">
                    <a:effectLst/>
                    <a:latin typeface="Times New Roman" pitchFamily="18" charset="0"/>
                    <a:ea typeface="Calibri"/>
                    <a:cs typeface="Times New Roman" pitchFamily="18" charset="0"/>
                  </a:rPr>
                  <a:t> = </a:t>
                </a:r>
                <a14:m>
                  <m:oMath xmlns:m="http://schemas.openxmlformats.org/officeDocument/2006/math">
                    <m:sSup>
                      <m:sSupPr>
                        <m:ctrlPr>
                          <a:rPr lang="en-US" sz="2800" i="1">
                            <a:effectLst/>
                            <a:latin typeface="Cambria Math" panose="02040503050406030204" pitchFamily="18" charset="0"/>
                            <a:ea typeface="Calibri"/>
                            <a:cs typeface="Times New Roman"/>
                          </a:rPr>
                        </m:ctrlPr>
                      </m:sSupPr>
                      <m:e>
                        <m:r>
                          <a:rPr lang="en-US" sz="2800" i="1">
                            <a:effectLst/>
                            <a:latin typeface="Cambria Math"/>
                            <a:ea typeface="Calibri"/>
                            <a:cs typeface="Times New Roman"/>
                          </a:rPr>
                          <m:t>𝐸</m:t>
                        </m:r>
                        <m:r>
                          <a:rPr lang="en-US" sz="2800" i="1">
                            <a:effectLst/>
                            <a:latin typeface="Cambria Math"/>
                            <a:ea typeface="Calibri"/>
                            <a:cs typeface="Times New Roman"/>
                          </a:rPr>
                          <m:t>[</m:t>
                        </m:r>
                        <m:r>
                          <a:rPr lang="en-US" sz="2800" i="1">
                            <a:effectLst/>
                            <a:latin typeface="Cambria Math"/>
                            <a:ea typeface="Calibri"/>
                            <a:cs typeface="Times New Roman"/>
                          </a:rPr>
                          <m:t>𝑋</m:t>
                        </m:r>
                        <m:r>
                          <a:rPr lang="en-US" sz="2800" i="1">
                            <a:effectLst/>
                            <a:latin typeface="Cambria Math"/>
                            <a:ea typeface="Calibri"/>
                            <a:cs typeface="Times New Roman"/>
                          </a:rPr>
                          <m:t>−</m:t>
                        </m:r>
                        <m:r>
                          <a:rPr lang="en-US" sz="2800" i="1">
                            <a:effectLst/>
                            <a:latin typeface="Cambria Math"/>
                            <a:ea typeface="Calibri"/>
                            <a:cs typeface="Times New Roman"/>
                          </a:rPr>
                          <m:t>𝐸</m:t>
                        </m:r>
                        <m:r>
                          <a:rPr lang="en-US" sz="2800" i="1">
                            <a:effectLst/>
                            <a:latin typeface="Cambria Math"/>
                            <a:ea typeface="Calibri"/>
                            <a:cs typeface="Times New Roman"/>
                          </a:rPr>
                          <m:t>(</m:t>
                        </m:r>
                        <m:r>
                          <a:rPr lang="en-US" sz="2800" i="1">
                            <a:effectLst/>
                            <a:latin typeface="Cambria Math"/>
                            <a:ea typeface="Calibri"/>
                            <a:cs typeface="Times New Roman"/>
                          </a:rPr>
                          <m:t>𝑋</m:t>
                        </m:r>
                        <m:r>
                          <a:rPr lang="en-US" sz="2800" i="1">
                            <a:effectLst/>
                            <a:latin typeface="Cambria Math"/>
                            <a:ea typeface="Calibri"/>
                            <a:cs typeface="Times New Roman"/>
                          </a:rPr>
                          <m:t>)]</m:t>
                        </m:r>
                      </m:e>
                      <m:sup>
                        <m:r>
                          <a:rPr lang="en-US" sz="2800" i="1">
                            <a:effectLst/>
                            <a:latin typeface="Cambria Math"/>
                            <a:ea typeface="Calibri"/>
                            <a:cs typeface="Times New Roman"/>
                          </a:rPr>
                          <m:t>2</m:t>
                        </m:r>
                      </m:sup>
                    </m:sSup>
                  </m:oMath>
                </a14:m>
                <a:endParaRPr lang="en-US" sz="2800" dirty="0">
                  <a:latin typeface="Times New Roman" pitchFamily="18" charset="0"/>
                  <a:ea typeface="Calibri"/>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206476" y="374145"/>
                <a:ext cx="8861323" cy="3754874"/>
              </a:xfrm>
              <a:prstGeom prst="rect">
                <a:avLst/>
              </a:prstGeom>
              <a:blipFill rotWithShape="1">
                <a:blip r:embed="rId2"/>
                <a:stretch>
                  <a:fillRect l="-1445" b="-16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206476" y="4419600"/>
                <a:ext cx="8480324" cy="996107"/>
              </a:xfrm>
              <a:prstGeom prst="rect">
                <a:avLst/>
              </a:prstGeom>
            </p:spPr>
            <p:txBody>
              <a:bodyPr wrap="square">
                <a:spAutoFit/>
              </a:bodyPr>
              <a:lstStyle/>
              <a:p>
                <a:r>
                  <a:rPr lang="en-US" sz="2800" dirty="0" smtClean="0">
                    <a:latin typeface="Times New Roman" pitchFamily="18" charset="0"/>
                    <a:ea typeface="Calibri"/>
                    <a:cs typeface="Times New Roman" pitchFamily="18" charset="0"/>
                  </a:rPr>
                  <a:t>The positive square root of V(X) is called the standard deviation of X and is denoted by </a:t>
                </a:r>
                <a14:m>
                  <m:oMath xmlns:m="http://schemas.openxmlformats.org/officeDocument/2006/math">
                    <m:sSub>
                      <m:sSubPr>
                        <m:ctrlPr>
                          <a:rPr lang="en-US" sz="2800" i="1">
                            <a:effectLst/>
                            <a:latin typeface="Cambria Math" panose="02040503050406030204" pitchFamily="18" charset="0"/>
                            <a:ea typeface="Calibri"/>
                            <a:cs typeface="Times New Roman"/>
                          </a:rPr>
                        </m:ctrlPr>
                      </m:sSubPr>
                      <m:e>
                        <m:sSub>
                          <m:sSubPr>
                            <m:ctrlPr>
                              <a:rPr lang="en-US" sz="2800" i="1">
                                <a:latin typeface="Cambria Math" panose="02040503050406030204" pitchFamily="18" charset="0"/>
                                <a:ea typeface="Times New Roman"/>
                                <a:cs typeface="Times New Roman"/>
                              </a:rPr>
                            </m:ctrlPr>
                          </m:sSubPr>
                          <m:e>
                            <m:r>
                              <a:rPr lang="en-US" sz="2800" i="1">
                                <a:latin typeface="Cambria Math"/>
                                <a:ea typeface="Times New Roman"/>
                                <a:cs typeface="Times New Roman"/>
                              </a:rPr>
                              <m:t>𝜎</m:t>
                            </m:r>
                          </m:e>
                          <m:sub>
                            <m:r>
                              <a:rPr lang="en-US" sz="2800" b="0" i="1" smtClean="0">
                                <a:latin typeface="Cambria Math" panose="02040503050406030204" pitchFamily="18" charset="0"/>
                                <a:ea typeface="Times New Roman"/>
                                <a:cs typeface="Times New Roman"/>
                              </a:rPr>
                              <m:t>𝑥</m:t>
                            </m:r>
                          </m:sub>
                        </m:sSub>
                      </m:e>
                      <m:sub/>
                    </m:sSub>
                  </m:oMath>
                </a14:m>
                <a:endParaRPr lang="en-US" sz="28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206476" y="4419600"/>
                <a:ext cx="8480324" cy="996107"/>
              </a:xfrm>
              <a:prstGeom prst="rect">
                <a:avLst/>
              </a:prstGeom>
              <a:blipFill rotWithShape="0">
                <a:blip r:embed="rId3"/>
                <a:stretch>
                  <a:fillRect l="-1510" t="-6135" b="-1227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33857277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298847"/>
            <a:ext cx="8915400"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Proof: </a:t>
            </a:r>
            <a:r>
              <a:rPr kumimoji="0" lang="en-US" sz="28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Expanding</a:t>
            </a:r>
            <a:r>
              <a:rPr kumimoji="0" lang="en-US" sz="2800" b="0" i="1"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E(x-E(x))2</a:t>
            </a:r>
            <a:r>
              <a:rPr kumimoji="0" lang="en-US" sz="28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and using the previously established properties for expectation, we obtain</a:t>
            </a:r>
            <a:endParaRPr kumimoji="0" lang="en-US" sz="28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204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1371600"/>
            <a:ext cx="8915400" cy="23622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0" y="1485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4930410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52400" y="533400"/>
                <a:ext cx="7086600" cy="4216026"/>
              </a:xfrm>
              <a:prstGeom prst="rect">
                <a:avLst/>
              </a:prstGeom>
            </p:spPr>
            <p:txBody>
              <a:bodyPr wrap="square">
                <a:spAutoFit/>
              </a:bodyPr>
              <a:lstStyle/>
              <a:p>
                <a:pPr algn="just"/>
                <a:r>
                  <a:rPr lang="en-US" sz="2800" b="1" dirty="0">
                    <a:latin typeface="Times New Roman" pitchFamily="18" charset="0"/>
                    <a:ea typeface="Calibri"/>
                    <a:cs typeface="Times New Roman" pitchFamily="18" charset="0"/>
                  </a:rPr>
                  <a:t>Case 1:</a:t>
                </a:r>
                <a:r>
                  <a:rPr lang="en-US" sz="2800" dirty="0">
                    <a:effectLst/>
                    <a:latin typeface="Times New Roman" pitchFamily="18" charset="0"/>
                    <a:ea typeface="Calibri"/>
                    <a:cs typeface="Times New Roman" pitchFamily="18" charset="0"/>
                  </a:rPr>
                  <a:t> V</a:t>
                </a:r>
                <a:r>
                  <a:rPr lang="en-US" sz="2800" b="1" dirty="0">
                    <a:effectLst/>
                    <a:latin typeface="Times New Roman" pitchFamily="18" charset="0"/>
                    <a:ea typeface="Calibri"/>
                    <a:cs typeface="Times New Roman" pitchFamily="18" charset="0"/>
                  </a:rPr>
                  <a:t>ariance for discrete random variable</a:t>
                </a:r>
                <a:endParaRPr lang="en-US" sz="2800" dirty="0">
                  <a:latin typeface="Times New Roman" pitchFamily="18" charset="0"/>
                  <a:ea typeface="Calibri"/>
                  <a:cs typeface="Times New Roman" pitchFamily="18" charset="0"/>
                </a:endParaRPr>
              </a:p>
              <a:p>
                <a:pPr algn="just"/>
                <a:r>
                  <a:rPr lang="en-US" sz="2800" dirty="0">
                    <a:effectLst/>
                    <a:latin typeface="Times New Roman" pitchFamily="18" charset="0"/>
                    <a:ea typeface="Calibri"/>
                    <a:cs typeface="Times New Roman" pitchFamily="18" charset="0"/>
                  </a:rPr>
                  <a:t>If X is a discrete random variable with expected value μ then the variance of X, denoted by Var (X), is defined by:</a:t>
                </a:r>
                <a:endParaRPr lang="en-US" sz="2800" dirty="0">
                  <a:latin typeface="Times New Roman" pitchFamily="18" charset="0"/>
                  <a:ea typeface="Calibri"/>
                  <a:cs typeface="Times New Roman" pitchFamily="18" charset="0"/>
                </a:endParaRPr>
              </a:p>
              <a:p>
                <a:pPr algn="just">
                  <a:lnSpc>
                    <a:spcPct val="150000"/>
                  </a:lnSpc>
                </a:pPr>
                <a14:m>
                  <m:oMath xmlns:m="http://schemas.openxmlformats.org/officeDocument/2006/math">
                    <m:sSup>
                      <m:sSupPr>
                        <m:ctrlPr>
                          <a:rPr lang="en-US" sz="2800" i="1">
                            <a:effectLst/>
                            <a:latin typeface="Cambria Math" panose="02040503050406030204" pitchFamily="18" charset="0"/>
                            <a:ea typeface="Calibri"/>
                            <a:cs typeface="Times New Roman"/>
                          </a:rPr>
                        </m:ctrlPr>
                      </m:sSupPr>
                      <m:e>
                        <m:sSub>
                          <m:sSubPr>
                            <m:ctrlPr>
                              <a:rPr lang="en-US" sz="2800" i="1">
                                <a:effectLst/>
                                <a:latin typeface="Cambria Math" panose="02040503050406030204" pitchFamily="18" charset="0"/>
                                <a:ea typeface="Calibri"/>
                                <a:cs typeface="Times New Roman"/>
                              </a:rPr>
                            </m:ctrlPr>
                          </m:sSubPr>
                          <m:e>
                            <m:r>
                              <a:rPr lang="en-US" sz="2800" i="1">
                                <a:effectLst/>
                                <a:latin typeface="Cambria Math"/>
                                <a:ea typeface="Calibri"/>
                                <a:cs typeface="Times New Roman"/>
                              </a:rPr>
                              <m:t>𝜎</m:t>
                            </m:r>
                          </m:e>
                          <m:sub>
                            <m:r>
                              <a:rPr lang="en-US" sz="2800" i="1">
                                <a:effectLst/>
                                <a:latin typeface="Cambria Math"/>
                                <a:ea typeface="Calibri"/>
                                <a:cs typeface="Times New Roman"/>
                              </a:rPr>
                              <m:t>𝑥</m:t>
                            </m:r>
                          </m:sub>
                        </m:sSub>
                      </m:e>
                      <m:sup>
                        <m:r>
                          <a:rPr lang="en-US" sz="2800" i="1">
                            <a:effectLst/>
                            <a:latin typeface="Cambria Math"/>
                            <a:ea typeface="Calibri"/>
                            <a:cs typeface="Times New Roman"/>
                          </a:rPr>
                          <m:t>2</m:t>
                        </m:r>
                      </m:sup>
                    </m:sSup>
                    <m:r>
                      <a:rPr lang="en-US" sz="2800" i="1">
                        <a:effectLst/>
                        <a:latin typeface="Cambria Math"/>
                        <a:ea typeface="Calibri"/>
                        <a:cs typeface="Times New Roman"/>
                      </a:rPr>
                      <m:t>=</m:t>
                    </m:r>
                  </m:oMath>
                </a14:m>
                <a:r>
                  <a:rPr lang="en-US" sz="2800" dirty="0">
                    <a:effectLst/>
                    <a:latin typeface="Times New Roman" pitchFamily="18" charset="0"/>
                    <a:ea typeface="Calibri"/>
                    <a:cs typeface="Times New Roman" pitchFamily="18" charset="0"/>
                  </a:rPr>
                  <a:t>Var(X) = E(X-μ)</a:t>
                </a:r>
                <a:r>
                  <a:rPr lang="en-US" sz="2800" baseline="30000" dirty="0">
                    <a:effectLst/>
                    <a:latin typeface="Times New Roman" pitchFamily="18" charset="0"/>
                    <a:ea typeface="Calibri"/>
                    <a:cs typeface="Times New Roman" pitchFamily="18" charset="0"/>
                  </a:rPr>
                  <a:t>2</a:t>
                </a:r>
                <a:r>
                  <a:rPr lang="en-US" sz="2800" dirty="0">
                    <a:effectLst/>
                    <a:latin typeface="Times New Roman" pitchFamily="18" charset="0"/>
                    <a:ea typeface="Calibri"/>
                    <a:cs typeface="Times New Roman" pitchFamily="18" charset="0"/>
                  </a:rPr>
                  <a:t> = E(X</a:t>
                </a:r>
                <a:r>
                  <a:rPr lang="en-US" sz="2800" baseline="30000" dirty="0">
                    <a:effectLst/>
                    <a:latin typeface="Times New Roman" pitchFamily="18" charset="0"/>
                    <a:ea typeface="Calibri"/>
                    <a:cs typeface="Times New Roman" pitchFamily="18" charset="0"/>
                  </a:rPr>
                  <a:t>2</a:t>
                </a:r>
                <a:r>
                  <a:rPr lang="en-US" sz="2800" dirty="0">
                    <a:effectLst/>
                    <a:latin typeface="Times New Roman" pitchFamily="18" charset="0"/>
                    <a:ea typeface="Calibri"/>
                    <a:cs typeface="Times New Roman" pitchFamily="18" charset="0"/>
                  </a:rPr>
                  <a:t>) – μ</a:t>
                </a:r>
                <a:r>
                  <a:rPr lang="en-US" sz="2800" baseline="30000" dirty="0">
                    <a:effectLst/>
                    <a:latin typeface="Times New Roman" pitchFamily="18" charset="0"/>
                    <a:ea typeface="Calibri"/>
                    <a:cs typeface="Times New Roman" pitchFamily="18" charset="0"/>
                  </a:rPr>
                  <a:t>2</a:t>
                </a:r>
                <a:r>
                  <a:rPr lang="en-US" sz="2800" dirty="0">
                    <a:effectLst/>
                    <a:latin typeface="Times New Roman" pitchFamily="18" charset="0"/>
                    <a:ea typeface="Calibri"/>
                    <a:cs typeface="Times New Roman" pitchFamily="18" charset="0"/>
                  </a:rPr>
                  <a:t>= </a:t>
                </a:r>
                <a14:m>
                  <m:oMath xmlns:m="http://schemas.openxmlformats.org/officeDocument/2006/math">
                    <m:nary>
                      <m:naryPr>
                        <m:chr m:val="∑"/>
                        <m:limLoc m:val="undOvr"/>
                        <m:ctrlPr>
                          <a:rPr lang="en-US" sz="2800" i="1">
                            <a:effectLst/>
                            <a:latin typeface="Cambria Math" panose="02040503050406030204" pitchFamily="18" charset="0"/>
                            <a:ea typeface="Calibri"/>
                            <a:cs typeface="Times New Roman"/>
                          </a:rPr>
                        </m:ctrlPr>
                      </m:naryPr>
                      <m:sub>
                        <m:r>
                          <a:rPr lang="en-US" sz="2800" i="1">
                            <a:effectLst/>
                            <a:latin typeface="Cambria Math"/>
                            <a:ea typeface="Calibri"/>
                            <a:cs typeface="Times New Roman"/>
                          </a:rPr>
                          <m:t>𝑖</m:t>
                        </m:r>
                        <m:r>
                          <a:rPr lang="en-US" sz="2800" i="1">
                            <a:effectLst/>
                            <a:latin typeface="Cambria Math"/>
                            <a:ea typeface="Calibri"/>
                            <a:cs typeface="Times New Roman"/>
                          </a:rPr>
                          <m:t>=1</m:t>
                        </m:r>
                      </m:sub>
                      <m:sup>
                        <m:r>
                          <a:rPr lang="en-US" sz="2800" i="1">
                            <a:effectLst/>
                            <a:latin typeface="Cambria Math"/>
                            <a:ea typeface="Calibri"/>
                            <a:cs typeface="Times New Roman"/>
                          </a:rPr>
                          <m:t>𝑛</m:t>
                        </m:r>
                      </m:sup>
                      <m:e>
                        <m:sSup>
                          <m:sSupPr>
                            <m:ctrlPr>
                              <a:rPr lang="en-US" sz="2800" i="1">
                                <a:effectLst/>
                                <a:latin typeface="Cambria Math" panose="02040503050406030204" pitchFamily="18" charset="0"/>
                                <a:ea typeface="Calibri"/>
                                <a:cs typeface="Times New Roman"/>
                              </a:rPr>
                            </m:ctrlPr>
                          </m:sSupPr>
                          <m:e>
                            <m:sSub>
                              <m:sSubPr>
                                <m:ctrlPr>
                                  <a:rPr lang="en-US" sz="2800" i="1">
                                    <a:effectLst/>
                                    <a:latin typeface="Cambria Math" panose="02040503050406030204" pitchFamily="18" charset="0"/>
                                    <a:ea typeface="Calibri"/>
                                    <a:cs typeface="Times New Roman"/>
                                  </a:rPr>
                                </m:ctrlPr>
                              </m:sSubPr>
                              <m:e>
                                <m:r>
                                  <a:rPr lang="en-US" sz="2800" i="1">
                                    <a:effectLst/>
                                    <a:latin typeface="Cambria Math"/>
                                    <a:ea typeface="Calibri"/>
                                    <a:cs typeface="Times New Roman"/>
                                  </a:rPr>
                                  <m:t>𝑥</m:t>
                                </m:r>
                              </m:e>
                              <m:sub>
                                <m:r>
                                  <a:rPr lang="en-US" sz="2800" i="1">
                                    <a:effectLst/>
                                    <a:latin typeface="Cambria Math"/>
                                    <a:ea typeface="Calibri"/>
                                    <a:cs typeface="Times New Roman"/>
                                  </a:rPr>
                                  <m:t>𝑖</m:t>
                                </m:r>
                              </m:sub>
                            </m:sSub>
                          </m:e>
                          <m:sup>
                            <m:r>
                              <a:rPr lang="en-US" sz="2800" i="1">
                                <a:effectLst/>
                                <a:latin typeface="Cambria Math"/>
                                <a:ea typeface="Calibri"/>
                                <a:cs typeface="Times New Roman"/>
                              </a:rPr>
                              <m:t>2</m:t>
                            </m:r>
                          </m:sup>
                        </m:sSup>
                      </m:e>
                    </m:nary>
                    <m:r>
                      <a:rPr lang="en-US" sz="2800" i="1">
                        <a:effectLst/>
                        <a:latin typeface="Cambria Math"/>
                        <a:ea typeface="Calibri"/>
                        <a:cs typeface="Times New Roman"/>
                      </a:rPr>
                      <m:t>𝑃</m:t>
                    </m:r>
                    <m:d>
                      <m:dPr>
                        <m:ctrlPr>
                          <a:rPr lang="en-US" sz="2800" i="1">
                            <a:effectLst/>
                            <a:latin typeface="Cambria Math" panose="02040503050406030204" pitchFamily="18" charset="0"/>
                            <a:ea typeface="Calibri"/>
                            <a:cs typeface="Times New Roman"/>
                          </a:rPr>
                        </m:ctrlPr>
                      </m:dPr>
                      <m:e>
                        <m:sSub>
                          <m:sSubPr>
                            <m:ctrlPr>
                              <a:rPr lang="en-US" sz="2800" i="1">
                                <a:effectLst/>
                                <a:latin typeface="Cambria Math" panose="02040503050406030204" pitchFamily="18" charset="0"/>
                                <a:ea typeface="Calibri"/>
                                <a:cs typeface="Times New Roman"/>
                              </a:rPr>
                            </m:ctrlPr>
                          </m:sSubPr>
                          <m:e>
                            <m:r>
                              <a:rPr lang="en-US" sz="2800" i="1">
                                <a:effectLst/>
                                <a:latin typeface="Cambria Math"/>
                                <a:ea typeface="Calibri"/>
                                <a:cs typeface="Times New Roman"/>
                              </a:rPr>
                              <m:t>(</m:t>
                            </m:r>
                            <m:r>
                              <a:rPr lang="en-US" sz="2800" i="1">
                                <a:effectLst/>
                                <a:latin typeface="Cambria Math"/>
                                <a:ea typeface="Calibri"/>
                                <a:cs typeface="Times New Roman"/>
                              </a:rPr>
                              <m:t>𝑥</m:t>
                            </m:r>
                          </m:e>
                          <m:sub>
                            <m:r>
                              <a:rPr lang="en-US" sz="2800" i="1">
                                <a:effectLst/>
                                <a:latin typeface="Cambria Math"/>
                                <a:ea typeface="Calibri"/>
                                <a:cs typeface="Times New Roman"/>
                              </a:rPr>
                              <m:t>𝑖</m:t>
                            </m:r>
                          </m:sub>
                        </m:sSub>
                      </m:e>
                    </m:d>
                    <m:r>
                      <a:rPr lang="en-US" sz="2800" i="1">
                        <a:effectLst/>
                        <a:latin typeface="Cambria Math"/>
                        <a:ea typeface="Calibri"/>
                        <a:cs typeface="Times New Roman"/>
                      </a:rPr>
                      <m:t>−</m:t>
                    </m:r>
                    <m:sSup>
                      <m:sSupPr>
                        <m:ctrlPr>
                          <a:rPr lang="en-US" sz="2800" i="1">
                            <a:effectLst/>
                            <a:latin typeface="Cambria Math" panose="02040503050406030204" pitchFamily="18" charset="0"/>
                            <a:ea typeface="Calibri"/>
                            <a:cs typeface="Times New Roman"/>
                          </a:rPr>
                        </m:ctrlPr>
                      </m:sSupPr>
                      <m:e>
                        <m:r>
                          <a:rPr lang="en-US" sz="2800" i="1">
                            <a:effectLst/>
                            <a:latin typeface="Cambria Math"/>
                            <a:ea typeface="Calibri"/>
                            <a:cs typeface="Times New Roman"/>
                          </a:rPr>
                          <m:t>𝜇</m:t>
                        </m:r>
                      </m:e>
                      <m:sup>
                        <m:r>
                          <a:rPr lang="en-US" sz="2800" i="1">
                            <a:effectLst/>
                            <a:latin typeface="Cambria Math"/>
                            <a:ea typeface="Calibri"/>
                            <a:cs typeface="Times New Roman"/>
                          </a:rPr>
                          <m:t>2</m:t>
                        </m:r>
                      </m:sup>
                    </m:sSup>
                  </m:oMath>
                </a14:m>
                <a:endParaRPr lang="en-US" sz="2800" dirty="0">
                  <a:latin typeface="Times New Roman" pitchFamily="18" charset="0"/>
                  <a:ea typeface="Calibri"/>
                  <a:cs typeface="Times New Roman" pitchFamily="18" charset="0"/>
                </a:endParaRPr>
              </a:p>
              <a:p>
                <a:pPr>
                  <a:lnSpc>
                    <a:spcPct val="150000"/>
                  </a:lnSpc>
                </a:pPr>
                <a:r>
                  <a:rPr lang="en-US" sz="2800" dirty="0">
                    <a:effectLst/>
                    <a:latin typeface="Times New Roman" pitchFamily="18" charset="0"/>
                    <a:ea typeface="Calibri"/>
                    <a:cs typeface="Times New Roman" pitchFamily="18" charset="0"/>
                  </a:rPr>
                  <a:t>Alternatively, Var(X) = </a:t>
                </a:r>
                <a14:m>
                  <m:oMath xmlns:m="http://schemas.openxmlformats.org/officeDocument/2006/math">
                    <m:nary>
                      <m:naryPr>
                        <m:chr m:val="∑"/>
                        <m:limLoc m:val="undOvr"/>
                        <m:ctrlPr>
                          <a:rPr lang="en-US" sz="2800" i="1">
                            <a:effectLst/>
                            <a:latin typeface="Cambria Math" panose="02040503050406030204" pitchFamily="18" charset="0"/>
                            <a:ea typeface="Calibri"/>
                            <a:cs typeface="Times New Roman"/>
                          </a:rPr>
                        </m:ctrlPr>
                      </m:naryPr>
                      <m:sub>
                        <m:r>
                          <a:rPr lang="en-US" sz="2800" i="1">
                            <a:effectLst/>
                            <a:latin typeface="Cambria Math"/>
                            <a:ea typeface="Calibri"/>
                            <a:cs typeface="Times New Roman"/>
                          </a:rPr>
                          <m:t>𝑖</m:t>
                        </m:r>
                        <m:r>
                          <a:rPr lang="en-US" sz="2800" i="1">
                            <a:effectLst/>
                            <a:latin typeface="Cambria Math" panose="02040503050406030204" pitchFamily="18" charset="0"/>
                            <a:ea typeface="Calibri"/>
                            <a:cs typeface="Times New Roman"/>
                          </a:rPr>
                          <m:t>=1</m:t>
                        </m:r>
                      </m:sub>
                      <m:sup>
                        <m:r>
                          <a:rPr lang="en-US" sz="2800" i="1">
                            <a:effectLst/>
                            <a:latin typeface="Cambria Math"/>
                            <a:ea typeface="Calibri"/>
                            <a:cs typeface="Times New Roman"/>
                          </a:rPr>
                          <m:t>𝑛</m:t>
                        </m:r>
                      </m:sup>
                      <m:e>
                        <m:sSup>
                          <m:sSupPr>
                            <m:ctrlPr>
                              <a:rPr lang="en-US" sz="2800" i="1">
                                <a:effectLst/>
                                <a:latin typeface="Cambria Math" panose="02040503050406030204" pitchFamily="18" charset="0"/>
                                <a:ea typeface="Calibri"/>
                                <a:cs typeface="Times New Roman"/>
                              </a:rPr>
                            </m:ctrlPr>
                          </m:sSupPr>
                          <m:e>
                            <m:sSub>
                              <m:sSubPr>
                                <m:ctrlPr>
                                  <a:rPr lang="en-US" sz="2800" i="1">
                                    <a:effectLst/>
                                    <a:latin typeface="Cambria Math" panose="02040503050406030204" pitchFamily="18" charset="0"/>
                                    <a:ea typeface="Calibri"/>
                                    <a:cs typeface="Times New Roman"/>
                                  </a:rPr>
                                </m:ctrlPr>
                              </m:sSubPr>
                              <m:e>
                                <m:r>
                                  <a:rPr lang="en-US" sz="2800" i="1">
                                    <a:effectLst/>
                                    <a:latin typeface="Cambria Math"/>
                                    <a:ea typeface="Calibri"/>
                                    <a:cs typeface="Times New Roman"/>
                                  </a:rPr>
                                  <m:t>(</m:t>
                                </m:r>
                                <m:r>
                                  <a:rPr lang="en-US" sz="2800" i="1">
                                    <a:effectLst/>
                                    <a:latin typeface="Cambria Math"/>
                                    <a:ea typeface="Calibri"/>
                                    <a:cs typeface="Times New Roman"/>
                                  </a:rPr>
                                  <m:t>𝑥</m:t>
                                </m:r>
                              </m:e>
                              <m:sub>
                                <m:r>
                                  <a:rPr lang="en-US" sz="2800" i="1">
                                    <a:effectLst/>
                                    <a:latin typeface="Cambria Math"/>
                                    <a:ea typeface="Calibri"/>
                                    <a:cs typeface="Times New Roman"/>
                                  </a:rPr>
                                  <m:t>𝑖</m:t>
                                </m:r>
                              </m:sub>
                            </m:sSub>
                            <m:r>
                              <a:rPr lang="en-US" sz="2800" i="1">
                                <a:effectLst/>
                                <a:latin typeface="Cambria Math"/>
                                <a:ea typeface="Calibri"/>
                                <a:cs typeface="Times New Roman"/>
                              </a:rPr>
                              <m:t>−</m:t>
                            </m:r>
                            <m:sSub>
                              <m:sSubPr>
                                <m:ctrlPr>
                                  <a:rPr lang="en-US" sz="2800" i="1">
                                    <a:effectLst/>
                                    <a:latin typeface="Cambria Math" panose="02040503050406030204" pitchFamily="18" charset="0"/>
                                    <a:ea typeface="Calibri"/>
                                    <a:cs typeface="Times New Roman"/>
                                  </a:rPr>
                                </m:ctrlPr>
                              </m:sSubPr>
                              <m:e>
                                <m:r>
                                  <a:rPr lang="en-US" sz="2800" i="1">
                                    <a:effectLst/>
                                    <a:latin typeface="Cambria Math"/>
                                    <a:ea typeface="Calibri"/>
                                    <a:cs typeface="Times New Roman"/>
                                  </a:rPr>
                                  <m:t>𝜇</m:t>
                                </m:r>
                              </m:e>
                              <m:sub>
                                <m:r>
                                  <a:rPr lang="en-US" sz="2800" i="1">
                                    <a:effectLst/>
                                    <a:latin typeface="Cambria Math"/>
                                    <a:ea typeface="Calibri"/>
                                    <a:cs typeface="Times New Roman"/>
                                  </a:rPr>
                                  <m:t>𝑥</m:t>
                                </m:r>
                              </m:sub>
                            </m:sSub>
                            <m:r>
                              <a:rPr lang="en-US" sz="2800" i="1">
                                <a:effectLst/>
                                <a:latin typeface="Cambria Math"/>
                                <a:ea typeface="Calibri"/>
                                <a:cs typeface="Times New Roman"/>
                              </a:rPr>
                              <m:t>)</m:t>
                            </m:r>
                          </m:e>
                          <m:sup>
                            <m:r>
                              <a:rPr lang="en-US" sz="2800" i="1">
                                <a:effectLst/>
                                <a:latin typeface="Cambria Math"/>
                                <a:ea typeface="Calibri"/>
                                <a:cs typeface="Times New Roman"/>
                              </a:rPr>
                              <m:t>2</m:t>
                            </m:r>
                          </m:sup>
                        </m:sSup>
                        <m:r>
                          <a:rPr lang="en-US" sz="2800" i="1">
                            <a:effectLst/>
                            <a:latin typeface="Cambria Math"/>
                            <a:ea typeface="Calibri"/>
                            <a:cs typeface="Times New Roman"/>
                          </a:rPr>
                          <m:t>𝑃</m:t>
                        </m:r>
                        <m:d>
                          <m:dPr>
                            <m:ctrlPr>
                              <a:rPr lang="en-US" sz="2800" i="1">
                                <a:effectLst/>
                                <a:latin typeface="Cambria Math" panose="02040503050406030204" pitchFamily="18" charset="0"/>
                                <a:ea typeface="Calibri"/>
                                <a:cs typeface="Times New Roman"/>
                              </a:rPr>
                            </m:ctrlPr>
                          </m:dPr>
                          <m:e>
                            <m:sSub>
                              <m:sSubPr>
                                <m:ctrlPr>
                                  <a:rPr lang="en-US" sz="2800" i="1">
                                    <a:effectLst/>
                                    <a:latin typeface="Cambria Math" panose="02040503050406030204" pitchFamily="18" charset="0"/>
                                    <a:ea typeface="Calibri"/>
                                    <a:cs typeface="Times New Roman"/>
                                  </a:rPr>
                                </m:ctrlPr>
                              </m:sSubPr>
                              <m:e>
                                <m:r>
                                  <a:rPr lang="en-US" sz="2800" i="1">
                                    <a:effectLst/>
                                    <a:latin typeface="Cambria Math"/>
                                    <a:ea typeface="Calibri"/>
                                    <a:cs typeface="Times New Roman"/>
                                  </a:rPr>
                                  <m:t>𝑥</m:t>
                                </m:r>
                              </m:e>
                              <m:sub>
                                <m:r>
                                  <a:rPr lang="en-US" sz="2800" i="1">
                                    <a:effectLst/>
                                    <a:latin typeface="Cambria Math"/>
                                    <a:ea typeface="Calibri"/>
                                    <a:cs typeface="Times New Roman"/>
                                  </a:rPr>
                                  <m:t>𝑖</m:t>
                                </m:r>
                              </m:sub>
                            </m:sSub>
                          </m:e>
                        </m:d>
                      </m:e>
                    </m:nary>
                  </m:oMath>
                </a14:m>
                <a:endParaRPr lang="en-US" sz="2800" dirty="0">
                  <a:latin typeface="Times New Roman" pitchFamily="18" charset="0"/>
                  <a:ea typeface="Calibri"/>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52400" y="533400"/>
                <a:ext cx="7086600" cy="4216026"/>
              </a:xfrm>
              <a:prstGeom prst="rect">
                <a:avLst/>
              </a:prstGeom>
              <a:blipFill rotWithShape="1">
                <a:blip r:embed="rId2"/>
                <a:stretch>
                  <a:fillRect l="-1720" t="-1447" r="-3009" b="-1158"/>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2359923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0" y="44245"/>
                <a:ext cx="8763000" cy="7066871"/>
              </a:xfrm>
              <a:prstGeom prst="rect">
                <a:avLst/>
              </a:prstGeom>
            </p:spPr>
            <p:txBody>
              <a:bodyPr wrap="square">
                <a:spAutoFit/>
              </a:bodyPr>
              <a:lstStyle/>
              <a:p>
                <a:r>
                  <a:rPr lang="en-US" sz="2800" b="1" dirty="0">
                    <a:latin typeface="Times New Roman" pitchFamily="18" charset="0"/>
                    <a:ea typeface="Calibri"/>
                    <a:cs typeface="Times New Roman" pitchFamily="18" charset="0"/>
                  </a:rPr>
                  <a:t>Case 2:</a:t>
                </a:r>
                <a:r>
                  <a:rPr lang="en-US" sz="2800" dirty="0">
                    <a:effectLst/>
                    <a:latin typeface="Times New Roman" pitchFamily="18" charset="0"/>
                    <a:ea typeface="Calibri"/>
                    <a:cs typeface="Times New Roman" pitchFamily="18" charset="0"/>
                  </a:rPr>
                  <a:t> V</a:t>
                </a:r>
                <a:r>
                  <a:rPr lang="en-US" sz="2800" b="1" dirty="0">
                    <a:effectLst/>
                    <a:latin typeface="Times New Roman" pitchFamily="18" charset="0"/>
                    <a:ea typeface="Calibri"/>
                    <a:cs typeface="Times New Roman" pitchFamily="18" charset="0"/>
                  </a:rPr>
                  <a:t>ariance for continuous random variable</a:t>
                </a:r>
                <a:endParaRPr lang="en-US" sz="2800" dirty="0">
                  <a:latin typeface="Times New Roman" pitchFamily="18" charset="0"/>
                  <a:ea typeface="Calibri"/>
                  <a:cs typeface="Times New Roman" pitchFamily="18" charset="0"/>
                </a:endParaRPr>
              </a:p>
              <a:p>
                <a:r>
                  <a:rPr lang="en-US" sz="2800" dirty="0">
                    <a:effectLst/>
                    <a:latin typeface="Times New Roman" pitchFamily="18" charset="0"/>
                    <a:ea typeface="Calibri"/>
                    <a:cs typeface="Times New Roman" pitchFamily="18" charset="0"/>
                  </a:rPr>
                  <a:t>If X is a continuous random variable, then </a:t>
                </a:r>
                <a:r>
                  <a:rPr lang="en-US" sz="2800" dirty="0" err="1">
                    <a:effectLst/>
                    <a:latin typeface="Times New Roman" pitchFamily="18" charset="0"/>
                    <a:ea typeface="Calibri"/>
                    <a:cs typeface="Times New Roman" pitchFamily="18" charset="0"/>
                  </a:rPr>
                  <a:t>var</a:t>
                </a:r>
                <a:r>
                  <a:rPr lang="en-US" sz="2800" dirty="0">
                    <a:effectLst/>
                    <a:latin typeface="Times New Roman" pitchFamily="18" charset="0"/>
                    <a:ea typeface="Calibri"/>
                    <a:cs typeface="Times New Roman" pitchFamily="18" charset="0"/>
                  </a:rPr>
                  <a:t> (X),   </a:t>
                </a:r>
                <a14:m>
                  <m:oMath xmlns:m="http://schemas.openxmlformats.org/officeDocument/2006/math">
                    <m:sSup>
                      <m:sSupPr>
                        <m:ctrlPr>
                          <a:rPr lang="en-US" sz="2800" i="1">
                            <a:effectLst/>
                            <a:latin typeface="Cambria Math" panose="02040503050406030204" pitchFamily="18" charset="0"/>
                            <a:ea typeface="Calibri"/>
                            <a:cs typeface="Times New Roman"/>
                          </a:rPr>
                        </m:ctrlPr>
                      </m:sSupPr>
                      <m:e>
                        <m:sSub>
                          <m:sSubPr>
                            <m:ctrlPr>
                              <a:rPr lang="en-US" sz="2800" i="1">
                                <a:effectLst/>
                                <a:latin typeface="Cambria Math" panose="02040503050406030204" pitchFamily="18" charset="0"/>
                                <a:ea typeface="Calibri"/>
                                <a:cs typeface="Times New Roman"/>
                              </a:rPr>
                            </m:ctrlPr>
                          </m:sSubPr>
                          <m:e>
                            <m:r>
                              <a:rPr lang="en-US" sz="2800" i="1">
                                <a:effectLst/>
                                <a:latin typeface="Cambria Math"/>
                                <a:ea typeface="Calibri"/>
                                <a:cs typeface="Times New Roman"/>
                              </a:rPr>
                              <m:t>𝜎</m:t>
                            </m:r>
                          </m:e>
                          <m:sub>
                            <m:r>
                              <a:rPr lang="en-US" sz="2800" i="1">
                                <a:effectLst/>
                                <a:latin typeface="Cambria Math"/>
                                <a:ea typeface="Calibri"/>
                                <a:cs typeface="Times New Roman"/>
                              </a:rPr>
                              <m:t>𝑥</m:t>
                            </m:r>
                          </m:sub>
                        </m:sSub>
                      </m:e>
                      <m:sup>
                        <m:r>
                          <a:rPr lang="en-US" sz="2800" i="1">
                            <a:effectLst/>
                            <a:latin typeface="Cambria Math"/>
                            <a:ea typeface="Calibri"/>
                            <a:cs typeface="Times New Roman"/>
                          </a:rPr>
                          <m:t>2</m:t>
                        </m:r>
                      </m:sup>
                    </m:sSup>
                    <m:r>
                      <a:rPr lang="en-US" sz="2800" i="1">
                        <a:effectLst/>
                        <a:latin typeface="Cambria Math" panose="02040503050406030204" pitchFamily="18" charset="0"/>
                        <a:ea typeface="Calibri"/>
                        <a:cs typeface="Times New Roman"/>
                      </a:rPr>
                      <m:t>=</m:t>
                    </m:r>
                    <m:nary>
                      <m:naryPr>
                        <m:limLoc m:val="undOvr"/>
                        <m:ctrlPr>
                          <a:rPr lang="en-US" sz="2800" i="1">
                            <a:effectLst/>
                            <a:latin typeface="Cambria Math" panose="02040503050406030204" pitchFamily="18" charset="0"/>
                            <a:ea typeface="Calibri"/>
                            <a:cs typeface="Times New Roman"/>
                          </a:rPr>
                        </m:ctrlPr>
                      </m:naryPr>
                      <m:sub>
                        <m:r>
                          <a:rPr lang="en-US" sz="2800" i="1">
                            <a:effectLst/>
                            <a:latin typeface="Cambria Math"/>
                            <a:ea typeface="Calibri"/>
                            <a:cs typeface="Times New Roman"/>
                          </a:rPr>
                          <m:t>−∞</m:t>
                        </m:r>
                      </m:sub>
                      <m:sup>
                        <m:r>
                          <a:rPr lang="en-US" sz="2800" i="1">
                            <a:effectLst/>
                            <a:latin typeface="Cambria Math"/>
                            <a:ea typeface="Calibri"/>
                            <a:cs typeface="Times New Roman"/>
                          </a:rPr>
                          <m:t>∞</m:t>
                        </m:r>
                      </m:sup>
                      <m:e>
                        <m:sSup>
                          <m:sSupPr>
                            <m:ctrlPr>
                              <a:rPr lang="en-US" sz="2800" i="1">
                                <a:effectLst/>
                                <a:latin typeface="Cambria Math" panose="02040503050406030204" pitchFamily="18" charset="0"/>
                                <a:ea typeface="Calibri"/>
                                <a:cs typeface="Times New Roman"/>
                              </a:rPr>
                            </m:ctrlPr>
                          </m:sSupPr>
                          <m:e>
                            <m:d>
                              <m:dPr>
                                <m:ctrlPr>
                                  <a:rPr lang="en-US" sz="2800" i="1">
                                    <a:effectLst/>
                                    <a:latin typeface="Cambria Math" panose="02040503050406030204" pitchFamily="18" charset="0"/>
                                    <a:ea typeface="Calibri"/>
                                    <a:cs typeface="Times New Roman"/>
                                  </a:rPr>
                                </m:ctrlPr>
                              </m:dPr>
                              <m:e>
                                <m:r>
                                  <a:rPr lang="en-US" sz="2800" i="1">
                                    <a:effectLst/>
                                    <a:latin typeface="Cambria Math"/>
                                    <a:ea typeface="Calibri"/>
                                    <a:cs typeface="Times New Roman"/>
                                  </a:rPr>
                                  <m:t>𝑥</m:t>
                                </m:r>
                                <m:r>
                                  <a:rPr lang="en-US" sz="2800" i="1">
                                    <a:effectLst/>
                                    <a:latin typeface="Cambria Math"/>
                                    <a:ea typeface="Calibri"/>
                                    <a:cs typeface="Times New Roman"/>
                                  </a:rPr>
                                  <m:t>−</m:t>
                                </m:r>
                                <m:acc>
                                  <m:accPr>
                                    <m:chr m:val="̅"/>
                                    <m:ctrlPr>
                                      <a:rPr lang="en-US" sz="2800" i="1">
                                        <a:effectLst/>
                                        <a:latin typeface="Cambria Math" panose="02040503050406030204" pitchFamily="18" charset="0"/>
                                        <a:ea typeface="Calibri"/>
                                        <a:cs typeface="Times New Roman"/>
                                      </a:rPr>
                                    </m:ctrlPr>
                                  </m:accPr>
                                  <m:e>
                                    <m:r>
                                      <a:rPr lang="en-US" sz="2800" i="1">
                                        <a:effectLst/>
                                        <a:latin typeface="Cambria Math"/>
                                        <a:ea typeface="Calibri"/>
                                        <a:cs typeface="Times New Roman"/>
                                      </a:rPr>
                                      <m:t>𝑥</m:t>
                                    </m:r>
                                  </m:e>
                                </m:acc>
                              </m:e>
                            </m:d>
                          </m:e>
                          <m:sup>
                            <m:r>
                              <a:rPr lang="en-US" sz="2800" i="1">
                                <a:effectLst/>
                                <a:latin typeface="Cambria Math"/>
                                <a:ea typeface="Calibri"/>
                                <a:cs typeface="Times New Roman"/>
                              </a:rPr>
                              <m:t>2</m:t>
                            </m:r>
                          </m:sup>
                        </m:sSup>
                      </m:e>
                    </m:nary>
                    <m:sSub>
                      <m:sSubPr>
                        <m:ctrlPr>
                          <a:rPr lang="en-US" sz="2800" i="1">
                            <a:effectLst/>
                            <a:latin typeface="Cambria Math" panose="02040503050406030204" pitchFamily="18" charset="0"/>
                            <a:ea typeface="Calibri"/>
                            <a:cs typeface="Times New Roman"/>
                          </a:rPr>
                        </m:ctrlPr>
                      </m:sSubPr>
                      <m:e>
                        <m:r>
                          <a:rPr lang="en-US" sz="2800" i="1">
                            <a:effectLst/>
                            <a:latin typeface="Cambria Math"/>
                            <a:ea typeface="Calibri"/>
                            <a:cs typeface="Times New Roman"/>
                          </a:rPr>
                          <m:t>𝑓</m:t>
                        </m:r>
                      </m:e>
                      <m:sub>
                        <m:r>
                          <a:rPr lang="en-US" sz="2800" i="1">
                            <a:effectLst/>
                            <a:latin typeface="Cambria Math"/>
                            <a:ea typeface="Calibri"/>
                            <a:cs typeface="Times New Roman"/>
                          </a:rPr>
                          <m:t>𝑥</m:t>
                        </m:r>
                      </m:sub>
                    </m:sSub>
                    <m:r>
                      <a:rPr lang="en-US" sz="2800" i="1">
                        <a:effectLst/>
                        <a:latin typeface="Cambria Math"/>
                        <a:ea typeface="Calibri"/>
                        <a:cs typeface="Times New Roman"/>
                      </a:rPr>
                      <m:t>(</m:t>
                    </m:r>
                    <m:r>
                      <a:rPr lang="en-US" sz="2800" i="1">
                        <a:effectLst/>
                        <a:latin typeface="Cambria Math"/>
                        <a:ea typeface="Calibri"/>
                        <a:cs typeface="Times New Roman"/>
                      </a:rPr>
                      <m:t>𝑥</m:t>
                    </m:r>
                    <m:r>
                      <a:rPr lang="en-US" sz="2800" i="1">
                        <a:effectLst/>
                        <a:latin typeface="Cambria Math"/>
                        <a:ea typeface="Calibri"/>
                        <a:cs typeface="Times New Roman"/>
                      </a:rPr>
                      <m:t>)</m:t>
                    </m:r>
                    <m:box>
                      <m:boxPr>
                        <m:diff m:val="on"/>
                        <m:ctrlPr>
                          <a:rPr lang="en-US" sz="2800" i="1">
                            <a:effectLst/>
                            <a:latin typeface="Cambria Math" panose="02040503050406030204" pitchFamily="18" charset="0"/>
                            <a:ea typeface="Calibri"/>
                            <a:cs typeface="Times New Roman"/>
                          </a:rPr>
                        </m:ctrlPr>
                      </m:boxPr>
                      <m:e>
                        <m:r>
                          <a:rPr lang="en-US" sz="2800" i="1">
                            <a:effectLst/>
                            <a:latin typeface="Cambria Math"/>
                            <a:ea typeface="Calibri"/>
                            <a:cs typeface="Times New Roman"/>
                          </a:rPr>
                          <m:t>𝑑𝑥</m:t>
                        </m:r>
                      </m:e>
                    </m:box>
                  </m:oMath>
                </a14:m>
                <a:endParaRPr lang="en-US" sz="2800" dirty="0">
                  <a:latin typeface="Times New Roman" pitchFamily="18" charset="0"/>
                  <a:ea typeface="Calibri"/>
                  <a:cs typeface="Times New Roman" pitchFamily="18" charset="0"/>
                </a:endParaRPr>
              </a:p>
              <a:p>
                <a:r>
                  <a:rPr lang="en-US" sz="2800" b="1" dirty="0">
                    <a:effectLst/>
                    <a:latin typeface="Times New Roman" pitchFamily="18" charset="0"/>
                    <a:ea typeface="Calibri"/>
                    <a:cs typeface="Times New Roman" pitchFamily="18" charset="0"/>
                  </a:rPr>
                  <a:t>Properties of Variances</a:t>
                </a:r>
                <a:endParaRPr lang="en-US" sz="2800" dirty="0">
                  <a:latin typeface="Times New Roman" pitchFamily="18" charset="0"/>
                  <a:ea typeface="Calibri"/>
                  <a:cs typeface="Times New Roman" pitchFamily="18" charset="0"/>
                </a:endParaRPr>
              </a:p>
              <a:p>
                <a:pPr marL="342900" marR="0" lvl="0" indent="-342900">
                  <a:spcBef>
                    <a:spcPts val="0"/>
                  </a:spcBef>
                  <a:spcAft>
                    <a:spcPts val="0"/>
                  </a:spcAft>
                  <a:buFont typeface="Wingdings"/>
                  <a:buChar char=""/>
                </a:pPr>
                <a:r>
                  <a:rPr lang="en-US" sz="2800" dirty="0">
                    <a:effectLst/>
                    <a:latin typeface="Times New Roman" pitchFamily="18" charset="0"/>
                    <a:ea typeface="Calibri"/>
                    <a:cs typeface="Times New Roman" pitchFamily="18" charset="0"/>
                  </a:rPr>
                  <a:t>For any random variable X and Y and constant a and b, it can be shown that</a:t>
                </a:r>
                <a:endParaRPr lang="en-US" sz="2800" dirty="0">
                  <a:effectLst/>
                  <a:latin typeface="Times New Roman" pitchFamily="18" charset="0"/>
                  <a:cs typeface="Times New Roman" pitchFamily="18" charset="0"/>
                </a:endParaRPr>
              </a:p>
              <a:p>
                <a:pPr marL="342900" marR="0" lvl="0" indent="-342900">
                  <a:spcBef>
                    <a:spcPts val="0"/>
                  </a:spcBef>
                  <a:spcAft>
                    <a:spcPts val="0"/>
                  </a:spcAft>
                  <a:buFont typeface="Times New Roman"/>
                  <a:buChar char="-"/>
                  <a:tabLst>
                    <a:tab pos="1085850" algn="l"/>
                  </a:tabLst>
                </a:pPr>
                <a14:m>
                  <m:oMath xmlns:m="http://schemas.openxmlformats.org/officeDocument/2006/math">
                    <m:r>
                      <a:rPr lang="en-US" sz="2800" i="1">
                        <a:effectLst/>
                        <a:latin typeface="Cambria Math"/>
                        <a:ea typeface="Times New Roman"/>
                        <a:cs typeface="Times New Roman"/>
                      </a:rPr>
                      <m:t>𝑉𝑎𝑟</m:t>
                    </m:r>
                    <m:r>
                      <a:rPr lang="en-US" sz="2800" i="1">
                        <a:effectLst/>
                        <a:latin typeface="Cambria Math"/>
                        <a:ea typeface="Times New Roman"/>
                        <a:cs typeface="Times New Roman"/>
                      </a:rPr>
                      <m:t>(</m:t>
                    </m:r>
                    <m:r>
                      <a:rPr lang="en-US" sz="2800" i="1">
                        <a:effectLst/>
                        <a:latin typeface="Cambria Math"/>
                        <a:ea typeface="Calibri"/>
                        <a:cs typeface="Times New Roman"/>
                      </a:rPr>
                      <m:t>𝑎𝑥</m:t>
                    </m:r>
                    <m:r>
                      <a:rPr lang="en-US" sz="2800" i="1">
                        <a:effectLst/>
                        <a:latin typeface="Cambria Math"/>
                        <a:ea typeface="Calibri"/>
                        <a:cs typeface="Times New Roman"/>
                      </a:rPr>
                      <m:t>+</m:t>
                    </m:r>
                    <m:r>
                      <a:rPr lang="en-US" sz="2800" i="1">
                        <a:effectLst/>
                        <a:latin typeface="Cambria Math"/>
                        <a:ea typeface="Calibri"/>
                        <a:cs typeface="Times New Roman"/>
                      </a:rPr>
                      <m:t>𝑏</m:t>
                    </m:r>
                    <m:r>
                      <a:rPr lang="en-US" sz="2800" i="1">
                        <a:effectLst/>
                        <a:latin typeface="Cambria Math"/>
                        <a:ea typeface="Calibri"/>
                        <a:cs typeface="Times New Roman"/>
                      </a:rPr>
                      <m:t>)=</m:t>
                    </m:r>
                    <m:sSup>
                      <m:sSupPr>
                        <m:ctrlPr>
                          <a:rPr lang="en-US" sz="2800" i="1">
                            <a:effectLst/>
                            <a:latin typeface="Cambria Math" panose="02040503050406030204" pitchFamily="18" charset="0"/>
                            <a:ea typeface="Calibri"/>
                            <a:cs typeface="Times New Roman"/>
                          </a:rPr>
                        </m:ctrlPr>
                      </m:sSupPr>
                      <m:e>
                        <m:r>
                          <a:rPr lang="en-US" sz="2800" i="1">
                            <a:effectLst/>
                            <a:latin typeface="Cambria Math"/>
                            <a:ea typeface="Calibri"/>
                            <a:cs typeface="Times New Roman"/>
                          </a:rPr>
                          <m:t>𝑎</m:t>
                        </m:r>
                      </m:e>
                      <m:sup>
                        <m:r>
                          <a:rPr lang="en-US" sz="2800" i="1">
                            <a:effectLst/>
                            <a:latin typeface="Cambria Math"/>
                            <a:ea typeface="Calibri"/>
                            <a:cs typeface="Times New Roman"/>
                          </a:rPr>
                          <m:t>2</m:t>
                        </m:r>
                      </m:sup>
                    </m:sSup>
                    <m:r>
                      <a:rPr lang="en-US" sz="2800" i="1">
                        <a:effectLst/>
                        <a:latin typeface="Cambria Math"/>
                        <a:ea typeface="Calibri"/>
                        <a:cs typeface="Times New Roman"/>
                      </a:rPr>
                      <m:t>𝑣𝑎𝑟</m:t>
                    </m:r>
                    <m:r>
                      <a:rPr lang="en-US" sz="2800" i="1">
                        <a:effectLst/>
                        <a:latin typeface="Cambria Math"/>
                        <a:ea typeface="Calibri"/>
                        <a:cs typeface="Times New Roman"/>
                      </a:rPr>
                      <m:t>(</m:t>
                    </m:r>
                    <m:r>
                      <a:rPr lang="en-US" sz="2800" i="1">
                        <a:effectLst/>
                        <a:latin typeface="Cambria Math"/>
                        <a:ea typeface="Calibri"/>
                        <a:cs typeface="Times New Roman"/>
                      </a:rPr>
                      <m:t>𝑥</m:t>
                    </m:r>
                    <m:r>
                      <a:rPr lang="en-US" sz="2800" i="1">
                        <a:effectLst/>
                        <a:latin typeface="Cambria Math"/>
                        <a:ea typeface="Calibri"/>
                        <a:cs typeface="Times New Roman"/>
                      </a:rPr>
                      <m:t>)</m:t>
                    </m:r>
                  </m:oMath>
                </a14:m>
                <a:endParaRPr lang="en-US" sz="2800" dirty="0">
                  <a:effectLst/>
                  <a:latin typeface="Times New Roman" pitchFamily="18" charset="0"/>
                  <a:ea typeface="Times New Roman"/>
                  <a:cs typeface="Times New Roman" pitchFamily="18" charset="0"/>
                </a:endParaRPr>
              </a:p>
              <a:p>
                <a:pPr marL="342900" marR="0" lvl="0" indent="-342900">
                  <a:spcBef>
                    <a:spcPts val="0"/>
                  </a:spcBef>
                  <a:spcAft>
                    <a:spcPts val="0"/>
                  </a:spcAft>
                  <a:buFont typeface="Times New Roman"/>
                  <a:buChar char="-"/>
                  <a:tabLst>
                    <a:tab pos="1085850" algn="l"/>
                  </a:tabLst>
                </a:pPr>
                <a14:m>
                  <m:oMath xmlns:m="http://schemas.openxmlformats.org/officeDocument/2006/math">
                    <m:r>
                      <a:rPr lang="en-US" sz="2800" i="1">
                        <a:effectLst/>
                        <a:latin typeface="Cambria Math"/>
                        <a:ea typeface="Calibri"/>
                        <a:cs typeface="Times New Roman"/>
                      </a:rPr>
                      <m:t>𝑉𝑎𝑟</m:t>
                    </m:r>
                    <m:d>
                      <m:dPr>
                        <m:ctrlPr>
                          <a:rPr lang="en-US" sz="2800" i="1">
                            <a:effectLst/>
                            <a:latin typeface="Cambria Math" panose="02040503050406030204" pitchFamily="18" charset="0"/>
                            <a:ea typeface="Calibri"/>
                            <a:cs typeface="Times New Roman"/>
                          </a:rPr>
                        </m:ctrlPr>
                      </m:dPr>
                      <m:e>
                        <m:r>
                          <a:rPr lang="en-US" sz="2800" i="1">
                            <a:effectLst/>
                            <a:latin typeface="Cambria Math"/>
                            <a:ea typeface="Calibri"/>
                            <a:cs typeface="Times New Roman"/>
                          </a:rPr>
                          <m:t>𝑎𝑥</m:t>
                        </m:r>
                        <m:r>
                          <a:rPr lang="en-US" sz="2800" i="1">
                            <a:effectLst/>
                            <a:latin typeface="Cambria Math"/>
                            <a:ea typeface="Calibri"/>
                            <a:cs typeface="Times New Roman"/>
                          </a:rPr>
                          <m:t>+</m:t>
                        </m:r>
                        <m:r>
                          <a:rPr lang="en-US" sz="2800" i="1">
                            <a:effectLst/>
                            <a:latin typeface="Cambria Math"/>
                            <a:ea typeface="Calibri"/>
                            <a:cs typeface="Times New Roman"/>
                          </a:rPr>
                          <m:t>𝑏𝑦</m:t>
                        </m:r>
                      </m:e>
                    </m:d>
                    <m:r>
                      <a:rPr lang="en-US" sz="2800" i="1">
                        <a:effectLst/>
                        <a:latin typeface="Cambria Math"/>
                        <a:ea typeface="Calibri"/>
                        <a:cs typeface="Times New Roman"/>
                      </a:rPr>
                      <m:t>=</m:t>
                    </m:r>
                    <m:sSup>
                      <m:sSupPr>
                        <m:ctrlPr>
                          <a:rPr lang="en-US" sz="2800" i="1">
                            <a:effectLst/>
                            <a:latin typeface="Cambria Math" panose="02040503050406030204" pitchFamily="18" charset="0"/>
                            <a:ea typeface="Calibri"/>
                            <a:cs typeface="Times New Roman"/>
                          </a:rPr>
                        </m:ctrlPr>
                      </m:sSupPr>
                      <m:e>
                        <m:r>
                          <a:rPr lang="en-US" sz="2800" i="1">
                            <a:effectLst/>
                            <a:latin typeface="Cambria Math"/>
                            <a:ea typeface="Calibri"/>
                            <a:cs typeface="Times New Roman"/>
                          </a:rPr>
                          <m:t>𝑎</m:t>
                        </m:r>
                      </m:e>
                      <m:sup>
                        <m:r>
                          <a:rPr lang="en-US" sz="2800" i="1">
                            <a:effectLst/>
                            <a:latin typeface="Cambria Math"/>
                            <a:ea typeface="Calibri"/>
                            <a:cs typeface="Times New Roman"/>
                          </a:rPr>
                          <m:t>2</m:t>
                        </m:r>
                      </m:sup>
                    </m:sSup>
                    <m:r>
                      <a:rPr lang="en-US" sz="2800" i="1">
                        <a:effectLst/>
                        <a:latin typeface="Cambria Math"/>
                        <a:ea typeface="Calibri"/>
                        <a:cs typeface="Times New Roman"/>
                      </a:rPr>
                      <m:t>𝑣𝑎𝑟</m:t>
                    </m:r>
                    <m:d>
                      <m:dPr>
                        <m:ctrlPr>
                          <a:rPr lang="en-US" sz="2800" i="1">
                            <a:effectLst/>
                            <a:latin typeface="Cambria Math" panose="02040503050406030204" pitchFamily="18" charset="0"/>
                            <a:ea typeface="Calibri"/>
                            <a:cs typeface="Times New Roman"/>
                          </a:rPr>
                        </m:ctrlPr>
                      </m:dPr>
                      <m:e>
                        <m:r>
                          <a:rPr lang="en-US" sz="2800" i="1">
                            <a:effectLst/>
                            <a:latin typeface="Cambria Math"/>
                            <a:ea typeface="Calibri"/>
                            <a:cs typeface="Times New Roman"/>
                          </a:rPr>
                          <m:t>𝑥</m:t>
                        </m:r>
                      </m:e>
                    </m:d>
                    <m:r>
                      <a:rPr lang="en-US" sz="2800" i="1">
                        <a:effectLst/>
                        <a:latin typeface="Cambria Math"/>
                        <a:ea typeface="Calibri"/>
                        <a:cs typeface="Times New Roman"/>
                      </a:rPr>
                      <m:t>+</m:t>
                    </m:r>
                    <m:sSup>
                      <m:sSupPr>
                        <m:ctrlPr>
                          <a:rPr lang="en-US" sz="2800" i="1">
                            <a:effectLst/>
                            <a:latin typeface="Cambria Math" panose="02040503050406030204" pitchFamily="18" charset="0"/>
                            <a:ea typeface="Calibri"/>
                            <a:cs typeface="Times New Roman"/>
                          </a:rPr>
                        </m:ctrlPr>
                      </m:sSupPr>
                      <m:e>
                        <m:r>
                          <a:rPr lang="en-US" sz="2800" i="1">
                            <a:effectLst/>
                            <a:latin typeface="Cambria Math"/>
                            <a:ea typeface="Calibri"/>
                            <a:cs typeface="Times New Roman"/>
                          </a:rPr>
                          <m:t>𝑏</m:t>
                        </m:r>
                      </m:e>
                      <m:sup>
                        <m:r>
                          <a:rPr lang="en-US" sz="2800" i="1">
                            <a:effectLst/>
                            <a:latin typeface="Cambria Math"/>
                            <a:ea typeface="Calibri"/>
                            <a:cs typeface="Times New Roman"/>
                          </a:rPr>
                          <m:t>2</m:t>
                        </m:r>
                      </m:sup>
                    </m:sSup>
                    <m:r>
                      <a:rPr lang="en-US" sz="2800" i="1">
                        <a:effectLst/>
                        <a:latin typeface="Cambria Math"/>
                        <a:ea typeface="Calibri"/>
                        <a:cs typeface="Times New Roman"/>
                      </a:rPr>
                      <m:t>𝑉𝑎𝑟</m:t>
                    </m:r>
                    <m:d>
                      <m:dPr>
                        <m:ctrlPr>
                          <a:rPr lang="en-US" sz="2800" i="1">
                            <a:effectLst/>
                            <a:latin typeface="Cambria Math" panose="02040503050406030204" pitchFamily="18" charset="0"/>
                            <a:ea typeface="Calibri"/>
                            <a:cs typeface="Times New Roman"/>
                          </a:rPr>
                        </m:ctrlPr>
                      </m:dPr>
                      <m:e>
                        <m:r>
                          <a:rPr lang="en-US" sz="2800" i="1">
                            <a:effectLst/>
                            <a:latin typeface="Cambria Math"/>
                            <a:ea typeface="Calibri"/>
                            <a:cs typeface="Times New Roman"/>
                          </a:rPr>
                          <m:t>𝑦</m:t>
                        </m:r>
                      </m:e>
                    </m:d>
                    <m:r>
                      <a:rPr lang="en-US" sz="2800" i="1">
                        <a:effectLst/>
                        <a:latin typeface="Cambria Math"/>
                        <a:ea typeface="Calibri"/>
                        <a:cs typeface="Times New Roman"/>
                      </a:rPr>
                      <m:t>+2</m:t>
                    </m:r>
                    <m:r>
                      <a:rPr lang="en-US" sz="2800" i="1">
                        <a:effectLst/>
                        <a:latin typeface="Cambria Math"/>
                        <a:ea typeface="Calibri"/>
                        <a:cs typeface="Times New Roman"/>
                      </a:rPr>
                      <m:t>𝑎𝑏𝐶𝑜𝑣</m:t>
                    </m:r>
                    <m:d>
                      <m:dPr>
                        <m:ctrlPr>
                          <a:rPr lang="en-US" sz="2800" i="1">
                            <a:effectLst/>
                            <a:latin typeface="Cambria Math" panose="02040503050406030204" pitchFamily="18" charset="0"/>
                            <a:ea typeface="Calibri"/>
                            <a:cs typeface="Times New Roman"/>
                          </a:rPr>
                        </m:ctrlPr>
                      </m:dPr>
                      <m:e>
                        <m:r>
                          <a:rPr lang="en-US" sz="2800" i="1">
                            <a:effectLst/>
                            <a:latin typeface="Cambria Math"/>
                            <a:ea typeface="Calibri"/>
                            <a:cs typeface="Times New Roman"/>
                          </a:rPr>
                          <m:t>𝑥</m:t>
                        </m:r>
                        <m:r>
                          <a:rPr lang="en-US" sz="2800" i="1">
                            <a:effectLst/>
                            <a:latin typeface="Cambria Math"/>
                            <a:ea typeface="Calibri"/>
                            <a:cs typeface="Times New Roman"/>
                          </a:rPr>
                          <m:t>,</m:t>
                        </m:r>
                        <m:r>
                          <a:rPr lang="en-US" sz="2800" i="1">
                            <a:effectLst/>
                            <a:latin typeface="Cambria Math"/>
                            <a:ea typeface="Calibri"/>
                            <a:cs typeface="Times New Roman"/>
                          </a:rPr>
                          <m:t>𝑦</m:t>
                        </m:r>
                      </m:e>
                    </m:d>
                  </m:oMath>
                </a14:m>
                <a:endParaRPr lang="en-US" sz="2800" dirty="0">
                  <a:effectLst/>
                  <a:latin typeface="Times New Roman" pitchFamily="18" charset="0"/>
                  <a:ea typeface="Times New Roman"/>
                  <a:cs typeface="Times New Roman" pitchFamily="18" charset="0"/>
                </a:endParaRPr>
              </a:p>
              <a:p>
                <a:pPr marL="342900" marR="0" lvl="0" indent="-342900">
                  <a:spcBef>
                    <a:spcPts val="0"/>
                  </a:spcBef>
                  <a:spcAft>
                    <a:spcPts val="0"/>
                  </a:spcAft>
                  <a:buFont typeface="Times New Roman"/>
                  <a:buChar char="-"/>
                  <a:tabLst>
                    <a:tab pos="1085850" algn="l"/>
                  </a:tabLst>
                </a:pPr>
                <a14:m>
                  <m:oMath xmlns:m="http://schemas.openxmlformats.org/officeDocument/2006/math">
                    <m:r>
                      <a:rPr lang="en-US" sz="2800" i="1">
                        <a:effectLst/>
                        <a:latin typeface="Cambria Math"/>
                        <a:ea typeface="Calibri"/>
                        <a:cs typeface="Times New Roman"/>
                      </a:rPr>
                      <m:t>𝑉𝑎𝑟</m:t>
                    </m:r>
                    <m:d>
                      <m:dPr>
                        <m:ctrlPr>
                          <a:rPr lang="en-US" sz="2800" i="1">
                            <a:effectLst/>
                            <a:latin typeface="Cambria Math" panose="02040503050406030204" pitchFamily="18" charset="0"/>
                            <a:ea typeface="Calibri"/>
                            <a:cs typeface="Times New Roman"/>
                          </a:rPr>
                        </m:ctrlPr>
                      </m:dPr>
                      <m:e>
                        <m:r>
                          <a:rPr lang="en-US" sz="2800" i="1">
                            <a:effectLst/>
                            <a:latin typeface="Cambria Math"/>
                            <a:ea typeface="Calibri"/>
                            <a:cs typeface="Times New Roman"/>
                          </a:rPr>
                          <m:t>𝑎𝑥</m:t>
                        </m:r>
                        <m:r>
                          <a:rPr lang="en-US" sz="2800" i="1">
                            <a:effectLst/>
                            <a:latin typeface="Cambria Math"/>
                            <a:ea typeface="Calibri"/>
                            <a:cs typeface="Times New Roman"/>
                          </a:rPr>
                          <m:t>−</m:t>
                        </m:r>
                        <m:r>
                          <a:rPr lang="en-US" sz="2800" i="1">
                            <a:effectLst/>
                            <a:latin typeface="Cambria Math"/>
                            <a:ea typeface="Calibri"/>
                            <a:cs typeface="Times New Roman"/>
                          </a:rPr>
                          <m:t>𝑏𝑦</m:t>
                        </m:r>
                      </m:e>
                    </m:d>
                    <m:r>
                      <a:rPr lang="en-US" sz="2800" i="1">
                        <a:effectLst/>
                        <a:latin typeface="Cambria Math"/>
                        <a:ea typeface="Calibri"/>
                        <a:cs typeface="Times New Roman"/>
                      </a:rPr>
                      <m:t>=</m:t>
                    </m:r>
                    <m:sSup>
                      <m:sSupPr>
                        <m:ctrlPr>
                          <a:rPr lang="en-US" sz="2800" i="1">
                            <a:effectLst/>
                            <a:latin typeface="Cambria Math" panose="02040503050406030204" pitchFamily="18" charset="0"/>
                            <a:ea typeface="Calibri"/>
                            <a:cs typeface="Times New Roman"/>
                          </a:rPr>
                        </m:ctrlPr>
                      </m:sSupPr>
                      <m:e>
                        <m:r>
                          <a:rPr lang="en-US" sz="2800" i="1">
                            <a:effectLst/>
                            <a:latin typeface="Cambria Math"/>
                            <a:ea typeface="Calibri"/>
                            <a:cs typeface="Times New Roman"/>
                          </a:rPr>
                          <m:t>𝑎</m:t>
                        </m:r>
                      </m:e>
                      <m:sup>
                        <m:r>
                          <a:rPr lang="en-US" sz="2800" i="1">
                            <a:effectLst/>
                            <a:latin typeface="Cambria Math"/>
                            <a:ea typeface="Calibri"/>
                            <a:cs typeface="Times New Roman"/>
                          </a:rPr>
                          <m:t>2</m:t>
                        </m:r>
                      </m:sup>
                    </m:sSup>
                    <m:r>
                      <a:rPr lang="en-US" sz="2800" i="1">
                        <a:effectLst/>
                        <a:latin typeface="Cambria Math"/>
                        <a:ea typeface="Calibri"/>
                        <a:cs typeface="Times New Roman"/>
                      </a:rPr>
                      <m:t>𝑣𝑎𝑟</m:t>
                    </m:r>
                    <m:d>
                      <m:dPr>
                        <m:ctrlPr>
                          <a:rPr lang="en-US" sz="2800" i="1">
                            <a:effectLst/>
                            <a:latin typeface="Cambria Math" panose="02040503050406030204" pitchFamily="18" charset="0"/>
                            <a:ea typeface="Calibri"/>
                            <a:cs typeface="Times New Roman"/>
                          </a:rPr>
                        </m:ctrlPr>
                      </m:dPr>
                      <m:e>
                        <m:r>
                          <a:rPr lang="en-US" sz="2800" i="1">
                            <a:effectLst/>
                            <a:latin typeface="Cambria Math"/>
                            <a:ea typeface="Calibri"/>
                            <a:cs typeface="Times New Roman"/>
                          </a:rPr>
                          <m:t>𝑥</m:t>
                        </m:r>
                      </m:e>
                    </m:d>
                    <m:r>
                      <a:rPr lang="en-US" sz="2800" i="1">
                        <a:effectLst/>
                        <a:latin typeface="Cambria Math"/>
                        <a:ea typeface="Calibri"/>
                        <a:cs typeface="Times New Roman"/>
                      </a:rPr>
                      <m:t>+</m:t>
                    </m:r>
                    <m:sSup>
                      <m:sSupPr>
                        <m:ctrlPr>
                          <a:rPr lang="en-US" sz="2800" i="1">
                            <a:effectLst/>
                            <a:latin typeface="Cambria Math" panose="02040503050406030204" pitchFamily="18" charset="0"/>
                            <a:ea typeface="Calibri"/>
                            <a:cs typeface="Times New Roman"/>
                          </a:rPr>
                        </m:ctrlPr>
                      </m:sSupPr>
                      <m:e>
                        <m:r>
                          <a:rPr lang="en-US" sz="2800" i="1">
                            <a:effectLst/>
                            <a:latin typeface="Cambria Math"/>
                            <a:ea typeface="Calibri"/>
                            <a:cs typeface="Times New Roman"/>
                          </a:rPr>
                          <m:t>𝑏</m:t>
                        </m:r>
                      </m:e>
                      <m:sup>
                        <m:r>
                          <a:rPr lang="en-US" sz="2800" i="1">
                            <a:effectLst/>
                            <a:latin typeface="Cambria Math"/>
                            <a:ea typeface="Calibri"/>
                            <a:cs typeface="Times New Roman"/>
                          </a:rPr>
                          <m:t>2</m:t>
                        </m:r>
                      </m:sup>
                    </m:sSup>
                    <m:r>
                      <a:rPr lang="en-US" sz="2800" i="1">
                        <a:effectLst/>
                        <a:latin typeface="Cambria Math"/>
                        <a:ea typeface="Calibri"/>
                        <a:cs typeface="Times New Roman"/>
                      </a:rPr>
                      <m:t>𝑉𝑎𝑟</m:t>
                    </m:r>
                    <m:d>
                      <m:dPr>
                        <m:ctrlPr>
                          <a:rPr lang="en-US" sz="2800" i="1">
                            <a:effectLst/>
                            <a:latin typeface="Cambria Math" panose="02040503050406030204" pitchFamily="18" charset="0"/>
                            <a:ea typeface="Calibri"/>
                            <a:cs typeface="Times New Roman"/>
                          </a:rPr>
                        </m:ctrlPr>
                      </m:dPr>
                      <m:e>
                        <m:r>
                          <a:rPr lang="en-US" sz="2800" i="1">
                            <a:effectLst/>
                            <a:latin typeface="Cambria Math"/>
                            <a:ea typeface="Calibri"/>
                            <a:cs typeface="Times New Roman"/>
                          </a:rPr>
                          <m:t>𝑦</m:t>
                        </m:r>
                      </m:e>
                    </m:d>
                    <m:r>
                      <a:rPr lang="en-US" sz="2800" i="1">
                        <a:effectLst/>
                        <a:latin typeface="Cambria Math"/>
                        <a:ea typeface="Calibri"/>
                        <a:cs typeface="Times New Roman"/>
                      </a:rPr>
                      <m:t>−2</m:t>
                    </m:r>
                    <m:r>
                      <a:rPr lang="en-US" sz="2800" i="1">
                        <a:effectLst/>
                        <a:latin typeface="Cambria Math"/>
                        <a:ea typeface="Calibri"/>
                        <a:cs typeface="Times New Roman"/>
                      </a:rPr>
                      <m:t>𝑎𝑏𝐶𝑜𝑣</m:t>
                    </m:r>
                    <m:d>
                      <m:dPr>
                        <m:ctrlPr>
                          <a:rPr lang="en-US" sz="2800" i="1">
                            <a:effectLst/>
                            <a:latin typeface="Cambria Math" panose="02040503050406030204" pitchFamily="18" charset="0"/>
                            <a:ea typeface="Calibri"/>
                            <a:cs typeface="Times New Roman"/>
                          </a:rPr>
                        </m:ctrlPr>
                      </m:dPr>
                      <m:e>
                        <m:r>
                          <a:rPr lang="en-US" sz="2800" i="1">
                            <a:effectLst/>
                            <a:latin typeface="Cambria Math"/>
                            <a:ea typeface="Calibri"/>
                            <a:cs typeface="Times New Roman"/>
                          </a:rPr>
                          <m:t>𝑥</m:t>
                        </m:r>
                        <m:r>
                          <a:rPr lang="en-US" sz="2800" i="1">
                            <a:effectLst/>
                            <a:latin typeface="Cambria Math"/>
                            <a:ea typeface="Calibri"/>
                            <a:cs typeface="Times New Roman"/>
                          </a:rPr>
                          <m:t>,</m:t>
                        </m:r>
                        <m:r>
                          <a:rPr lang="en-US" sz="2800" i="1">
                            <a:effectLst/>
                            <a:latin typeface="Cambria Math"/>
                            <a:ea typeface="Calibri"/>
                            <a:cs typeface="Times New Roman"/>
                          </a:rPr>
                          <m:t>𝑦</m:t>
                        </m:r>
                      </m:e>
                    </m:d>
                  </m:oMath>
                </a14:m>
                <a:endParaRPr lang="en-US" sz="2800" dirty="0">
                  <a:effectLst/>
                  <a:latin typeface="Times New Roman" pitchFamily="18" charset="0"/>
                  <a:ea typeface="Times New Roman"/>
                  <a:cs typeface="Times New Roman" pitchFamily="18" charset="0"/>
                </a:endParaRPr>
              </a:p>
              <a:p>
                <a:pPr marL="342900" marR="0" lvl="0" indent="-342900">
                  <a:spcBef>
                    <a:spcPts val="0"/>
                  </a:spcBef>
                  <a:spcAft>
                    <a:spcPts val="0"/>
                  </a:spcAft>
                  <a:buFont typeface="Times New Roman"/>
                  <a:buChar char="-"/>
                  <a:tabLst>
                    <a:tab pos="1085850" algn="l"/>
                  </a:tabLst>
                </a:pPr>
                <a:r>
                  <a:rPr lang="en-US" sz="2800" dirty="0">
                    <a:effectLst/>
                    <a:latin typeface="Times New Roman" pitchFamily="18" charset="0"/>
                    <a:ea typeface="Calibri"/>
                    <a:cs typeface="Times New Roman" pitchFamily="18" charset="0"/>
                  </a:rPr>
                  <a:t> if X</a:t>
                </a:r>
                <a:r>
                  <a:rPr lang="en-US" sz="2800" baseline="-25000" dirty="0">
                    <a:effectLst/>
                    <a:latin typeface="Times New Roman" pitchFamily="18" charset="0"/>
                    <a:ea typeface="Calibri"/>
                    <a:cs typeface="Times New Roman" pitchFamily="18" charset="0"/>
                  </a:rPr>
                  <a:t>1</a:t>
                </a:r>
                <a:r>
                  <a:rPr lang="en-US" sz="2800" dirty="0">
                    <a:effectLst/>
                    <a:latin typeface="Times New Roman" pitchFamily="18" charset="0"/>
                    <a:ea typeface="Calibri"/>
                    <a:cs typeface="Times New Roman" pitchFamily="18" charset="0"/>
                  </a:rPr>
                  <a:t>, X</a:t>
                </a:r>
                <a:r>
                  <a:rPr lang="en-US" sz="2800" baseline="-25000" dirty="0">
                    <a:effectLst/>
                    <a:latin typeface="Times New Roman" pitchFamily="18" charset="0"/>
                    <a:ea typeface="Calibri"/>
                    <a:cs typeface="Times New Roman" pitchFamily="18" charset="0"/>
                  </a:rPr>
                  <a:t>2</a:t>
                </a:r>
                <a:r>
                  <a:rPr lang="en-US" sz="2800" dirty="0">
                    <a:effectLst/>
                    <a:latin typeface="Times New Roman" pitchFamily="18" charset="0"/>
                    <a:ea typeface="Calibri"/>
                    <a:cs typeface="Times New Roman" pitchFamily="18" charset="0"/>
                  </a:rPr>
                  <a:t> ……, X</a:t>
                </a:r>
                <a:r>
                  <a:rPr lang="en-US" sz="2800" baseline="-25000" dirty="0">
                    <a:effectLst/>
                    <a:latin typeface="Times New Roman" pitchFamily="18" charset="0"/>
                    <a:ea typeface="Calibri"/>
                    <a:cs typeface="Times New Roman" pitchFamily="18" charset="0"/>
                  </a:rPr>
                  <a:t>n</a:t>
                </a:r>
                <a:r>
                  <a:rPr lang="en-US" sz="2800" dirty="0">
                    <a:effectLst/>
                    <a:latin typeface="Times New Roman" pitchFamily="18" charset="0"/>
                    <a:ea typeface="Calibri"/>
                    <a:cs typeface="Times New Roman" pitchFamily="18" charset="0"/>
                  </a:rPr>
                  <a:t> are independent random variables, then </a:t>
                </a:r>
                <a:endParaRPr lang="en-US" sz="2800" dirty="0">
                  <a:effectLst/>
                  <a:latin typeface="Times New Roman" pitchFamily="18" charset="0"/>
                  <a:ea typeface="Times New Roman"/>
                  <a:cs typeface="Times New Roman" pitchFamily="18" charset="0"/>
                </a:endParaRPr>
              </a:p>
              <a:p>
                <a:pPr>
                  <a:lnSpc>
                    <a:spcPct val="150000"/>
                  </a:lnSpc>
                </a:pPr>
                <a14:m>
                  <m:oMath xmlns:m="http://schemas.openxmlformats.org/officeDocument/2006/math">
                    <m:r>
                      <a:rPr lang="en-US" sz="2800" i="1">
                        <a:effectLst/>
                        <a:latin typeface="Cambria Math"/>
                        <a:ea typeface="Times New Roman"/>
                        <a:cs typeface="Times New Roman"/>
                      </a:rPr>
                      <m:t>𝑉𝑎𝑟</m:t>
                    </m:r>
                    <m:d>
                      <m:dPr>
                        <m:ctrlPr>
                          <a:rPr lang="en-US" sz="2800" i="1">
                            <a:effectLst/>
                            <a:latin typeface="Cambria Math" panose="02040503050406030204" pitchFamily="18" charset="0"/>
                            <a:ea typeface="Calibri"/>
                            <a:cs typeface="Times New Roman"/>
                          </a:rPr>
                        </m:ctrlPr>
                      </m:dPr>
                      <m:e>
                        <m:r>
                          <a:rPr lang="en-US" sz="2800" i="1">
                            <a:effectLst/>
                            <a:latin typeface="Cambria Math"/>
                            <a:ea typeface="Calibri"/>
                            <a:cs typeface="Times New Roman"/>
                          </a:rPr>
                          <m:t>𝑋</m:t>
                        </m:r>
                        <m:r>
                          <a:rPr lang="en-US" sz="2800" i="1">
                            <a:effectLst/>
                            <a:latin typeface="Cambria Math"/>
                            <a:ea typeface="Calibri"/>
                            <a:cs typeface="Times New Roman"/>
                          </a:rPr>
                          <m:t>1+</m:t>
                        </m:r>
                        <m:r>
                          <a:rPr lang="en-US" sz="2800" i="1">
                            <a:effectLst/>
                            <a:latin typeface="Cambria Math"/>
                            <a:ea typeface="Calibri"/>
                            <a:cs typeface="Times New Roman"/>
                          </a:rPr>
                          <m:t>𝑋</m:t>
                        </m:r>
                        <m:r>
                          <a:rPr lang="en-US" sz="2800" i="1">
                            <a:effectLst/>
                            <a:latin typeface="Cambria Math"/>
                            <a:ea typeface="Calibri"/>
                            <a:cs typeface="Times New Roman"/>
                          </a:rPr>
                          <m:t>2+…+</m:t>
                        </m:r>
                        <m:r>
                          <a:rPr lang="en-US" sz="2800" i="1">
                            <a:effectLst/>
                            <a:latin typeface="Cambria Math"/>
                            <a:ea typeface="Calibri"/>
                            <a:cs typeface="Times New Roman"/>
                          </a:rPr>
                          <m:t>𝑋𝑛</m:t>
                        </m:r>
                      </m:e>
                    </m:d>
                    <m:r>
                      <a:rPr lang="en-US" sz="2800" i="1">
                        <a:effectLst/>
                        <a:latin typeface="Cambria Math"/>
                        <a:ea typeface="Calibri"/>
                        <a:cs typeface="Times New Roman"/>
                      </a:rPr>
                      <m:t>=</m:t>
                    </m:r>
                    <m:r>
                      <a:rPr lang="en-US" sz="2800" i="1">
                        <a:effectLst/>
                        <a:latin typeface="Cambria Math"/>
                        <a:ea typeface="Calibri"/>
                        <a:cs typeface="Times New Roman"/>
                      </a:rPr>
                      <m:t>𝑣𝑎𝑟</m:t>
                    </m:r>
                    <m:d>
                      <m:dPr>
                        <m:ctrlPr>
                          <a:rPr lang="en-US" sz="2800" i="1">
                            <a:effectLst/>
                            <a:latin typeface="Cambria Math" panose="02040503050406030204" pitchFamily="18" charset="0"/>
                            <a:ea typeface="Calibri"/>
                            <a:cs typeface="Times New Roman"/>
                          </a:rPr>
                        </m:ctrlPr>
                      </m:dPr>
                      <m:e>
                        <m:r>
                          <a:rPr lang="en-US" sz="2800" i="1">
                            <a:effectLst/>
                            <a:latin typeface="Cambria Math"/>
                            <a:ea typeface="Calibri"/>
                            <a:cs typeface="Times New Roman"/>
                          </a:rPr>
                          <m:t>𝑥</m:t>
                        </m:r>
                        <m:r>
                          <a:rPr lang="en-US" sz="2800" i="1">
                            <a:effectLst/>
                            <a:latin typeface="Cambria Math"/>
                            <a:ea typeface="Calibri"/>
                            <a:cs typeface="Times New Roman"/>
                          </a:rPr>
                          <m:t>1</m:t>
                        </m:r>
                      </m:e>
                    </m:d>
                    <m:r>
                      <a:rPr lang="en-US" sz="2800" i="1">
                        <a:effectLst/>
                        <a:latin typeface="Cambria Math"/>
                        <a:ea typeface="Calibri"/>
                        <a:cs typeface="Times New Roman"/>
                      </a:rPr>
                      <m:t>+</m:t>
                    </m:r>
                    <m:r>
                      <m:rPr>
                        <m:sty m:val="p"/>
                      </m:rPr>
                      <a:rPr lang="en-US" sz="2800">
                        <a:effectLst/>
                        <a:latin typeface="Cambria Math"/>
                        <a:ea typeface="Calibri"/>
                        <a:cs typeface="Times New Roman"/>
                      </a:rPr>
                      <m:t>Var</m:t>
                    </m:r>
                    <m:r>
                      <a:rPr lang="en-US" sz="2800">
                        <a:effectLst/>
                        <a:latin typeface="Cambria Math"/>
                        <a:ea typeface="Calibri"/>
                        <a:cs typeface="Times New Roman"/>
                      </a:rPr>
                      <m:t> (</m:t>
                    </m:r>
                    <m:r>
                      <m:rPr>
                        <m:sty m:val="p"/>
                      </m:rPr>
                      <a:rPr lang="en-US" sz="2800">
                        <a:effectLst/>
                        <a:latin typeface="Cambria Math"/>
                        <a:ea typeface="Calibri"/>
                        <a:cs typeface="Times New Roman"/>
                      </a:rPr>
                      <m:t>X</m:t>
                    </m:r>
                    <m:r>
                      <a:rPr lang="en-US" sz="2800" baseline="-25000">
                        <a:effectLst/>
                        <a:latin typeface="Cambria Math"/>
                        <a:ea typeface="Calibri"/>
                        <a:cs typeface="Times New Roman"/>
                      </a:rPr>
                      <m:t>2</m:t>
                    </m:r>
                    <m:r>
                      <a:rPr lang="en-US" sz="2800">
                        <a:effectLst/>
                        <a:latin typeface="Cambria Math"/>
                        <a:ea typeface="Calibri"/>
                        <a:cs typeface="Times New Roman"/>
                      </a:rPr>
                      <m:t>) +…+ </m:t>
                    </m:r>
                    <m:r>
                      <m:rPr>
                        <m:sty m:val="p"/>
                      </m:rPr>
                      <a:rPr lang="en-US" sz="2800">
                        <a:effectLst/>
                        <a:latin typeface="Cambria Math"/>
                        <a:ea typeface="Calibri"/>
                        <a:cs typeface="Times New Roman"/>
                      </a:rPr>
                      <m:t>var</m:t>
                    </m:r>
                    <m:r>
                      <a:rPr lang="en-US" sz="2800">
                        <a:effectLst/>
                        <a:latin typeface="Cambria Math"/>
                        <a:ea typeface="Calibri"/>
                        <a:cs typeface="Times New Roman"/>
                      </a:rPr>
                      <m:t> (</m:t>
                    </m:r>
                    <m:r>
                      <m:rPr>
                        <m:sty m:val="p"/>
                      </m:rPr>
                      <a:rPr lang="en-US" sz="2800">
                        <a:effectLst/>
                        <a:latin typeface="Cambria Math"/>
                        <a:ea typeface="Calibri"/>
                        <a:cs typeface="Times New Roman"/>
                      </a:rPr>
                      <m:t>Xn</m:t>
                    </m:r>
                  </m:oMath>
                </a14:m>
                <a:r>
                  <a:rPr lang="en-US" sz="2800" dirty="0" smtClean="0">
                    <a:latin typeface="Times New Roman" pitchFamily="18" charset="0"/>
                    <a:ea typeface="Calibri"/>
                    <a:cs typeface="Times New Roman" pitchFamily="18" charset="0"/>
                  </a:rPr>
                  <a:t>)</a:t>
                </a:r>
                <a:endParaRPr lang="en-US" sz="2800" dirty="0">
                  <a:latin typeface="Times New Roman" pitchFamily="18" charset="0"/>
                  <a:ea typeface="Calibri"/>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44245"/>
                <a:ext cx="8763000" cy="7066871"/>
              </a:xfrm>
              <a:prstGeom prst="rect">
                <a:avLst/>
              </a:prstGeom>
              <a:blipFill rotWithShape="1">
                <a:blip r:embed="rId2"/>
                <a:stretch>
                  <a:fillRect l="-1391" t="-862" r="-1182" b="-345"/>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69014437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76200" y="0"/>
                <a:ext cx="9067800" cy="4703595"/>
              </a:xfrm>
              <a:prstGeom prst="rect">
                <a:avLst/>
              </a:prstGeom>
            </p:spPr>
            <p:txBody>
              <a:bodyPr wrap="square">
                <a:spAutoFit/>
              </a:bodyPr>
              <a:lstStyle/>
              <a:p>
                <a:pPr>
                  <a:lnSpc>
                    <a:spcPct val="150000"/>
                  </a:lnSpc>
                </a:pPr>
                <a:r>
                  <a:rPr lang="en-US" sz="2800" dirty="0" smtClean="0">
                    <a:latin typeface="Times New Roman" pitchFamily="18" charset="0"/>
                    <a:ea typeface="Calibri"/>
                    <a:cs typeface="Times New Roman" pitchFamily="18" charset="0"/>
                  </a:rPr>
                  <a:t>i.e.,</a:t>
                </a:r>
                <a14:m>
                  <m:oMath xmlns:m="http://schemas.openxmlformats.org/officeDocument/2006/math">
                    <m:r>
                      <a:rPr lang="en-US" sz="2800" i="1">
                        <a:effectLst/>
                        <a:latin typeface="Cambria Math"/>
                        <a:ea typeface="Calibri"/>
                        <a:cs typeface="Times New Roman"/>
                      </a:rPr>
                      <m:t>𝑉𝑎𝑟</m:t>
                    </m:r>
                    <m:d>
                      <m:dPr>
                        <m:ctrlPr>
                          <a:rPr lang="en-US" sz="2800" i="1">
                            <a:effectLst/>
                            <a:latin typeface="Cambria Math" panose="02040503050406030204" pitchFamily="18" charset="0"/>
                            <a:ea typeface="Calibri"/>
                            <a:cs typeface="Times New Roman"/>
                          </a:rPr>
                        </m:ctrlPr>
                      </m:dPr>
                      <m:e>
                        <m:nary>
                          <m:naryPr>
                            <m:chr m:val="∑"/>
                            <m:limLoc m:val="undOvr"/>
                            <m:ctrlPr>
                              <a:rPr lang="en-US" sz="2800" i="1">
                                <a:effectLst/>
                                <a:latin typeface="Cambria Math" panose="02040503050406030204" pitchFamily="18" charset="0"/>
                                <a:ea typeface="Calibri"/>
                                <a:cs typeface="Times New Roman"/>
                              </a:rPr>
                            </m:ctrlPr>
                          </m:naryPr>
                          <m:sub>
                            <m:r>
                              <a:rPr lang="en-US" sz="2800" i="1">
                                <a:effectLst/>
                                <a:latin typeface="Cambria Math"/>
                                <a:ea typeface="Calibri"/>
                                <a:cs typeface="Times New Roman"/>
                              </a:rPr>
                              <m:t>𝑖</m:t>
                            </m:r>
                            <m:r>
                              <a:rPr lang="en-US" sz="2800" i="1">
                                <a:effectLst/>
                                <a:latin typeface="Cambria Math"/>
                                <a:ea typeface="Calibri"/>
                                <a:cs typeface="Times New Roman"/>
                              </a:rPr>
                              <m:t>=1</m:t>
                            </m:r>
                          </m:sub>
                          <m:sup>
                            <m:r>
                              <a:rPr lang="en-US" sz="2800" i="1">
                                <a:effectLst/>
                                <a:latin typeface="Cambria Math"/>
                                <a:ea typeface="Calibri"/>
                                <a:cs typeface="Times New Roman"/>
                              </a:rPr>
                              <m:t>𝑘</m:t>
                            </m:r>
                          </m:sup>
                          <m:e>
                            <m:sSub>
                              <m:sSubPr>
                                <m:ctrlPr>
                                  <a:rPr lang="en-US" sz="2800" i="1">
                                    <a:effectLst/>
                                    <a:latin typeface="Cambria Math" panose="02040503050406030204" pitchFamily="18" charset="0"/>
                                    <a:ea typeface="Calibri"/>
                                    <a:cs typeface="Times New Roman"/>
                                  </a:rPr>
                                </m:ctrlPr>
                              </m:sSubPr>
                              <m:e>
                                <m:r>
                                  <a:rPr lang="en-US" sz="2800" i="1">
                                    <a:effectLst/>
                                    <a:latin typeface="Cambria Math"/>
                                    <a:ea typeface="Calibri"/>
                                    <a:cs typeface="Times New Roman"/>
                                  </a:rPr>
                                  <m:t>𝑥</m:t>
                                </m:r>
                              </m:e>
                              <m:sub>
                                <m:r>
                                  <a:rPr lang="en-US" sz="2800" i="1">
                                    <a:effectLst/>
                                    <a:latin typeface="Cambria Math"/>
                                    <a:ea typeface="Calibri"/>
                                    <a:cs typeface="Times New Roman"/>
                                  </a:rPr>
                                  <m:t>𝑖</m:t>
                                </m:r>
                              </m:sub>
                            </m:sSub>
                          </m:e>
                        </m:nary>
                      </m:e>
                    </m:d>
                    <m:r>
                      <a:rPr lang="en-US" sz="2800" i="1">
                        <a:effectLst/>
                        <a:latin typeface="Cambria Math"/>
                        <a:ea typeface="Calibri"/>
                        <a:cs typeface="Times New Roman"/>
                      </a:rPr>
                      <m:t>=</m:t>
                    </m:r>
                    <m:nary>
                      <m:naryPr>
                        <m:chr m:val="∑"/>
                        <m:limLoc m:val="undOvr"/>
                        <m:ctrlPr>
                          <a:rPr lang="en-US" sz="2800" i="1">
                            <a:effectLst/>
                            <a:latin typeface="Cambria Math" panose="02040503050406030204" pitchFamily="18" charset="0"/>
                            <a:ea typeface="Calibri"/>
                            <a:cs typeface="Times New Roman"/>
                          </a:rPr>
                        </m:ctrlPr>
                      </m:naryPr>
                      <m:sub>
                        <m:r>
                          <a:rPr lang="en-US" sz="2800" i="1">
                            <a:effectLst/>
                            <a:latin typeface="Cambria Math"/>
                            <a:ea typeface="Calibri"/>
                            <a:cs typeface="Times New Roman"/>
                          </a:rPr>
                          <m:t>𝑖</m:t>
                        </m:r>
                        <m:r>
                          <a:rPr lang="en-US" sz="2800" i="1">
                            <a:effectLst/>
                            <a:latin typeface="Cambria Math"/>
                            <a:ea typeface="Calibri"/>
                            <a:cs typeface="Times New Roman"/>
                          </a:rPr>
                          <m:t>=1</m:t>
                        </m:r>
                      </m:sub>
                      <m:sup>
                        <m:r>
                          <a:rPr lang="en-US" sz="2800" i="1">
                            <a:effectLst/>
                            <a:latin typeface="Cambria Math"/>
                            <a:ea typeface="Calibri"/>
                            <a:cs typeface="Times New Roman"/>
                          </a:rPr>
                          <m:t>𝑘</m:t>
                        </m:r>
                      </m:sup>
                      <m:e>
                        <m:r>
                          <a:rPr lang="en-US" sz="2800" i="1">
                            <a:effectLst/>
                            <a:latin typeface="Cambria Math"/>
                            <a:ea typeface="Calibri"/>
                            <a:cs typeface="Times New Roman"/>
                          </a:rPr>
                          <m:t>𝑉𝑎𝑟</m:t>
                        </m:r>
                        <m:r>
                          <a:rPr lang="en-US" sz="2800" i="1">
                            <a:effectLst/>
                            <a:latin typeface="Cambria Math"/>
                            <a:ea typeface="Calibri"/>
                            <a:cs typeface="Times New Roman"/>
                          </a:rPr>
                          <m:t>(</m:t>
                        </m:r>
                        <m:sSub>
                          <m:sSubPr>
                            <m:ctrlPr>
                              <a:rPr lang="en-US" sz="2800" i="1">
                                <a:effectLst/>
                                <a:latin typeface="Cambria Math" panose="02040503050406030204" pitchFamily="18" charset="0"/>
                                <a:ea typeface="Calibri"/>
                                <a:cs typeface="Times New Roman"/>
                              </a:rPr>
                            </m:ctrlPr>
                          </m:sSubPr>
                          <m:e>
                            <m:r>
                              <a:rPr lang="en-US" sz="2800" i="1">
                                <a:effectLst/>
                                <a:latin typeface="Cambria Math"/>
                                <a:ea typeface="Calibri"/>
                                <a:cs typeface="Times New Roman"/>
                              </a:rPr>
                              <m:t>𝑥</m:t>
                            </m:r>
                          </m:e>
                          <m:sub>
                            <m:r>
                              <a:rPr lang="en-US" sz="2800" i="1">
                                <a:effectLst/>
                                <a:latin typeface="Cambria Math" panose="02040503050406030204" pitchFamily="18" charset="0"/>
                                <a:ea typeface="Calibri"/>
                                <a:cs typeface="Times New Roman"/>
                              </a:rPr>
                              <m:t>𝑖</m:t>
                            </m:r>
                          </m:sub>
                        </m:sSub>
                        <m:r>
                          <a:rPr lang="en-US" sz="2800" i="1">
                            <a:effectLst/>
                            <a:latin typeface="Cambria Math"/>
                            <a:ea typeface="Calibri"/>
                            <a:cs typeface="Times New Roman"/>
                          </a:rPr>
                          <m:t>)</m:t>
                        </m:r>
                      </m:e>
                    </m:nary>
                  </m:oMath>
                </a14:m>
                <a:endParaRPr lang="en-US" sz="2800" dirty="0">
                  <a:latin typeface="Times New Roman" pitchFamily="18" charset="0"/>
                  <a:ea typeface="Calibri"/>
                  <a:cs typeface="Times New Roman" pitchFamily="18" charset="0"/>
                </a:endParaRPr>
              </a:p>
              <a:p>
                <a:pPr marL="457200" marR="0">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d>
                        <m:dPr>
                          <m:begChr m:val=""/>
                          <m:endChr m:val="}"/>
                          <m:ctrlPr>
                            <a:rPr lang="en-US" sz="2800" i="1" smtClean="0">
                              <a:effectLst/>
                              <a:latin typeface="Cambria Math" panose="02040503050406030204" pitchFamily="18" charset="0"/>
                              <a:ea typeface="Calibri"/>
                              <a:cs typeface="Times New Roman"/>
                            </a:rPr>
                          </m:ctrlPr>
                        </m:dPr>
                        <m:e>
                          <m:eqArr>
                            <m:eqArrPr>
                              <m:ctrlPr>
                                <a:rPr lang="en-US" sz="2800" i="1">
                                  <a:effectLst/>
                                  <a:latin typeface="Cambria Math" panose="02040503050406030204" pitchFamily="18" charset="0"/>
                                  <a:ea typeface="Calibri"/>
                                  <a:cs typeface="Times New Roman"/>
                                </a:rPr>
                              </m:ctrlPr>
                            </m:eqArrPr>
                            <m:e>
                              <m:r>
                                <a:rPr lang="en-US" sz="2800" i="1">
                                  <a:effectLst/>
                                  <a:latin typeface="Cambria Math"/>
                                  <a:ea typeface="Calibri"/>
                                  <a:cs typeface="Times New Roman"/>
                                </a:rPr>
                                <m:t>𝑉𝑎𝑟</m:t>
                              </m:r>
                              <m:d>
                                <m:dPr>
                                  <m:ctrlPr>
                                    <a:rPr lang="en-US" sz="2800" i="1">
                                      <a:effectLst/>
                                      <a:latin typeface="Cambria Math" panose="02040503050406030204" pitchFamily="18" charset="0"/>
                                      <a:ea typeface="Calibri"/>
                                      <a:cs typeface="Times New Roman"/>
                                    </a:rPr>
                                  </m:ctrlPr>
                                </m:dPr>
                                <m:e>
                                  <m:r>
                                    <a:rPr lang="en-US" sz="2800" i="1">
                                      <a:effectLst/>
                                      <a:latin typeface="Cambria Math" panose="02040503050406030204" pitchFamily="18" charset="0"/>
                                      <a:ea typeface="Calibri"/>
                                      <a:cs typeface="Times New Roman"/>
                                    </a:rPr>
                                    <m:t>𝑥</m:t>
                                  </m:r>
                                  <m:r>
                                    <a:rPr lang="en-US" sz="2800" i="1">
                                      <a:effectLst/>
                                      <a:latin typeface="Cambria Math"/>
                                      <a:ea typeface="Calibri"/>
                                      <a:cs typeface="Times New Roman"/>
                                    </a:rPr>
                                    <m:t>+</m:t>
                                  </m:r>
                                  <m:r>
                                    <a:rPr lang="en-US" sz="2800" i="1">
                                      <a:effectLst/>
                                      <a:latin typeface="Cambria Math"/>
                                      <a:ea typeface="Calibri"/>
                                      <a:cs typeface="Times New Roman"/>
                                    </a:rPr>
                                    <m:t>𝑦</m:t>
                                  </m:r>
                                </m:e>
                              </m:d>
                              <m:r>
                                <a:rPr lang="en-US" sz="2800" i="1">
                                  <a:effectLst/>
                                  <a:latin typeface="Cambria Math"/>
                                  <a:ea typeface="Calibri"/>
                                  <a:cs typeface="Times New Roman"/>
                                </a:rPr>
                                <m:t>=</m:t>
                              </m:r>
                              <m:r>
                                <a:rPr lang="en-US" sz="2800" i="1">
                                  <a:effectLst/>
                                  <a:latin typeface="Cambria Math"/>
                                  <a:ea typeface="Calibri"/>
                                  <a:cs typeface="Times New Roman"/>
                                </a:rPr>
                                <m:t>𝑉𝑎𝑟</m:t>
                              </m:r>
                              <m:d>
                                <m:dPr>
                                  <m:ctrlPr>
                                    <a:rPr lang="en-US" sz="2800" i="1">
                                      <a:effectLst/>
                                      <a:latin typeface="Cambria Math" panose="02040503050406030204" pitchFamily="18" charset="0"/>
                                      <a:ea typeface="Calibri"/>
                                      <a:cs typeface="Times New Roman"/>
                                    </a:rPr>
                                  </m:ctrlPr>
                                </m:dPr>
                                <m:e>
                                  <m:r>
                                    <a:rPr lang="en-US" sz="2800" i="1">
                                      <a:effectLst/>
                                      <a:latin typeface="Cambria Math"/>
                                      <a:ea typeface="Calibri"/>
                                      <a:cs typeface="Times New Roman"/>
                                    </a:rPr>
                                    <m:t>𝑥</m:t>
                                  </m:r>
                                </m:e>
                              </m:d>
                              <m:r>
                                <a:rPr lang="en-US" sz="2800" i="1">
                                  <a:effectLst/>
                                  <a:latin typeface="Cambria Math"/>
                                  <a:ea typeface="Calibri"/>
                                  <a:cs typeface="Times New Roman"/>
                                </a:rPr>
                                <m:t>+</m:t>
                              </m:r>
                              <m:r>
                                <a:rPr lang="en-US" sz="2800" i="1">
                                  <a:effectLst/>
                                  <a:latin typeface="Cambria Math"/>
                                  <a:ea typeface="Calibri"/>
                                  <a:cs typeface="Times New Roman"/>
                                </a:rPr>
                                <m:t>𝑉𝑎𝑟</m:t>
                              </m:r>
                              <m:r>
                                <a:rPr lang="en-US" sz="2800" i="1">
                                  <a:effectLst/>
                                  <a:latin typeface="Cambria Math"/>
                                  <a:ea typeface="Calibri"/>
                                  <a:cs typeface="Times New Roman"/>
                                </a:rPr>
                                <m:t>(</m:t>
                              </m:r>
                              <m:r>
                                <a:rPr lang="en-US" sz="2800" i="1">
                                  <a:effectLst/>
                                  <a:latin typeface="Cambria Math"/>
                                  <a:ea typeface="Calibri"/>
                                  <a:cs typeface="Times New Roman"/>
                                </a:rPr>
                                <m:t>𝑦</m:t>
                              </m:r>
                              <m:r>
                                <a:rPr lang="en-US" sz="2800" i="1">
                                  <a:effectLst/>
                                  <a:latin typeface="Cambria Math"/>
                                  <a:ea typeface="Calibri"/>
                                  <a:cs typeface="Times New Roman"/>
                                </a:rPr>
                                <m:t>)</m:t>
                              </m:r>
                            </m:e>
                            <m:e>
                              <m:d>
                                <m:dPr>
                                  <m:ctrlPr>
                                    <a:rPr lang="en-US" sz="2800" i="1">
                                      <a:effectLst/>
                                      <a:latin typeface="Cambria Math" panose="02040503050406030204" pitchFamily="18" charset="0"/>
                                      <a:ea typeface="Calibri"/>
                                      <a:cs typeface="Times New Roman"/>
                                    </a:rPr>
                                  </m:ctrlPr>
                                </m:dPr>
                                <m:e>
                                  <m:r>
                                    <a:rPr lang="en-US" sz="2800" i="1">
                                      <a:effectLst/>
                                      <a:latin typeface="Cambria Math"/>
                                      <a:ea typeface="Calibri"/>
                                      <a:cs typeface="Times New Roman"/>
                                    </a:rPr>
                                    <m:t>𝑉𝑎𝑟</m:t>
                                  </m:r>
                                  <m:d>
                                    <m:dPr>
                                      <m:ctrlPr>
                                        <a:rPr lang="en-US" sz="2800" i="1">
                                          <a:effectLst/>
                                          <a:latin typeface="Cambria Math" panose="02040503050406030204" pitchFamily="18" charset="0"/>
                                          <a:ea typeface="Calibri"/>
                                          <a:cs typeface="Times New Roman"/>
                                        </a:rPr>
                                      </m:ctrlPr>
                                    </m:dPr>
                                    <m:e>
                                      <m:r>
                                        <a:rPr lang="en-US" sz="2800" i="1">
                                          <a:effectLst/>
                                          <a:latin typeface="Cambria Math"/>
                                          <a:ea typeface="Calibri"/>
                                          <a:cs typeface="Times New Roman"/>
                                        </a:rPr>
                                        <m:t>𝑥</m:t>
                                      </m:r>
                                      <m:r>
                                        <a:rPr lang="en-US" sz="2800" i="1">
                                          <a:effectLst/>
                                          <a:latin typeface="Cambria Math"/>
                                          <a:ea typeface="Calibri"/>
                                          <a:cs typeface="Times New Roman"/>
                                        </a:rPr>
                                        <m:t>−</m:t>
                                      </m:r>
                                      <m:r>
                                        <a:rPr lang="en-US" sz="2800" i="1">
                                          <a:effectLst/>
                                          <a:latin typeface="Cambria Math"/>
                                          <a:ea typeface="Calibri"/>
                                          <a:cs typeface="Times New Roman"/>
                                        </a:rPr>
                                        <m:t>𝑦</m:t>
                                      </m:r>
                                    </m:e>
                                  </m:d>
                                  <m:r>
                                    <a:rPr lang="en-US" sz="2800" i="1">
                                      <a:effectLst/>
                                      <a:latin typeface="Cambria Math"/>
                                      <a:ea typeface="Calibri"/>
                                      <a:cs typeface="Times New Roman"/>
                                    </a:rPr>
                                    <m:t>=</m:t>
                                  </m:r>
                                  <m:r>
                                    <a:rPr lang="en-US" sz="2800" i="1">
                                      <a:effectLst/>
                                      <a:latin typeface="Cambria Math"/>
                                      <a:ea typeface="Calibri"/>
                                      <a:cs typeface="Times New Roman"/>
                                    </a:rPr>
                                    <m:t>𝑉𝑎𝑟</m:t>
                                  </m:r>
                                  <m:d>
                                    <m:dPr>
                                      <m:ctrlPr>
                                        <a:rPr lang="en-US" sz="2800" i="1">
                                          <a:effectLst/>
                                          <a:latin typeface="Cambria Math" panose="02040503050406030204" pitchFamily="18" charset="0"/>
                                          <a:ea typeface="Calibri"/>
                                          <a:cs typeface="Times New Roman"/>
                                        </a:rPr>
                                      </m:ctrlPr>
                                    </m:dPr>
                                    <m:e>
                                      <m:r>
                                        <a:rPr lang="en-US" sz="2800" i="1">
                                          <a:effectLst/>
                                          <a:latin typeface="Cambria Math"/>
                                          <a:ea typeface="Calibri"/>
                                          <a:cs typeface="Times New Roman"/>
                                        </a:rPr>
                                        <m:t>𝑥</m:t>
                                      </m:r>
                                    </m:e>
                                  </m:d>
                                  <m:r>
                                    <a:rPr lang="en-US" sz="2800" i="1">
                                      <a:effectLst/>
                                      <a:latin typeface="Cambria Math"/>
                                      <a:ea typeface="Calibri"/>
                                      <a:cs typeface="Times New Roman"/>
                                    </a:rPr>
                                    <m:t>+</m:t>
                                  </m:r>
                                  <m:r>
                                    <a:rPr lang="en-US" sz="2800" i="1">
                                      <a:effectLst/>
                                      <a:latin typeface="Cambria Math"/>
                                      <a:ea typeface="Calibri"/>
                                      <a:cs typeface="Times New Roman"/>
                                    </a:rPr>
                                    <m:t>𝑉𝑎𝑟</m:t>
                                  </m:r>
                                  <m:r>
                                    <a:rPr lang="en-US" sz="2800" i="1">
                                      <a:effectLst/>
                                      <a:latin typeface="Cambria Math"/>
                                      <a:ea typeface="Calibri"/>
                                      <a:cs typeface="Times New Roman"/>
                                    </a:rPr>
                                    <m:t>(</m:t>
                                  </m:r>
                                  <m:r>
                                    <a:rPr lang="en-US" sz="2800" i="1">
                                      <a:effectLst/>
                                      <a:latin typeface="Cambria Math"/>
                                      <a:ea typeface="Calibri"/>
                                      <a:cs typeface="Times New Roman"/>
                                    </a:rPr>
                                    <m:t>𝑦</m:t>
                                  </m:r>
                                  <m:r>
                                    <a:rPr lang="en-US" sz="2800" i="1">
                                      <a:effectLst/>
                                      <a:latin typeface="Cambria Math"/>
                                      <a:ea typeface="Calibri"/>
                                      <a:cs typeface="Times New Roman"/>
                                    </a:rPr>
                                    <m:t>)</m:t>
                                  </m:r>
                                </m:e>
                              </m:d>
                            </m:e>
                          </m:eqArr>
                        </m:e>
                      </m:d>
                      <m:r>
                        <a:rPr lang="en-US" sz="2800">
                          <a:effectLst/>
                          <a:latin typeface="Cambria Math"/>
                          <a:ea typeface="Calibri"/>
                          <a:cs typeface="Times New Roman"/>
                        </a:rPr>
                        <m:t>       </m:t>
                      </m:r>
                    </m:oMath>
                  </m:oMathPara>
                </a14:m>
                <a:endParaRPr lang="en-US" sz="2800" dirty="0" smtClean="0">
                  <a:effectLst/>
                  <a:latin typeface="Cambria Math"/>
                  <a:ea typeface="Calibri"/>
                  <a:cs typeface="Times New Roman"/>
                </a:endParaRPr>
              </a:p>
              <a:p>
                <a:pPr marL="457200" marR="0">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en-US" sz="2800" smtClean="0">
                          <a:effectLst/>
                          <a:latin typeface="Cambria Math"/>
                          <a:ea typeface="Calibri"/>
                          <a:cs typeface="Times New Roman"/>
                        </a:rPr>
                        <m:t> </m:t>
                      </m:r>
                      <m:r>
                        <m:rPr>
                          <m:sty m:val="p"/>
                        </m:rPr>
                        <a:rPr lang="en-US" sz="2800">
                          <a:effectLst/>
                          <a:latin typeface="Cambria Math"/>
                          <a:ea typeface="Calibri"/>
                          <a:cs typeface="Times New Roman"/>
                        </a:rPr>
                        <m:t>when</m:t>
                      </m:r>
                      <m:r>
                        <a:rPr lang="en-US" sz="2800">
                          <a:effectLst/>
                          <a:latin typeface="Cambria Math"/>
                          <a:ea typeface="Calibri"/>
                          <a:cs typeface="Times New Roman"/>
                        </a:rPr>
                        <m:t>  </m:t>
                      </m:r>
                      <m:r>
                        <m:rPr>
                          <m:sty m:val="p"/>
                        </m:rPr>
                        <a:rPr lang="en-US" sz="2800">
                          <a:effectLst/>
                          <a:latin typeface="Cambria Math"/>
                          <a:ea typeface="Calibri"/>
                          <a:cs typeface="Times New Roman"/>
                        </a:rPr>
                        <m:t>X</m:t>
                      </m:r>
                      <m:r>
                        <a:rPr lang="en-US" sz="2800">
                          <a:effectLst/>
                          <a:latin typeface="Cambria Math"/>
                          <a:ea typeface="Calibri"/>
                          <a:cs typeface="Times New Roman"/>
                        </a:rPr>
                        <m:t> </m:t>
                      </m:r>
                      <m:r>
                        <m:rPr>
                          <m:sty m:val="p"/>
                        </m:rPr>
                        <a:rPr lang="en-US" sz="2800">
                          <a:effectLst/>
                          <a:latin typeface="Cambria Math"/>
                          <a:ea typeface="Calibri"/>
                          <a:cs typeface="Times New Roman"/>
                        </a:rPr>
                        <m:t>and</m:t>
                      </m:r>
                      <m:r>
                        <a:rPr lang="en-US" sz="2800">
                          <a:effectLst/>
                          <a:latin typeface="Cambria Math"/>
                          <a:ea typeface="Calibri"/>
                          <a:cs typeface="Times New Roman"/>
                        </a:rPr>
                        <m:t> </m:t>
                      </m:r>
                      <m:r>
                        <m:rPr>
                          <m:sty m:val="p"/>
                        </m:rPr>
                        <a:rPr lang="en-US" sz="2800" smtClean="0">
                          <a:effectLst/>
                          <a:latin typeface="Cambria Math"/>
                          <a:ea typeface="Calibri"/>
                          <a:cs typeface="Times New Roman"/>
                        </a:rPr>
                        <m:t>Y</m:t>
                      </m:r>
                      <m:r>
                        <a:rPr lang="en-US" sz="2800">
                          <a:effectLst/>
                          <a:latin typeface="Cambria Math"/>
                          <a:ea typeface="Calibri"/>
                          <a:cs typeface="Times New Roman"/>
                        </a:rPr>
                        <m:t> </m:t>
                      </m:r>
                      <m:r>
                        <m:rPr>
                          <m:sty m:val="p"/>
                        </m:rPr>
                        <a:rPr lang="en-US" sz="2800">
                          <a:effectLst/>
                          <a:latin typeface="Cambria Math"/>
                          <a:ea typeface="Calibri"/>
                          <a:cs typeface="Times New Roman"/>
                        </a:rPr>
                        <m:t>are</m:t>
                      </m:r>
                      <m:r>
                        <a:rPr lang="en-US" sz="2800">
                          <a:effectLst/>
                          <a:latin typeface="Cambria Math"/>
                          <a:ea typeface="Calibri"/>
                          <a:cs typeface="Times New Roman"/>
                        </a:rPr>
                        <m:t> </m:t>
                      </m:r>
                      <m:r>
                        <m:rPr>
                          <m:sty m:val="p"/>
                        </m:rPr>
                        <a:rPr lang="en-US" sz="2800">
                          <a:effectLst/>
                          <a:latin typeface="Cambria Math"/>
                          <a:ea typeface="Calibri"/>
                          <a:cs typeface="Times New Roman"/>
                        </a:rPr>
                        <m:t>independent</m:t>
                      </m:r>
                    </m:oMath>
                  </m:oMathPara>
                </a14:m>
                <a:endParaRPr lang="en-US" sz="2800" dirty="0" smtClean="0">
                  <a:effectLst/>
                  <a:latin typeface="Times New Roman" pitchFamily="18" charset="0"/>
                  <a:cs typeface="Times New Roman" pitchFamily="18" charset="0"/>
                </a:endParaRPr>
              </a:p>
              <a:p>
                <a:pPr marL="457200" marR="0">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d>
                        <m:dPr>
                          <m:begChr m:val=""/>
                          <m:endChr m:val="}"/>
                          <m:ctrlPr>
                            <a:rPr lang="en-US" sz="2800" i="1">
                              <a:effectLst/>
                              <a:latin typeface="Cambria Math" panose="02040503050406030204" pitchFamily="18" charset="0"/>
                              <a:ea typeface="Calibri"/>
                              <a:cs typeface="Times New Roman"/>
                            </a:rPr>
                          </m:ctrlPr>
                        </m:dPr>
                        <m:e>
                          <m:eqArr>
                            <m:eqArrPr>
                              <m:ctrlPr>
                                <a:rPr lang="en-US" sz="2800" i="1">
                                  <a:effectLst/>
                                  <a:latin typeface="Cambria Math" panose="02040503050406030204" pitchFamily="18" charset="0"/>
                                  <a:ea typeface="Calibri"/>
                                  <a:cs typeface="Times New Roman"/>
                                </a:rPr>
                              </m:ctrlPr>
                            </m:eqArrPr>
                            <m:e>
                              <m:r>
                                <a:rPr lang="en-US" sz="2800" i="1">
                                  <a:effectLst/>
                                  <a:latin typeface="Cambria Math"/>
                                  <a:ea typeface="Calibri"/>
                                  <a:cs typeface="Times New Roman"/>
                                </a:rPr>
                                <m:t>𝑉𝑎𝑟</m:t>
                              </m:r>
                              <m:d>
                                <m:dPr>
                                  <m:ctrlPr>
                                    <a:rPr lang="en-US" sz="2800" i="1">
                                      <a:effectLst/>
                                      <a:latin typeface="Cambria Math" panose="02040503050406030204" pitchFamily="18" charset="0"/>
                                      <a:ea typeface="Calibri"/>
                                      <a:cs typeface="Times New Roman"/>
                                    </a:rPr>
                                  </m:ctrlPr>
                                </m:dPr>
                                <m:e>
                                  <m:r>
                                    <a:rPr lang="en-US" sz="2800" i="1">
                                      <a:effectLst/>
                                      <a:latin typeface="Cambria Math"/>
                                      <a:ea typeface="Calibri"/>
                                      <a:cs typeface="Times New Roman"/>
                                    </a:rPr>
                                    <m:t>𝑥</m:t>
                                  </m:r>
                                  <m:r>
                                    <a:rPr lang="en-US" sz="2800" i="1">
                                      <a:effectLst/>
                                      <a:latin typeface="Cambria Math"/>
                                      <a:ea typeface="Calibri"/>
                                      <a:cs typeface="Times New Roman"/>
                                    </a:rPr>
                                    <m:t>+</m:t>
                                  </m:r>
                                  <m:r>
                                    <a:rPr lang="en-US" sz="2800" i="1">
                                      <a:effectLst/>
                                      <a:latin typeface="Cambria Math"/>
                                      <a:ea typeface="Calibri"/>
                                      <a:cs typeface="Times New Roman"/>
                                    </a:rPr>
                                    <m:t>𝑦</m:t>
                                  </m:r>
                                </m:e>
                              </m:d>
                              <m:r>
                                <a:rPr lang="en-US" sz="2800" i="1">
                                  <a:effectLst/>
                                  <a:latin typeface="Cambria Math"/>
                                  <a:ea typeface="Calibri"/>
                                  <a:cs typeface="Times New Roman"/>
                                </a:rPr>
                                <m:t>=</m:t>
                              </m:r>
                              <m:r>
                                <a:rPr lang="en-US" sz="2800" i="1">
                                  <a:effectLst/>
                                  <a:latin typeface="Cambria Math"/>
                                  <a:ea typeface="Calibri"/>
                                  <a:cs typeface="Times New Roman"/>
                                </a:rPr>
                                <m:t>𝑉𝑎𝑟</m:t>
                              </m:r>
                              <m:d>
                                <m:dPr>
                                  <m:ctrlPr>
                                    <a:rPr lang="en-US" sz="2800" i="1">
                                      <a:effectLst/>
                                      <a:latin typeface="Cambria Math" panose="02040503050406030204" pitchFamily="18" charset="0"/>
                                      <a:ea typeface="Calibri"/>
                                      <a:cs typeface="Times New Roman"/>
                                    </a:rPr>
                                  </m:ctrlPr>
                                </m:dPr>
                                <m:e>
                                  <m:r>
                                    <a:rPr lang="en-US" sz="2800" i="1">
                                      <a:effectLst/>
                                      <a:latin typeface="Cambria Math"/>
                                      <a:ea typeface="Calibri"/>
                                      <a:cs typeface="Times New Roman"/>
                                    </a:rPr>
                                    <m:t>𝑥</m:t>
                                  </m:r>
                                </m:e>
                              </m:d>
                              <m:r>
                                <a:rPr lang="en-US" sz="2800" i="1">
                                  <a:effectLst/>
                                  <a:latin typeface="Cambria Math"/>
                                  <a:ea typeface="Calibri"/>
                                  <a:cs typeface="Times New Roman"/>
                                </a:rPr>
                                <m:t>+</m:t>
                              </m:r>
                              <m:r>
                                <a:rPr lang="en-US" sz="2800" i="1">
                                  <a:effectLst/>
                                  <a:latin typeface="Cambria Math"/>
                                  <a:ea typeface="Calibri"/>
                                  <a:cs typeface="Times New Roman"/>
                                </a:rPr>
                                <m:t>𝑉𝑎𝑟</m:t>
                              </m:r>
                              <m:d>
                                <m:dPr>
                                  <m:ctrlPr>
                                    <a:rPr lang="en-US" sz="2800" i="1">
                                      <a:effectLst/>
                                      <a:latin typeface="Cambria Math" panose="02040503050406030204" pitchFamily="18" charset="0"/>
                                      <a:ea typeface="Calibri"/>
                                      <a:cs typeface="Times New Roman"/>
                                    </a:rPr>
                                  </m:ctrlPr>
                                </m:dPr>
                                <m:e>
                                  <m:r>
                                    <a:rPr lang="en-US" sz="2800" i="1">
                                      <a:effectLst/>
                                      <a:latin typeface="Cambria Math"/>
                                      <a:ea typeface="Calibri"/>
                                      <a:cs typeface="Times New Roman"/>
                                    </a:rPr>
                                    <m:t>𝑦</m:t>
                                  </m:r>
                                </m:e>
                              </m:d>
                              <m:r>
                                <a:rPr lang="en-US" sz="2800" i="1">
                                  <a:effectLst/>
                                  <a:latin typeface="Cambria Math"/>
                                  <a:ea typeface="Calibri"/>
                                  <a:cs typeface="Times New Roman"/>
                                </a:rPr>
                                <m:t>+2</m:t>
                              </m:r>
                              <m:r>
                                <a:rPr lang="en-US" sz="2800" i="1">
                                  <a:effectLst/>
                                  <a:latin typeface="Cambria Math"/>
                                  <a:ea typeface="Calibri"/>
                                  <a:cs typeface="Times New Roman"/>
                                </a:rPr>
                                <m:t>𝐶𝑜𝑣</m:t>
                              </m:r>
                              <m:d>
                                <m:dPr>
                                  <m:ctrlPr>
                                    <a:rPr lang="en-US" sz="2800" i="1">
                                      <a:effectLst/>
                                      <a:latin typeface="Cambria Math" panose="02040503050406030204" pitchFamily="18" charset="0"/>
                                      <a:ea typeface="Calibri"/>
                                      <a:cs typeface="Times New Roman"/>
                                    </a:rPr>
                                  </m:ctrlPr>
                                </m:dPr>
                                <m:e>
                                  <m:r>
                                    <a:rPr lang="en-US" sz="2800" i="1">
                                      <a:effectLst/>
                                      <a:latin typeface="Cambria Math"/>
                                      <a:ea typeface="Calibri"/>
                                      <a:cs typeface="Times New Roman"/>
                                    </a:rPr>
                                    <m:t>𝑥</m:t>
                                  </m:r>
                                  <m:r>
                                    <a:rPr lang="en-US" sz="2800" i="1">
                                      <a:effectLst/>
                                      <a:latin typeface="Cambria Math"/>
                                      <a:ea typeface="Calibri"/>
                                      <a:cs typeface="Times New Roman"/>
                                    </a:rPr>
                                    <m:t>,</m:t>
                                  </m:r>
                                  <m:r>
                                    <a:rPr lang="en-US" sz="2800" i="1">
                                      <a:effectLst/>
                                      <a:latin typeface="Cambria Math"/>
                                      <a:ea typeface="Calibri"/>
                                      <a:cs typeface="Times New Roman"/>
                                    </a:rPr>
                                    <m:t>𝑦</m:t>
                                  </m:r>
                                </m:e>
                              </m:d>
                            </m:e>
                            <m:e>
                              <m:r>
                                <a:rPr lang="en-US" sz="2800" i="1">
                                  <a:effectLst/>
                                  <a:latin typeface="Cambria Math"/>
                                  <a:ea typeface="Calibri"/>
                                  <a:cs typeface="Times New Roman"/>
                                </a:rPr>
                                <m:t>𝑉𝑎𝑟</m:t>
                              </m:r>
                              <m:d>
                                <m:dPr>
                                  <m:ctrlPr>
                                    <a:rPr lang="en-US" sz="2800" i="1">
                                      <a:effectLst/>
                                      <a:latin typeface="Cambria Math" panose="02040503050406030204" pitchFamily="18" charset="0"/>
                                      <a:ea typeface="Calibri"/>
                                      <a:cs typeface="Times New Roman"/>
                                    </a:rPr>
                                  </m:ctrlPr>
                                </m:dPr>
                                <m:e>
                                  <m:r>
                                    <a:rPr lang="en-US" sz="2800" i="1">
                                      <a:effectLst/>
                                      <a:latin typeface="Cambria Math"/>
                                      <a:ea typeface="Calibri"/>
                                      <a:cs typeface="Times New Roman"/>
                                    </a:rPr>
                                    <m:t>𝑥</m:t>
                                  </m:r>
                                  <m:r>
                                    <a:rPr lang="en-US" sz="2800" i="1">
                                      <a:effectLst/>
                                      <a:latin typeface="Cambria Math"/>
                                      <a:ea typeface="Calibri"/>
                                      <a:cs typeface="Times New Roman"/>
                                    </a:rPr>
                                    <m:t>−</m:t>
                                  </m:r>
                                  <m:r>
                                    <a:rPr lang="en-US" sz="2800" i="1">
                                      <a:effectLst/>
                                      <a:latin typeface="Cambria Math"/>
                                      <a:ea typeface="Calibri"/>
                                      <a:cs typeface="Times New Roman"/>
                                    </a:rPr>
                                    <m:t>𝑦</m:t>
                                  </m:r>
                                </m:e>
                              </m:d>
                              <m:r>
                                <a:rPr lang="en-US" sz="2800" i="1">
                                  <a:effectLst/>
                                  <a:latin typeface="Cambria Math"/>
                                  <a:ea typeface="Calibri"/>
                                  <a:cs typeface="Times New Roman"/>
                                </a:rPr>
                                <m:t>=</m:t>
                              </m:r>
                              <m:r>
                                <a:rPr lang="en-US" sz="2800" i="1">
                                  <a:effectLst/>
                                  <a:latin typeface="Cambria Math"/>
                                  <a:ea typeface="Calibri"/>
                                  <a:cs typeface="Times New Roman"/>
                                </a:rPr>
                                <m:t>𝑉𝑎𝑟</m:t>
                              </m:r>
                              <m:d>
                                <m:dPr>
                                  <m:ctrlPr>
                                    <a:rPr lang="en-US" sz="2800" i="1">
                                      <a:effectLst/>
                                      <a:latin typeface="Cambria Math" panose="02040503050406030204" pitchFamily="18" charset="0"/>
                                      <a:ea typeface="Calibri"/>
                                      <a:cs typeface="Times New Roman"/>
                                    </a:rPr>
                                  </m:ctrlPr>
                                </m:dPr>
                                <m:e>
                                  <m:r>
                                    <a:rPr lang="en-US" sz="2800" i="1">
                                      <a:effectLst/>
                                      <a:latin typeface="Cambria Math"/>
                                      <a:ea typeface="Calibri"/>
                                      <a:cs typeface="Times New Roman"/>
                                    </a:rPr>
                                    <m:t>𝑥</m:t>
                                  </m:r>
                                </m:e>
                              </m:d>
                              <m:r>
                                <a:rPr lang="en-US" sz="2800" i="1">
                                  <a:effectLst/>
                                  <a:latin typeface="Cambria Math"/>
                                  <a:ea typeface="Calibri"/>
                                  <a:cs typeface="Times New Roman"/>
                                </a:rPr>
                                <m:t>+</m:t>
                              </m:r>
                              <m:r>
                                <a:rPr lang="en-US" sz="2800" i="1">
                                  <a:effectLst/>
                                  <a:latin typeface="Cambria Math"/>
                                  <a:ea typeface="Calibri"/>
                                  <a:cs typeface="Times New Roman"/>
                                </a:rPr>
                                <m:t>𝑉𝑎𝑟</m:t>
                              </m:r>
                              <m:d>
                                <m:dPr>
                                  <m:ctrlPr>
                                    <a:rPr lang="en-US" sz="2800" i="1">
                                      <a:effectLst/>
                                      <a:latin typeface="Cambria Math" panose="02040503050406030204" pitchFamily="18" charset="0"/>
                                      <a:ea typeface="Calibri"/>
                                      <a:cs typeface="Times New Roman"/>
                                    </a:rPr>
                                  </m:ctrlPr>
                                </m:dPr>
                                <m:e>
                                  <m:r>
                                    <a:rPr lang="en-US" sz="2800" i="1">
                                      <a:effectLst/>
                                      <a:latin typeface="Cambria Math"/>
                                      <a:ea typeface="Calibri"/>
                                      <a:cs typeface="Times New Roman"/>
                                    </a:rPr>
                                    <m:t>𝑦</m:t>
                                  </m:r>
                                </m:e>
                              </m:d>
                              <m:r>
                                <a:rPr lang="en-US" sz="2800" i="1">
                                  <a:effectLst/>
                                  <a:latin typeface="Cambria Math"/>
                                  <a:ea typeface="Calibri"/>
                                  <a:cs typeface="Times New Roman"/>
                                </a:rPr>
                                <m:t>−2</m:t>
                              </m:r>
                              <m:r>
                                <a:rPr lang="en-US" sz="2800" i="1">
                                  <a:effectLst/>
                                  <a:latin typeface="Cambria Math"/>
                                  <a:ea typeface="Calibri"/>
                                  <a:cs typeface="Times New Roman"/>
                                </a:rPr>
                                <m:t>𝐶𝑜𝑣</m:t>
                              </m:r>
                              <m:r>
                                <a:rPr lang="en-US" sz="2800" i="1">
                                  <a:effectLst/>
                                  <a:latin typeface="Cambria Math"/>
                                  <a:ea typeface="Calibri"/>
                                  <a:cs typeface="Times New Roman"/>
                                </a:rPr>
                                <m:t>(</m:t>
                              </m:r>
                              <m:r>
                                <a:rPr lang="en-US" sz="2800" i="1">
                                  <a:effectLst/>
                                  <a:latin typeface="Cambria Math"/>
                                  <a:ea typeface="Calibri"/>
                                  <a:cs typeface="Times New Roman"/>
                                </a:rPr>
                                <m:t>𝑥</m:t>
                              </m:r>
                              <m:r>
                                <a:rPr lang="en-US" sz="2800" i="1">
                                  <a:effectLst/>
                                  <a:latin typeface="Cambria Math"/>
                                  <a:ea typeface="Calibri"/>
                                  <a:cs typeface="Times New Roman"/>
                                </a:rPr>
                                <m:t>,</m:t>
                              </m:r>
                              <m:r>
                                <a:rPr lang="en-US" sz="2800" i="1">
                                  <a:effectLst/>
                                  <a:latin typeface="Cambria Math"/>
                                  <a:ea typeface="Calibri"/>
                                  <a:cs typeface="Times New Roman"/>
                                </a:rPr>
                                <m:t>𝑦</m:t>
                              </m:r>
                              <m:r>
                                <a:rPr lang="en-US" sz="2800" i="1">
                                  <a:effectLst/>
                                  <a:latin typeface="Cambria Math"/>
                                  <a:ea typeface="Calibri"/>
                                  <a:cs typeface="Times New Roman"/>
                                </a:rPr>
                                <m:t>)</m:t>
                              </m:r>
                            </m:e>
                          </m:eqArr>
                        </m:e>
                      </m:d>
                      <m:r>
                        <a:rPr lang="en-US" sz="2800">
                          <a:effectLst/>
                          <a:latin typeface="Cambria Math"/>
                          <a:ea typeface="Calibri"/>
                          <a:cs typeface="Times New Roman"/>
                        </a:rPr>
                        <m:t>   </m:t>
                      </m:r>
                    </m:oMath>
                  </m:oMathPara>
                </a14:m>
                <a:endParaRPr lang="en-US" sz="2800" dirty="0" smtClean="0">
                  <a:effectLst/>
                  <a:latin typeface="Cambria Math"/>
                  <a:ea typeface="Calibri"/>
                  <a:cs typeface="Times New Roman"/>
                </a:endParaRPr>
              </a:p>
              <a:p>
                <a:pPr marL="457200" marR="0">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en-US" sz="2800">
                          <a:effectLst/>
                          <a:latin typeface="Cambria Math"/>
                          <a:ea typeface="Calibri"/>
                          <a:cs typeface="Times New Roman"/>
                        </a:rPr>
                        <m:t> </m:t>
                      </m:r>
                      <m:r>
                        <m:rPr>
                          <m:sty m:val="p"/>
                        </m:rPr>
                        <a:rPr lang="en-US" sz="2800">
                          <a:effectLst/>
                          <a:latin typeface="Cambria Math"/>
                          <a:ea typeface="Calibri"/>
                          <a:cs typeface="Times New Roman"/>
                        </a:rPr>
                        <m:t>when</m:t>
                      </m:r>
                      <m:r>
                        <a:rPr lang="en-US" sz="2800">
                          <a:effectLst/>
                          <a:latin typeface="Cambria Math"/>
                          <a:ea typeface="Calibri"/>
                          <a:cs typeface="Times New Roman"/>
                        </a:rPr>
                        <m:t>  </m:t>
                      </m:r>
                      <m:r>
                        <m:rPr>
                          <m:sty m:val="p"/>
                        </m:rPr>
                        <a:rPr lang="en-US" sz="2800">
                          <a:effectLst/>
                          <a:latin typeface="Cambria Math"/>
                          <a:ea typeface="Calibri"/>
                          <a:cs typeface="Times New Roman"/>
                        </a:rPr>
                        <m:t>X</m:t>
                      </m:r>
                      <m:r>
                        <a:rPr lang="en-US" sz="2800">
                          <a:effectLst/>
                          <a:latin typeface="Cambria Math"/>
                          <a:ea typeface="Calibri"/>
                          <a:cs typeface="Times New Roman"/>
                        </a:rPr>
                        <m:t> </m:t>
                      </m:r>
                      <m:r>
                        <m:rPr>
                          <m:sty m:val="p"/>
                        </m:rPr>
                        <a:rPr lang="en-US" sz="2800">
                          <a:effectLst/>
                          <a:latin typeface="Cambria Math"/>
                          <a:ea typeface="Calibri"/>
                          <a:cs typeface="Times New Roman"/>
                        </a:rPr>
                        <m:t>and</m:t>
                      </m:r>
                      <m:r>
                        <a:rPr lang="en-US" sz="2800">
                          <a:effectLst/>
                          <a:latin typeface="Cambria Math"/>
                          <a:ea typeface="Calibri"/>
                          <a:cs typeface="Times New Roman"/>
                        </a:rPr>
                        <m:t> </m:t>
                      </m:r>
                      <m:r>
                        <m:rPr>
                          <m:sty m:val="p"/>
                        </m:rPr>
                        <a:rPr lang="en-US" sz="2800">
                          <a:effectLst/>
                          <a:latin typeface="Cambria Math"/>
                          <a:ea typeface="Calibri"/>
                          <a:cs typeface="Times New Roman"/>
                        </a:rPr>
                        <m:t>Y</m:t>
                      </m:r>
                      <m:r>
                        <a:rPr lang="en-US" sz="2800">
                          <a:effectLst/>
                          <a:latin typeface="Cambria Math"/>
                          <a:ea typeface="Calibri"/>
                          <a:cs typeface="Times New Roman"/>
                        </a:rPr>
                        <m:t> </m:t>
                      </m:r>
                      <m:r>
                        <m:rPr>
                          <m:sty m:val="p"/>
                        </m:rPr>
                        <a:rPr lang="en-US" sz="2800">
                          <a:effectLst/>
                          <a:latin typeface="Cambria Math"/>
                          <a:ea typeface="Calibri"/>
                          <a:cs typeface="Times New Roman"/>
                        </a:rPr>
                        <m:t>are</m:t>
                      </m:r>
                      <m:r>
                        <a:rPr lang="en-US" sz="2800">
                          <a:effectLst/>
                          <a:latin typeface="Cambria Math"/>
                          <a:ea typeface="Calibri"/>
                          <a:cs typeface="Times New Roman"/>
                        </a:rPr>
                        <m:t> </m:t>
                      </m:r>
                      <m:r>
                        <a:rPr lang="en-US" sz="2800" i="1">
                          <a:effectLst/>
                          <a:latin typeface="Cambria Math"/>
                          <a:ea typeface="Calibri"/>
                          <a:cs typeface="Times New Roman"/>
                        </a:rPr>
                        <m:t>𝑛𝑜𝑡</m:t>
                      </m:r>
                      <m:r>
                        <a:rPr lang="en-US" sz="2800">
                          <a:effectLst/>
                          <a:latin typeface="Cambria Math"/>
                          <a:ea typeface="Calibri"/>
                          <a:cs typeface="Times New Roman"/>
                        </a:rPr>
                        <m:t> </m:t>
                      </m:r>
                      <m:r>
                        <m:rPr>
                          <m:sty m:val="p"/>
                        </m:rPr>
                        <a:rPr lang="en-US" sz="2800">
                          <a:effectLst/>
                          <a:latin typeface="Cambria Math"/>
                          <a:ea typeface="Calibri"/>
                          <a:cs typeface="Times New Roman"/>
                        </a:rPr>
                        <m:t>independent</m:t>
                      </m:r>
                    </m:oMath>
                  </m:oMathPara>
                </a14:m>
                <a:endParaRPr lang="en-US" sz="2800" dirty="0">
                  <a:effectLst/>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76200" y="0"/>
                <a:ext cx="9067800" cy="4703595"/>
              </a:xfrm>
              <a:prstGeom prst="rect">
                <a:avLst/>
              </a:prstGeom>
              <a:blipFill rotWithShape="1">
                <a:blip r:embed="rId2"/>
                <a:stretch>
                  <a:fillRect l="-1412" b="-1036"/>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0610686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152400"/>
            <a:ext cx="80772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2" name="Rectangle 1"/>
              <p:cNvSpPr/>
              <p:nvPr/>
            </p:nvSpPr>
            <p:spPr>
              <a:xfrm>
                <a:off x="609600" y="1284535"/>
                <a:ext cx="8382000" cy="5330690"/>
              </a:xfrm>
              <a:prstGeom prst="rect">
                <a:avLst/>
              </a:prstGeom>
            </p:spPr>
            <p:txBody>
              <a:bodyPr wrap="square">
                <a:spAutoFit/>
              </a:bodyPr>
              <a:lstStyle/>
              <a:p>
                <a:pPr indent="457200" algn="just"/>
                <a:r>
                  <a:rPr lang="en-US" sz="2800" dirty="0">
                    <a:latin typeface="Times New Roman" pitchFamily="18" charset="0"/>
                    <a:ea typeface="Calibri"/>
                    <a:cs typeface="Times New Roman" pitchFamily="18" charset="0"/>
                  </a:rPr>
                  <a:t>V(x) = E(x</a:t>
                </a:r>
                <a:r>
                  <a:rPr lang="en-US" sz="2800" baseline="30000" dirty="0">
                    <a:effectLst/>
                    <a:latin typeface="Times New Roman" pitchFamily="18" charset="0"/>
                    <a:ea typeface="Calibri"/>
                    <a:cs typeface="Times New Roman" pitchFamily="18" charset="0"/>
                  </a:rPr>
                  <a:t>2</a:t>
                </a:r>
                <a:r>
                  <a:rPr lang="en-US" sz="2800" dirty="0">
                    <a:effectLst/>
                    <a:latin typeface="Times New Roman" pitchFamily="18" charset="0"/>
                    <a:ea typeface="Calibri"/>
                    <a:cs typeface="Times New Roman" pitchFamily="18" charset="0"/>
                  </a:rPr>
                  <a:t>) – [E(x)]</a:t>
                </a:r>
                <a:r>
                  <a:rPr lang="en-US" sz="2800" baseline="30000" dirty="0">
                    <a:effectLst/>
                    <a:latin typeface="Times New Roman" pitchFamily="18" charset="0"/>
                    <a:ea typeface="Calibri"/>
                    <a:cs typeface="Times New Roman" pitchFamily="18" charset="0"/>
                  </a:rPr>
                  <a:t>2</a:t>
                </a:r>
                <a:endParaRPr lang="en-US" sz="2800" dirty="0">
                  <a:latin typeface="Times New Roman" pitchFamily="18" charset="0"/>
                  <a:ea typeface="Calibri"/>
                  <a:cs typeface="Times New Roman" pitchFamily="18" charset="0"/>
                </a:endParaRPr>
              </a:p>
              <a:p>
                <a:pPr indent="457200" algn="just"/>
                <a14:m>
                  <m:oMathPara xmlns:m="http://schemas.openxmlformats.org/officeDocument/2006/math">
                    <m:oMathParaPr>
                      <m:jc m:val="centerGroup"/>
                    </m:oMathParaPr>
                    <m:oMath xmlns:m="http://schemas.openxmlformats.org/officeDocument/2006/math">
                      <m:r>
                        <a:rPr lang="en-US" sz="2800" i="1">
                          <a:effectLst/>
                          <a:latin typeface="Cambria Math"/>
                          <a:ea typeface="Calibri"/>
                          <a:cs typeface="Times New Roman"/>
                        </a:rPr>
                        <m:t>𝐸</m:t>
                      </m:r>
                      <m:d>
                        <m:dPr>
                          <m:ctrlPr>
                            <a:rPr lang="en-US" sz="2800" i="1">
                              <a:effectLst/>
                              <a:latin typeface="Cambria Math" panose="02040503050406030204" pitchFamily="18" charset="0"/>
                              <a:ea typeface="Calibri"/>
                              <a:cs typeface="Times New Roman"/>
                            </a:rPr>
                          </m:ctrlPr>
                        </m:dPr>
                        <m:e>
                          <m:sSup>
                            <m:sSupPr>
                              <m:ctrlPr>
                                <a:rPr lang="en-US" sz="2800" i="1">
                                  <a:effectLst/>
                                  <a:latin typeface="Cambria Math" panose="02040503050406030204" pitchFamily="18" charset="0"/>
                                  <a:ea typeface="Calibri"/>
                                  <a:cs typeface="Times New Roman"/>
                                </a:rPr>
                              </m:ctrlPr>
                            </m:sSupPr>
                            <m:e>
                              <m:r>
                                <a:rPr lang="en-US" sz="2800" i="1">
                                  <a:effectLst/>
                                  <a:latin typeface="Cambria Math"/>
                                  <a:ea typeface="Calibri"/>
                                  <a:cs typeface="Times New Roman"/>
                                </a:rPr>
                                <m:t>𝑥</m:t>
                              </m:r>
                            </m:e>
                            <m:sup>
                              <m:r>
                                <a:rPr lang="en-US" sz="2800" i="1">
                                  <a:effectLst/>
                                  <a:latin typeface="Cambria Math"/>
                                  <a:ea typeface="Calibri"/>
                                  <a:cs typeface="Times New Roman"/>
                                </a:rPr>
                                <m:t>2</m:t>
                              </m:r>
                            </m:sup>
                          </m:sSup>
                        </m:e>
                      </m:d>
                      <m:r>
                        <a:rPr lang="en-US" sz="2800" i="1">
                          <a:effectLst/>
                          <a:latin typeface="Cambria Math"/>
                          <a:ea typeface="Calibri"/>
                          <a:cs typeface="Times New Roman"/>
                        </a:rPr>
                        <m:t>=</m:t>
                      </m:r>
                      <m:nary>
                        <m:naryPr>
                          <m:limLoc m:val="subSup"/>
                          <m:ctrlPr>
                            <a:rPr lang="en-US" sz="2800" i="1">
                              <a:effectLst/>
                              <a:latin typeface="Cambria Math" panose="02040503050406030204" pitchFamily="18" charset="0"/>
                              <a:ea typeface="Calibri"/>
                              <a:cs typeface="Times New Roman"/>
                            </a:rPr>
                          </m:ctrlPr>
                        </m:naryPr>
                        <m:sub>
                          <m:r>
                            <a:rPr lang="en-US" sz="2800" i="1">
                              <a:effectLst/>
                              <a:latin typeface="Cambria Math"/>
                              <a:ea typeface="Calibri"/>
                              <a:cs typeface="Times New Roman"/>
                            </a:rPr>
                            <m:t>−∞</m:t>
                          </m:r>
                        </m:sub>
                        <m:sup>
                          <m:r>
                            <a:rPr lang="en-US" sz="2800" i="1">
                              <a:effectLst/>
                              <a:latin typeface="Cambria Math"/>
                              <a:ea typeface="Calibri"/>
                              <a:cs typeface="Times New Roman"/>
                            </a:rPr>
                            <m:t>+∞</m:t>
                          </m:r>
                        </m:sup>
                        <m:e>
                          <m:sSup>
                            <m:sSupPr>
                              <m:ctrlPr>
                                <a:rPr lang="en-US" sz="2800" i="1">
                                  <a:effectLst/>
                                  <a:latin typeface="Cambria Math" panose="02040503050406030204" pitchFamily="18" charset="0"/>
                                  <a:ea typeface="Calibri"/>
                                  <a:cs typeface="Times New Roman"/>
                                </a:rPr>
                              </m:ctrlPr>
                            </m:sSupPr>
                            <m:e>
                              <m:r>
                                <a:rPr lang="en-US" sz="2800" i="1">
                                  <a:effectLst/>
                                  <a:latin typeface="Cambria Math"/>
                                  <a:ea typeface="Calibri"/>
                                  <a:cs typeface="Times New Roman"/>
                                </a:rPr>
                                <m:t>𝑥</m:t>
                              </m:r>
                            </m:e>
                            <m:sup>
                              <m:r>
                                <a:rPr lang="en-US" sz="2800" i="1">
                                  <a:effectLst/>
                                  <a:latin typeface="Cambria Math"/>
                                  <a:ea typeface="Calibri"/>
                                  <a:cs typeface="Times New Roman"/>
                                </a:rPr>
                                <m:t>2</m:t>
                              </m:r>
                            </m:sup>
                          </m:sSup>
                          <m:r>
                            <a:rPr lang="en-US" sz="2800" i="1">
                              <a:effectLst/>
                              <a:latin typeface="Cambria Math"/>
                              <a:ea typeface="Calibri"/>
                              <a:cs typeface="Times New Roman"/>
                            </a:rPr>
                            <m:t>𝑓</m:t>
                          </m:r>
                          <m:r>
                            <a:rPr lang="en-US" sz="2800" i="1">
                              <a:effectLst/>
                              <a:latin typeface="Cambria Math"/>
                              <a:ea typeface="Calibri"/>
                              <a:cs typeface="Times New Roman"/>
                            </a:rPr>
                            <m:t>(</m:t>
                          </m:r>
                          <m:r>
                            <a:rPr lang="en-US" sz="2800" i="1">
                              <a:effectLst/>
                              <a:latin typeface="Cambria Math"/>
                              <a:ea typeface="Calibri"/>
                              <a:cs typeface="Times New Roman"/>
                            </a:rPr>
                            <m:t>𝑥</m:t>
                          </m:r>
                          <m:r>
                            <a:rPr lang="en-US" sz="2800" i="1">
                              <a:effectLst/>
                              <a:latin typeface="Cambria Math"/>
                              <a:ea typeface="Calibri"/>
                              <a:cs typeface="Times New Roman"/>
                            </a:rPr>
                            <m:t>)</m:t>
                          </m:r>
                          <m:r>
                            <a:rPr lang="en-US" sz="2800" i="1">
                              <a:effectLst/>
                              <a:latin typeface="Cambria Math"/>
                              <a:ea typeface="Calibri"/>
                              <a:cs typeface="Times New Roman"/>
                            </a:rPr>
                            <m:t>𝑑𝑥</m:t>
                          </m:r>
                        </m:e>
                      </m:nary>
                      <m:r>
                        <a:rPr lang="en-US" sz="2800" i="1">
                          <a:effectLst/>
                          <a:latin typeface="Cambria Math"/>
                          <a:ea typeface="Times New Roman"/>
                          <a:cs typeface="Times New Roman"/>
                        </a:rPr>
                        <m:t>=</m:t>
                      </m:r>
                      <m:nary>
                        <m:naryPr>
                          <m:limLoc m:val="subSup"/>
                          <m:ctrlPr>
                            <a:rPr lang="en-US" sz="2800" i="1">
                              <a:effectLst/>
                              <a:latin typeface="Cambria Math" panose="02040503050406030204" pitchFamily="18" charset="0"/>
                              <a:ea typeface="Calibri"/>
                              <a:cs typeface="Times New Roman"/>
                            </a:rPr>
                          </m:ctrlPr>
                        </m:naryPr>
                        <m:sub>
                          <m:r>
                            <a:rPr lang="en-US" sz="2800" i="1">
                              <a:effectLst/>
                              <a:latin typeface="Cambria Math"/>
                              <a:ea typeface="Calibri"/>
                              <a:cs typeface="Times New Roman"/>
                            </a:rPr>
                            <m:t>−∞</m:t>
                          </m:r>
                        </m:sub>
                        <m:sup>
                          <m:r>
                            <a:rPr lang="en-US" sz="2800" i="1">
                              <a:effectLst/>
                              <a:latin typeface="Cambria Math"/>
                              <a:ea typeface="Calibri"/>
                              <a:cs typeface="Times New Roman"/>
                            </a:rPr>
                            <m:t>+∞</m:t>
                          </m:r>
                        </m:sup>
                        <m:e>
                          <m:sSup>
                            <m:sSupPr>
                              <m:ctrlPr>
                                <a:rPr lang="en-US" sz="2800" i="1">
                                  <a:effectLst/>
                                  <a:latin typeface="Cambria Math" panose="02040503050406030204" pitchFamily="18" charset="0"/>
                                  <a:ea typeface="Calibri"/>
                                  <a:cs typeface="Times New Roman"/>
                                </a:rPr>
                              </m:ctrlPr>
                            </m:sSupPr>
                            <m:e>
                              <m:r>
                                <a:rPr lang="en-US" sz="2800" i="1">
                                  <a:effectLst/>
                                  <a:latin typeface="Cambria Math"/>
                                  <a:ea typeface="Calibri"/>
                                  <a:cs typeface="Times New Roman"/>
                                </a:rPr>
                                <m:t>𝑥</m:t>
                              </m:r>
                            </m:e>
                            <m:sup>
                              <m:r>
                                <a:rPr lang="en-US" sz="2800" i="1">
                                  <a:effectLst/>
                                  <a:latin typeface="Cambria Math"/>
                                  <a:ea typeface="Calibri"/>
                                  <a:cs typeface="Times New Roman"/>
                                </a:rPr>
                                <m:t>2</m:t>
                              </m:r>
                            </m:sup>
                          </m:sSup>
                          <m:r>
                            <a:rPr lang="en-US" sz="2800" i="1">
                              <a:effectLst/>
                              <a:latin typeface="Cambria Math"/>
                              <a:ea typeface="Calibri"/>
                              <a:cs typeface="Times New Roman"/>
                            </a:rPr>
                            <m:t>∗</m:t>
                          </m:r>
                          <m:f>
                            <m:fPr>
                              <m:ctrlPr>
                                <a:rPr lang="en-US" sz="2800" i="1">
                                  <a:effectLst/>
                                  <a:latin typeface="Cambria Math" panose="02040503050406030204" pitchFamily="18" charset="0"/>
                                  <a:ea typeface="Calibri"/>
                                  <a:cs typeface="Times New Roman"/>
                                </a:rPr>
                              </m:ctrlPr>
                            </m:fPr>
                            <m:num>
                              <m:sSup>
                                <m:sSupPr>
                                  <m:ctrlPr>
                                    <a:rPr lang="en-US" sz="2800" i="1">
                                      <a:effectLst/>
                                      <a:latin typeface="Cambria Math" panose="02040503050406030204" pitchFamily="18" charset="0"/>
                                      <a:ea typeface="Calibri"/>
                                      <a:cs typeface="Times New Roman"/>
                                    </a:rPr>
                                  </m:ctrlPr>
                                </m:sSupPr>
                                <m:e>
                                  <m:r>
                                    <a:rPr lang="en-US" sz="2800" i="1">
                                      <a:effectLst/>
                                      <a:latin typeface="Cambria Math"/>
                                      <a:ea typeface="Calibri"/>
                                      <a:cs typeface="Times New Roman"/>
                                    </a:rPr>
                                    <m:t>𝑥</m:t>
                                  </m:r>
                                </m:e>
                                <m:sup>
                                  <m:r>
                                    <a:rPr lang="en-US" sz="2800" i="1">
                                      <a:effectLst/>
                                      <a:latin typeface="Cambria Math"/>
                                      <a:ea typeface="Calibri"/>
                                      <a:cs typeface="Times New Roman"/>
                                    </a:rPr>
                                    <m:t>2</m:t>
                                  </m:r>
                                </m:sup>
                              </m:sSup>
                            </m:num>
                            <m:den>
                              <m:r>
                                <a:rPr lang="en-US" sz="2800" i="1">
                                  <a:effectLst/>
                                  <a:latin typeface="Cambria Math"/>
                                  <a:ea typeface="Calibri"/>
                                  <a:cs typeface="Times New Roman"/>
                                </a:rPr>
                                <m:t>9</m:t>
                              </m:r>
                            </m:den>
                          </m:f>
                          <m:r>
                            <a:rPr lang="en-US" sz="2800" i="1">
                              <a:effectLst/>
                              <a:latin typeface="Cambria Math"/>
                              <a:ea typeface="Calibri"/>
                              <a:cs typeface="Times New Roman"/>
                            </a:rPr>
                            <m:t>𝑑𝑥</m:t>
                          </m:r>
                        </m:e>
                      </m:nary>
                      <m:r>
                        <a:rPr lang="en-US" sz="2800" i="1">
                          <a:effectLst/>
                          <a:latin typeface="Cambria Math"/>
                          <a:ea typeface="Times New Roman"/>
                          <a:cs typeface="Times New Roman"/>
                        </a:rPr>
                        <m:t>=</m:t>
                      </m:r>
                      <m:nary>
                        <m:naryPr>
                          <m:limLoc m:val="subSup"/>
                          <m:ctrlPr>
                            <a:rPr lang="en-US" sz="2800" i="1">
                              <a:effectLst/>
                              <a:latin typeface="Cambria Math" panose="02040503050406030204" pitchFamily="18" charset="0"/>
                              <a:ea typeface="Calibri"/>
                              <a:cs typeface="Times New Roman"/>
                            </a:rPr>
                          </m:ctrlPr>
                        </m:naryPr>
                        <m:sub>
                          <m:r>
                            <a:rPr lang="en-US" sz="2800" i="1">
                              <a:effectLst/>
                              <a:latin typeface="Cambria Math"/>
                              <a:ea typeface="Calibri"/>
                              <a:cs typeface="Times New Roman"/>
                            </a:rPr>
                            <m:t>−∞</m:t>
                          </m:r>
                        </m:sub>
                        <m:sup>
                          <m:r>
                            <a:rPr lang="en-US" sz="2800" i="1">
                              <a:effectLst/>
                              <a:latin typeface="Cambria Math"/>
                              <a:ea typeface="Calibri"/>
                              <a:cs typeface="Times New Roman"/>
                            </a:rPr>
                            <m:t>+∞</m:t>
                          </m:r>
                        </m:sup>
                        <m:e>
                          <m:f>
                            <m:fPr>
                              <m:ctrlPr>
                                <a:rPr lang="en-US" sz="2800" i="1">
                                  <a:effectLst/>
                                  <a:latin typeface="Cambria Math" panose="02040503050406030204" pitchFamily="18" charset="0"/>
                                  <a:ea typeface="Calibri"/>
                                  <a:cs typeface="Times New Roman"/>
                                </a:rPr>
                              </m:ctrlPr>
                            </m:fPr>
                            <m:num>
                              <m:sSup>
                                <m:sSupPr>
                                  <m:ctrlPr>
                                    <a:rPr lang="en-US" sz="2800" i="1">
                                      <a:effectLst/>
                                      <a:latin typeface="Cambria Math" panose="02040503050406030204" pitchFamily="18" charset="0"/>
                                      <a:ea typeface="Calibri"/>
                                      <a:cs typeface="Times New Roman"/>
                                    </a:rPr>
                                  </m:ctrlPr>
                                </m:sSupPr>
                                <m:e>
                                  <m:r>
                                    <a:rPr lang="en-US" sz="2800" i="1">
                                      <a:effectLst/>
                                      <a:latin typeface="Cambria Math"/>
                                      <a:ea typeface="Calibri"/>
                                      <a:cs typeface="Times New Roman"/>
                                    </a:rPr>
                                    <m:t>𝑥</m:t>
                                  </m:r>
                                </m:e>
                                <m:sup>
                                  <m:r>
                                    <a:rPr lang="en-US" sz="2800" i="1">
                                      <a:effectLst/>
                                      <a:latin typeface="Cambria Math"/>
                                      <a:ea typeface="Calibri"/>
                                      <a:cs typeface="Times New Roman"/>
                                    </a:rPr>
                                    <m:t>4</m:t>
                                  </m:r>
                                </m:sup>
                              </m:sSup>
                            </m:num>
                            <m:den>
                              <m:r>
                                <a:rPr lang="en-US" sz="2800" i="1">
                                  <a:effectLst/>
                                  <a:latin typeface="Cambria Math"/>
                                  <a:ea typeface="Calibri"/>
                                  <a:cs typeface="Times New Roman"/>
                                </a:rPr>
                                <m:t>9</m:t>
                              </m:r>
                            </m:den>
                          </m:f>
                          <m:r>
                            <a:rPr lang="en-US" sz="2800" i="1">
                              <a:effectLst/>
                              <a:latin typeface="Cambria Math"/>
                              <a:ea typeface="Calibri"/>
                              <a:cs typeface="Times New Roman"/>
                            </a:rPr>
                            <m:t>𝑑𝑥</m:t>
                          </m:r>
                        </m:e>
                      </m:nary>
                      <m:r>
                        <a:rPr lang="en-US" sz="2800" i="1">
                          <a:effectLst/>
                          <a:latin typeface="Cambria Math"/>
                          <a:ea typeface="Calibri"/>
                          <a:cs typeface="Times New Roman"/>
                        </a:rPr>
                        <m:t>=</m:t>
                      </m:r>
                      <m:f>
                        <m:fPr>
                          <m:ctrlPr>
                            <a:rPr lang="en-US" sz="2800" i="1">
                              <a:effectLst/>
                              <a:latin typeface="Cambria Math" panose="02040503050406030204" pitchFamily="18" charset="0"/>
                              <a:ea typeface="Calibri"/>
                              <a:cs typeface="Times New Roman"/>
                            </a:rPr>
                          </m:ctrlPr>
                        </m:fPr>
                        <m:num>
                          <m:r>
                            <a:rPr lang="en-US" sz="2800" i="1">
                              <a:effectLst/>
                              <a:latin typeface="Cambria Math"/>
                              <a:ea typeface="Calibri"/>
                              <a:cs typeface="Times New Roman"/>
                            </a:rPr>
                            <m:t>1</m:t>
                          </m:r>
                        </m:num>
                        <m:den>
                          <m:r>
                            <a:rPr lang="en-US" sz="2800" i="1">
                              <a:effectLst/>
                              <a:latin typeface="Cambria Math"/>
                              <a:ea typeface="Calibri"/>
                              <a:cs typeface="Times New Roman"/>
                            </a:rPr>
                            <m:t>9</m:t>
                          </m:r>
                        </m:den>
                      </m:f>
                      <m:r>
                        <a:rPr lang="en-US" sz="2800" i="1">
                          <a:effectLst/>
                          <a:latin typeface="Cambria Math"/>
                          <a:ea typeface="Calibri"/>
                          <a:cs typeface="Times New Roman"/>
                        </a:rPr>
                        <m:t>[</m:t>
                      </m:r>
                      <m:f>
                        <m:fPr>
                          <m:ctrlPr>
                            <a:rPr lang="en-US" sz="2800" i="1">
                              <a:effectLst/>
                              <a:latin typeface="Cambria Math" panose="02040503050406030204" pitchFamily="18" charset="0"/>
                              <a:ea typeface="Calibri"/>
                              <a:cs typeface="Times New Roman"/>
                            </a:rPr>
                          </m:ctrlPr>
                        </m:fPr>
                        <m:num>
                          <m:sSup>
                            <m:sSupPr>
                              <m:ctrlPr>
                                <a:rPr lang="en-US" sz="2800" i="1">
                                  <a:effectLst/>
                                  <a:latin typeface="Cambria Math" panose="02040503050406030204" pitchFamily="18" charset="0"/>
                                  <a:ea typeface="Calibri"/>
                                  <a:cs typeface="Times New Roman"/>
                                </a:rPr>
                              </m:ctrlPr>
                            </m:sSupPr>
                            <m:e>
                              <m:r>
                                <a:rPr lang="en-US" sz="2800" i="1">
                                  <a:effectLst/>
                                  <a:latin typeface="Cambria Math"/>
                                  <a:ea typeface="Calibri"/>
                                  <a:cs typeface="Times New Roman"/>
                                </a:rPr>
                                <m:t>𝑥</m:t>
                              </m:r>
                            </m:e>
                            <m:sup>
                              <m:r>
                                <a:rPr lang="en-US" sz="2800" i="1">
                                  <a:effectLst/>
                                  <a:latin typeface="Cambria Math"/>
                                  <a:ea typeface="Calibri"/>
                                  <a:cs typeface="Times New Roman"/>
                                </a:rPr>
                                <m:t>5</m:t>
                              </m:r>
                            </m:sup>
                          </m:sSup>
                        </m:num>
                        <m:den>
                          <m:r>
                            <a:rPr lang="en-US" sz="2800" i="1">
                              <a:effectLst/>
                              <a:latin typeface="Cambria Math"/>
                              <a:ea typeface="Calibri"/>
                              <a:cs typeface="Times New Roman"/>
                            </a:rPr>
                            <m:t>5</m:t>
                          </m:r>
                        </m:den>
                      </m:f>
                      <m:r>
                        <a:rPr lang="en-US" sz="2800" i="1">
                          <a:effectLst/>
                          <a:latin typeface="Cambria Math"/>
                          <a:ea typeface="Calibri"/>
                          <a:cs typeface="Times New Roman"/>
                        </a:rPr>
                        <m:t>]</m:t>
                      </m:r>
                      <m:d>
                        <m:dPr>
                          <m:begChr m:val="|"/>
                          <m:endChr m:val=""/>
                          <m:ctrlPr>
                            <a:rPr lang="en-US" sz="2800" i="1">
                              <a:effectLst/>
                              <a:latin typeface="Cambria Math" panose="02040503050406030204" pitchFamily="18" charset="0"/>
                              <a:ea typeface="Calibri"/>
                              <a:cs typeface="Times New Roman"/>
                            </a:rPr>
                          </m:ctrlPr>
                        </m:dPr>
                        <m:e>
                          <m:eqArr>
                            <m:eqArrPr>
                              <m:ctrlPr>
                                <a:rPr lang="en-US" sz="2800" i="1">
                                  <a:effectLst/>
                                  <a:latin typeface="Cambria Math" panose="02040503050406030204" pitchFamily="18" charset="0"/>
                                  <a:ea typeface="Calibri"/>
                                  <a:cs typeface="Times New Roman"/>
                                </a:rPr>
                              </m:ctrlPr>
                            </m:eqArrPr>
                            <m:e>
                              <m:r>
                                <a:rPr lang="en-US" sz="2800" i="1">
                                  <a:effectLst/>
                                  <a:latin typeface="Cambria Math"/>
                                  <a:ea typeface="Calibri"/>
                                  <a:cs typeface="Times New Roman"/>
                                </a:rPr>
                                <m:t>3</m:t>
                              </m:r>
                            </m:e>
                            <m:e>
                              <m:r>
                                <a:rPr lang="en-US" sz="2800" i="1">
                                  <a:effectLst/>
                                  <a:latin typeface="Cambria Math"/>
                                  <a:ea typeface="Calibri"/>
                                  <a:cs typeface="Times New Roman"/>
                                </a:rPr>
                                <m:t>0</m:t>
                              </m:r>
                            </m:e>
                          </m:eqArr>
                          <m:r>
                            <a:rPr lang="en-US" sz="2800" i="1">
                              <a:effectLst/>
                              <a:latin typeface="Cambria Math"/>
                              <a:ea typeface="Calibri"/>
                              <a:cs typeface="Times New Roman"/>
                            </a:rPr>
                            <m:t>=</m:t>
                          </m:r>
                          <m:f>
                            <m:fPr>
                              <m:ctrlPr>
                                <a:rPr lang="en-US" sz="2800" i="1">
                                  <a:effectLst/>
                                  <a:latin typeface="Cambria Math" panose="02040503050406030204" pitchFamily="18" charset="0"/>
                                  <a:ea typeface="Calibri"/>
                                  <a:cs typeface="Times New Roman"/>
                                </a:rPr>
                              </m:ctrlPr>
                            </m:fPr>
                            <m:num>
                              <m:r>
                                <a:rPr lang="en-US" sz="2800" i="1">
                                  <a:effectLst/>
                                  <a:latin typeface="Cambria Math"/>
                                  <a:ea typeface="Calibri"/>
                                  <a:cs typeface="Times New Roman"/>
                                </a:rPr>
                                <m:t>27</m:t>
                              </m:r>
                            </m:num>
                            <m:den>
                              <m:r>
                                <a:rPr lang="en-US" sz="2800" i="1">
                                  <a:effectLst/>
                                  <a:latin typeface="Cambria Math"/>
                                  <a:ea typeface="Calibri"/>
                                  <a:cs typeface="Times New Roman"/>
                                </a:rPr>
                                <m:t>5</m:t>
                              </m:r>
                            </m:den>
                          </m:f>
                        </m:e>
                      </m:d>
                    </m:oMath>
                  </m:oMathPara>
                </a14:m>
                <a:endParaRPr lang="en-US" sz="2800" dirty="0">
                  <a:latin typeface="Times New Roman" pitchFamily="18" charset="0"/>
                  <a:ea typeface="Calibri"/>
                  <a:cs typeface="Times New Roman" pitchFamily="18" charset="0"/>
                </a:endParaRPr>
              </a:p>
              <a:p>
                <a:pPr algn="ctr"/>
                <a14:m>
                  <m:oMathPara xmlns:m="http://schemas.openxmlformats.org/officeDocument/2006/math">
                    <m:oMathParaPr>
                      <m:jc m:val="centerGroup"/>
                    </m:oMathParaPr>
                    <m:oMath xmlns:m="http://schemas.openxmlformats.org/officeDocument/2006/math">
                      <m:r>
                        <a:rPr lang="en-US" sz="2800" i="1">
                          <a:effectLst/>
                          <a:latin typeface="Cambria Math"/>
                          <a:ea typeface="Calibri"/>
                          <a:cs typeface="Times New Roman"/>
                        </a:rPr>
                        <m:t>𝐸</m:t>
                      </m:r>
                      <m:d>
                        <m:dPr>
                          <m:ctrlPr>
                            <a:rPr lang="en-US" sz="2800" i="1">
                              <a:effectLst/>
                              <a:latin typeface="Cambria Math" panose="02040503050406030204" pitchFamily="18" charset="0"/>
                              <a:ea typeface="Calibri"/>
                              <a:cs typeface="Times New Roman"/>
                            </a:rPr>
                          </m:ctrlPr>
                        </m:dPr>
                        <m:e>
                          <m:r>
                            <a:rPr lang="en-US" sz="2800" i="1">
                              <a:effectLst/>
                              <a:latin typeface="Cambria Math"/>
                              <a:ea typeface="Calibri"/>
                              <a:cs typeface="Times New Roman"/>
                            </a:rPr>
                            <m:t>𝑥</m:t>
                          </m:r>
                        </m:e>
                      </m:d>
                      <m:r>
                        <a:rPr lang="en-US" sz="2800" i="1">
                          <a:effectLst/>
                          <a:latin typeface="Cambria Math"/>
                          <a:ea typeface="Calibri"/>
                          <a:cs typeface="Times New Roman"/>
                        </a:rPr>
                        <m:t>=</m:t>
                      </m:r>
                      <m:nary>
                        <m:naryPr>
                          <m:limLoc m:val="subSup"/>
                          <m:ctrlPr>
                            <a:rPr lang="en-US" sz="2800" i="1">
                              <a:effectLst/>
                              <a:latin typeface="Cambria Math" panose="02040503050406030204" pitchFamily="18" charset="0"/>
                              <a:ea typeface="Calibri"/>
                              <a:cs typeface="Times New Roman"/>
                            </a:rPr>
                          </m:ctrlPr>
                        </m:naryPr>
                        <m:sub>
                          <m:r>
                            <a:rPr lang="en-US" sz="2800" i="1">
                              <a:effectLst/>
                              <a:latin typeface="Cambria Math"/>
                              <a:ea typeface="Calibri"/>
                              <a:cs typeface="Times New Roman"/>
                            </a:rPr>
                            <m:t>−∞</m:t>
                          </m:r>
                        </m:sub>
                        <m:sup>
                          <m:r>
                            <a:rPr lang="en-US" sz="2800" i="1">
                              <a:effectLst/>
                              <a:latin typeface="Cambria Math"/>
                              <a:ea typeface="Calibri"/>
                              <a:cs typeface="Times New Roman"/>
                            </a:rPr>
                            <m:t>+∞</m:t>
                          </m:r>
                        </m:sup>
                        <m:e>
                          <m:r>
                            <a:rPr lang="en-US" sz="2800" i="1">
                              <a:effectLst/>
                              <a:latin typeface="Cambria Math"/>
                              <a:ea typeface="Calibri"/>
                              <a:cs typeface="Times New Roman"/>
                            </a:rPr>
                            <m:t>𝑥𝑓</m:t>
                          </m:r>
                          <m:r>
                            <a:rPr lang="en-US" sz="2800" i="1">
                              <a:effectLst/>
                              <a:latin typeface="Cambria Math"/>
                              <a:ea typeface="Calibri"/>
                              <a:cs typeface="Times New Roman"/>
                            </a:rPr>
                            <m:t>(</m:t>
                          </m:r>
                          <m:r>
                            <a:rPr lang="en-US" sz="2800" i="1">
                              <a:effectLst/>
                              <a:latin typeface="Cambria Math"/>
                              <a:ea typeface="Calibri"/>
                              <a:cs typeface="Times New Roman"/>
                            </a:rPr>
                            <m:t>𝑥</m:t>
                          </m:r>
                          <m:r>
                            <a:rPr lang="en-US" sz="2800" i="1">
                              <a:effectLst/>
                              <a:latin typeface="Cambria Math"/>
                              <a:ea typeface="Calibri"/>
                              <a:cs typeface="Times New Roman"/>
                            </a:rPr>
                            <m:t>)</m:t>
                          </m:r>
                          <m:r>
                            <a:rPr lang="en-US" sz="2800" i="1">
                              <a:effectLst/>
                              <a:latin typeface="Cambria Math"/>
                              <a:ea typeface="Calibri"/>
                              <a:cs typeface="Times New Roman"/>
                            </a:rPr>
                            <m:t>𝑑𝑥</m:t>
                          </m:r>
                        </m:e>
                      </m:nary>
                      <m:r>
                        <a:rPr lang="en-US" sz="2800" i="1">
                          <a:effectLst/>
                          <a:latin typeface="Cambria Math"/>
                          <a:ea typeface="Times New Roman"/>
                          <a:cs typeface="Times New Roman"/>
                        </a:rPr>
                        <m:t>=</m:t>
                      </m:r>
                      <m:nary>
                        <m:naryPr>
                          <m:limLoc m:val="subSup"/>
                          <m:ctrlPr>
                            <a:rPr lang="en-US" sz="2800" i="1">
                              <a:effectLst/>
                              <a:latin typeface="Cambria Math" panose="02040503050406030204" pitchFamily="18" charset="0"/>
                              <a:ea typeface="Calibri"/>
                              <a:cs typeface="Times New Roman"/>
                            </a:rPr>
                          </m:ctrlPr>
                        </m:naryPr>
                        <m:sub>
                          <m:r>
                            <a:rPr lang="en-US" sz="2800" i="1">
                              <a:effectLst/>
                              <a:latin typeface="Cambria Math"/>
                              <a:ea typeface="Calibri"/>
                              <a:cs typeface="Times New Roman"/>
                            </a:rPr>
                            <m:t>−∞</m:t>
                          </m:r>
                        </m:sub>
                        <m:sup>
                          <m:r>
                            <a:rPr lang="en-US" sz="2800" i="1">
                              <a:effectLst/>
                              <a:latin typeface="Cambria Math"/>
                              <a:ea typeface="Calibri"/>
                              <a:cs typeface="Times New Roman"/>
                            </a:rPr>
                            <m:t>+∞</m:t>
                          </m:r>
                        </m:sup>
                        <m:e>
                          <m:r>
                            <a:rPr lang="en-US" sz="2800" i="1">
                              <a:effectLst/>
                              <a:latin typeface="Cambria Math"/>
                              <a:ea typeface="Calibri"/>
                              <a:cs typeface="Times New Roman"/>
                            </a:rPr>
                            <m:t>𝑥</m:t>
                          </m:r>
                          <m:r>
                            <a:rPr lang="en-US" sz="2800" i="1">
                              <a:effectLst/>
                              <a:latin typeface="Cambria Math"/>
                              <a:ea typeface="Calibri"/>
                              <a:cs typeface="Times New Roman"/>
                            </a:rPr>
                            <m:t>∗</m:t>
                          </m:r>
                          <m:f>
                            <m:fPr>
                              <m:ctrlPr>
                                <a:rPr lang="en-US" sz="2800" i="1">
                                  <a:effectLst/>
                                  <a:latin typeface="Cambria Math" panose="02040503050406030204" pitchFamily="18" charset="0"/>
                                  <a:ea typeface="Calibri"/>
                                  <a:cs typeface="Times New Roman"/>
                                </a:rPr>
                              </m:ctrlPr>
                            </m:fPr>
                            <m:num>
                              <m:sSup>
                                <m:sSupPr>
                                  <m:ctrlPr>
                                    <a:rPr lang="en-US" sz="2800" i="1">
                                      <a:effectLst/>
                                      <a:latin typeface="Cambria Math" panose="02040503050406030204" pitchFamily="18" charset="0"/>
                                      <a:ea typeface="Calibri"/>
                                      <a:cs typeface="Times New Roman"/>
                                    </a:rPr>
                                  </m:ctrlPr>
                                </m:sSupPr>
                                <m:e>
                                  <m:r>
                                    <a:rPr lang="en-US" sz="2800" i="1">
                                      <a:effectLst/>
                                      <a:latin typeface="Cambria Math"/>
                                      <a:ea typeface="Calibri"/>
                                      <a:cs typeface="Times New Roman"/>
                                    </a:rPr>
                                    <m:t>𝑥</m:t>
                                  </m:r>
                                </m:e>
                                <m:sup>
                                  <m:r>
                                    <a:rPr lang="en-US" sz="2800" i="1">
                                      <a:effectLst/>
                                      <a:latin typeface="Cambria Math"/>
                                      <a:ea typeface="Calibri"/>
                                      <a:cs typeface="Times New Roman"/>
                                    </a:rPr>
                                    <m:t>2</m:t>
                                  </m:r>
                                </m:sup>
                              </m:sSup>
                            </m:num>
                            <m:den>
                              <m:r>
                                <a:rPr lang="en-US" sz="2800" i="1">
                                  <a:effectLst/>
                                  <a:latin typeface="Cambria Math"/>
                                  <a:ea typeface="Calibri"/>
                                  <a:cs typeface="Times New Roman"/>
                                </a:rPr>
                                <m:t>9</m:t>
                              </m:r>
                            </m:den>
                          </m:f>
                          <m:r>
                            <a:rPr lang="en-US" sz="2800" i="1">
                              <a:effectLst/>
                              <a:latin typeface="Cambria Math"/>
                              <a:ea typeface="Calibri"/>
                              <a:cs typeface="Times New Roman"/>
                            </a:rPr>
                            <m:t>𝑑𝑥</m:t>
                          </m:r>
                        </m:e>
                      </m:nary>
                      <m:r>
                        <a:rPr lang="en-US" sz="2800" i="1">
                          <a:effectLst/>
                          <a:latin typeface="Cambria Math"/>
                          <a:ea typeface="Times New Roman"/>
                          <a:cs typeface="Times New Roman"/>
                        </a:rPr>
                        <m:t>=</m:t>
                      </m:r>
                      <m:nary>
                        <m:naryPr>
                          <m:limLoc m:val="subSup"/>
                          <m:ctrlPr>
                            <a:rPr lang="en-US" sz="2800" i="1">
                              <a:effectLst/>
                              <a:latin typeface="Cambria Math" panose="02040503050406030204" pitchFamily="18" charset="0"/>
                              <a:ea typeface="Calibri"/>
                              <a:cs typeface="Times New Roman"/>
                            </a:rPr>
                          </m:ctrlPr>
                        </m:naryPr>
                        <m:sub>
                          <m:r>
                            <a:rPr lang="en-US" sz="2800" i="1">
                              <a:effectLst/>
                              <a:latin typeface="Cambria Math"/>
                              <a:ea typeface="Calibri"/>
                              <a:cs typeface="Times New Roman"/>
                            </a:rPr>
                            <m:t>−∞</m:t>
                          </m:r>
                        </m:sub>
                        <m:sup>
                          <m:r>
                            <a:rPr lang="en-US" sz="2800" i="1">
                              <a:effectLst/>
                              <a:latin typeface="Cambria Math"/>
                              <a:ea typeface="Calibri"/>
                              <a:cs typeface="Times New Roman"/>
                            </a:rPr>
                            <m:t>+∞</m:t>
                          </m:r>
                        </m:sup>
                        <m:e>
                          <m:f>
                            <m:fPr>
                              <m:ctrlPr>
                                <a:rPr lang="en-US" sz="2800" i="1">
                                  <a:effectLst/>
                                  <a:latin typeface="Cambria Math" panose="02040503050406030204" pitchFamily="18" charset="0"/>
                                  <a:ea typeface="Calibri"/>
                                  <a:cs typeface="Times New Roman"/>
                                </a:rPr>
                              </m:ctrlPr>
                            </m:fPr>
                            <m:num>
                              <m:sSup>
                                <m:sSupPr>
                                  <m:ctrlPr>
                                    <a:rPr lang="en-US" sz="2800" i="1">
                                      <a:effectLst/>
                                      <a:latin typeface="Cambria Math" panose="02040503050406030204" pitchFamily="18" charset="0"/>
                                      <a:ea typeface="Calibri"/>
                                      <a:cs typeface="Times New Roman"/>
                                    </a:rPr>
                                  </m:ctrlPr>
                                </m:sSupPr>
                                <m:e>
                                  <m:r>
                                    <a:rPr lang="en-US" sz="2800" i="1">
                                      <a:effectLst/>
                                      <a:latin typeface="Cambria Math"/>
                                      <a:ea typeface="Calibri"/>
                                      <a:cs typeface="Times New Roman"/>
                                    </a:rPr>
                                    <m:t>𝑥</m:t>
                                  </m:r>
                                </m:e>
                                <m:sup>
                                  <m:r>
                                    <a:rPr lang="en-US" sz="2800" i="1">
                                      <a:effectLst/>
                                      <a:latin typeface="Cambria Math"/>
                                      <a:ea typeface="Calibri"/>
                                      <a:cs typeface="Times New Roman"/>
                                    </a:rPr>
                                    <m:t>3</m:t>
                                  </m:r>
                                </m:sup>
                              </m:sSup>
                            </m:num>
                            <m:den>
                              <m:r>
                                <a:rPr lang="en-US" sz="2800" i="1">
                                  <a:effectLst/>
                                  <a:latin typeface="Cambria Math"/>
                                  <a:ea typeface="Calibri"/>
                                  <a:cs typeface="Times New Roman"/>
                                </a:rPr>
                                <m:t>9</m:t>
                              </m:r>
                            </m:den>
                          </m:f>
                          <m:r>
                            <a:rPr lang="en-US" sz="2800" i="1">
                              <a:effectLst/>
                              <a:latin typeface="Cambria Math"/>
                              <a:ea typeface="Calibri"/>
                              <a:cs typeface="Times New Roman"/>
                            </a:rPr>
                            <m:t>𝑑𝑥</m:t>
                          </m:r>
                        </m:e>
                      </m:nary>
                      <m:r>
                        <a:rPr lang="en-US" sz="2800" i="1">
                          <a:effectLst/>
                          <a:latin typeface="Cambria Math"/>
                          <a:ea typeface="Calibri"/>
                          <a:cs typeface="Times New Roman"/>
                        </a:rPr>
                        <m:t>=</m:t>
                      </m:r>
                      <m:f>
                        <m:fPr>
                          <m:ctrlPr>
                            <a:rPr lang="en-US" sz="2800" i="1">
                              <a:effectLst/>
                              <a:latin typeface="Cambria Math" panose="02040503050406030204" pitchFamily="18" charset="0"/>
                              <a:ea typeface="Calibri"/>
                              <a:cs typeface="Times New Roman"/>
                            </a:rPr>
                          </m:ctrlPr>
                        </m:fPr>
                        <m:num>
                          <m:r>
                            <a:rPr lang="en-US" sz="2800" i="1">
                              <a:effectLst/>
                              <a:latin typeface="Cambria Math"/>
                              <a:ea typeface="Calibri"/>
                              <a:cs typeface="Times New Roman"/>
                            </a:rPr>
                            <m:t>1</m:t>
                          </m:r>
                        </m:num>
                        <m:den>
                          <m:r>
                            <a:rPr lang="en-US" sz="2800" i="1">
                              <a:effectLst/>
                              <a:latin typeface="Cambria Math"/>
                              <a:ea typeface="Calibri"/>
                              <a:cs typeface="Times New Roman"/>
                            </a:rPr>
                            <m:t>9</m:t>
                          </m:r>
                        </m:den>
                      </m:f>
                      <m:r>
                        <a:rPr lang="en-US" sz="2800" i="1">
                          <a:effectLst/>
                          <a:latin typeface="Cambria Math"/>
                          <a:ea typeface="Calibri"/>
                          <a:cs typeface="Times New Roman"/>
                        </a:rPr>
                        <m:t>[</m:t>
                      </m:r>
                      <m:f>
                        <m:fPr>
                          <m:ctrlPr>
                            <a:rPr lang="en-US" sz="2800" i="1">
                              <a:effectLst/>
                              <a:latin typeface="Cambria Math" panose="02040503050406030204" pitchFamily="18" charset="0"/>
                              <a:ea typeface="Calibri"/>
                              <a:cs typeface="Times New Roman"/>
                            </a:rPr>
                          </m:ctrlPr>
                        </m:fPr>
                        <m:num>
                          <m:sSup>
                            <m:sSupPr>
                              <m:ctrlPr>
                                <a:rPr lang="en-US" sz="2800" i="1">
                                  <a:effectLst/>
                                  <a:latin typeface="Cambria Math" panose="02040503050406030204" pitchFamily="18" charset="0"/>
                                  <a:ea typeface="Calibri"/>
                                  <a:cs typeface="Times New Roman"/>
                                </a:rPr>
                              </m:ctrlPr>
                            </m:sSupPr>
                            <m:e>
                              <m:r>
                                <a:rPr lang="en-US" sz="2800" i="1">
                                  <a:effectLst/>
                                  <a:latin typeface="Cambria Math"/>
                                  <a:ea typeface="Calibri"/>
                                  <a:cs typeface="Times New Roman"/>
                                </a:rPr>
                                <m:t>𝑥</m:t>
                              </m:r>
                            </m:e>
                            <m:sup>
                              <m:r>
                                <a:rPr lang="en-US" sz="2800" i="1">
                                  <a:effectLst/>
                                  <a:latin typeface="Cambria Math"/>
                                  <a:ea typeface="Calibri"/>
                                  <a:cs typeface="Times New Roman"/>
                                </a:rPr>
                                <m:t>4</m:t>
                              </m:r>
                            </m:sup>
                          </m:sSup>
                        </m:num>
                        <m:den>
                          <m:r>
                            <a:rPr lang="en-US" sz="2800" i="1">
                              <a:effectLst/>
                              <a:latin typeface="Cambria Math"/>
                              <a:ea typeface="Calibri"/>
                              <a:cs typeface="Times New Roman"/>
                            </a:rPr>
                            <m:t>4</m:t>
                          </m:r>
                        </m:den>
                      </m:f>
                      <m:r>
                        <a:rPr lang="en-US" sz="2800" i="1">
                          <a:effectLst/>
                          <a:latin typeface="Cambria Math"/>
                          <a:ea typeface="Calibri"/>
                          <a:cs typeface="Times New Roman"/>
                        </a:rPr>
                        <m:t>]</m:t>
                      </m:r>
                      <m:d>
                        <m:dPr>
                          <m:begChr m:val="|"/>
                          <m:endChr m:val=""/>
                          <m:ctrlPr>
                            <a:rPr lang="en-US" sz="2800" i="1">
                              <a:effectLst/>
                              <a:latin typeface="Cambria Math" panose="02040503050406030204" pitchFamily="18" charset="0"/>
                              <a:ea typeface="Calibri"/>
                              <a:cs typeface="Times New Roman"/>
                            </a:rPr>
                          </m:ctrlPr>
                        </m:dPr>
                        <m:e>
                          <m:eqArr>
                            <m:eqArrPr>
                              <m:ctrlPr>
                                <a:rPr lang="en-US" sz="2800" i="1">
                                  <a:effectLst/>
                                  <a:latin typeface="Cambria Math" panose="02040503050406030204" pitchFamily="18" charset="0"/>
                                  <a:ea typeface="Calibri"/>
                                  <a:cs typeface="Times New Roman"/>
                                </a:rPr>
                              </m:ctrlPr>
                            </m:eqArrPr>
                            <m:e>
                              <m:r>
                                <a:rPr lang="en-US" sz="2800" i="1">
                                  <a:effectLst/>
                                  <a:latin typeface="Cambria Math"/>
                                  <a:ea typeface="Calibri"/>
                                  <a:cs typeface="Times New Roman"/>
                                </a:rPr>
                                <m:t>3</m:t>
                              </m:r>
                            </m:e>
                            <m:e>
                              <m:r>
                                <a:rPr lang="en-US" sz="2800" i="1">
                                  <a:effectLst/>
                                  <a:latin typeface="Cambria Math"/>
                                  <a:ea typeface="Calibri"/>
                                  <a:cs typeface="Times New Roman"/>
                                </a:rPr>
                                <m:t>0</m:t>
                              </m:r>
                            </m:e>
                          </m:eqArr>
                          <m:r>
                            <a:rPr lang="en-US" sz="2800" i="1">
                              <a:effectLst/>
                              <a:latin typeface="Cambria Math"/>
                              <a:ea typeface="Calibri"/>
                              <a:cs typeface="Times New Roman"/>
                            </a:rPr>
                            <m:t>=</m:t>
                          </m:r>
                          <m:f>
                            <m:fPr>
                              <m:ctrlPr>
                                <a:rPr lang="en-US" sz="2800" i="1">
                                  <a:effectLst/>
                                  <a:latin typeface="Cambria Math" panose="02040503050406030204" pitchFamily="18" charset="0"/>
                                  <a:ea typeface="Calibri"/>
                                  <a:cs typeface="Times New Roman"/>
                                </a:rPr>
                              </m:ctrlPr>
                            </m:fPr>
                            <m:num>
                              <m:r>
                                <a:rPr lang="en-US" sz="2800" i="1">
                                  <a:effectLst/>
                                  <a:latin typeface="Cambria Math"/>
                                  <a:ea typeface="Calibri"/>
                                  <a:cs typeface="Times New Roman"/>
                                </a:rPr>
                                <m:t>9</m:t>
                              </m:r>
                            </m:num>
                            <m:den>
                              <m:r>
                                <a:rPr lang="en-US" sz="2800" i="1">
                                  <a:effectLst/>
                                  <a:latin typeface="Cambria Math"/>
                                  <a:ea typeface="Calibri"/>
                                  <a:cs typeface="Times New Roman"/>
                                </a:rPr>
                                <m:t>4</m:t>
                              </m:r>
                            </m:den>
                          </m:f>
                        </m:e>
                      </m:d>
                    </m:oMath>
                  </m:oMathPara>
                </a14:m>
                <a:endParaRPr lang="en-US" sz="2800" dirty="0">
                  <a:latin typeface="Times New Roman" pitchFamily="18" charset="0"/>
                  <a:ea typeface="Calibri"/>
                  <a:cs typeface="Times New Roman" pitchFamily="18" charset="0"/>
                </a:endParaRPr>
              </a:p>
              <a:p>
                <a:pPr algn="just"/>
                <a:r>
                  <a:rPr lang="en-US" sz="2800" dirty="0">
                    <a:effectLst/>
                    <a:latin typeface="Times New Roman" pitchFamily="18" charset="0"/>
                    <a:ea typeface="Calibri"/>
                    <a:cs typeface="Times New Roman" pitchFamily="18" charset="0"/>
                  </a:rPr>
                  <a:t>Therefore, V(x) = E(x</a:t>
                </a:r>
                <a:r>
                  <a:rPr lang="en-US" sz="2800" baseline="30000" dirty="0">
                    <a:effectLst/>
                    <a:latin typeface="Times New Roman" pitchFamily="18" charset="0"/>
                    <a:ea typeface="Calibri"/>
                    <a:cs typeface="Times New Roman" pitchFamily="18" charset="0"/>
                  </a:rPr>
                  <a:t>2</a:t>
                </a:r>
                <a:r>
                  <a:rPr lang="en-US" sz="2800" dirty="0">
                    <a:effectLst/>
                    <a:latin typeface="Times New Roman" pitchFamily="18" charset="0"/>
                    <a:ea typeface="Calibri"/>
                    <a:cs typeface="Times New Roman" pitchFamily="18" charset="0"/>
                  </a:rPr>
                  <a:t>) – [E(x)]</a:t>
                </a:r>
                <a:r>
                  <a:rPr lang="en-US" sz="2800" baseline="30000" dirty="0">
                    <a:effectLst/>
                    <a:latin typeface="Times New Roman" pitchFamily="18" charset="0"/>
                    <a:ea typeface="Calibri"/>
                    <a:cs typeface="Times New Roman" pitchFamily="18" charset="0"/>
                  </a:rPr>
                  <a:t>2</a:t>
                </a:r>
                <a:endParaRPr lang="en-US" sz="2800" dirty="0">
                  <a:latin typeface="Times New Roman" pitchFamily="18" charset="0"/>
                  <a:ea typeface="Calibri"/>
                  <a:cs typeface="Times New Roman" pitchFamily="18" charset="0"/>
                </a:endParaRPr>
              </a:p>
              <a:p>
                <a:pPr algn="just"/>
                <a:r>
                  <a:rPr lang="en-US" sz="2800" dirty="0">
                    <a:effectLst/>
                    <a:latin typeface="Times New Roman" pitchFamily="18" charset="0"/>
                    <a:ea typeface="Calibri"/>
                    <a:cs typeface="Times New Roman" pitchFamily="18" charset="0"/>
                  </a:rPr>
                  <a:t>		</a:t>
                </a:r>
                <a14:m>
                  <m:oMath xmlns:m="http://schemas.openxmlformats.org/officeDocument/2006/math">
                    <m:r>
                      <a:rPr lang="en-US" sz="2800" i="1">
                        <a:effectLst/>
                        <a:latin typeface="Cambria Math"/>
                        <a:ea typeface="Calibri"/>
                        <a:cs typeface="Times New Roman"/>
                      </a:rPr>
                      <m:t>=</m:t>
                    </m:r>
                    <m:f>
                      <m:fPr>
                        <m:ctrlPr>
                          <a:rPr lang="en-US" sz="2800" i="1">
                            <a:effectLst/>
                            <a:latin typeface="Cambria Math" panose="02040503050406030204" pitchFamily="18" charset="0"/>
                            <a:ea typeface="Calibri"/>
                            <a:cs typeface="Times New Roman"/>
                          </a:rPr>
                        </m:ctrlPr>
                      </m:fPr>
                      <m:num>
                        <m:r>
                          <a:rPr lang="en-US" sz="2800" i="1">
                            <a:effectLst/>
                            <a:latin typeface="Cambria Math"/>
                            <a:ea typeface="Calibri"/>
                            <a:cs typeface="Times New Roman"/>
                          </a:rPr>
                          <m:t>27</m:t>
                        </m:r>
                      </m:num>
                      <m:den>
                        <m:r>
                          <a:rPr lang="en-US" sz="2800" i="1">
                            <a:effectLst/>
                            <a:latin typeface="Cambria Math"/>
                            <a:ea typeface="Calibri"/>
                            <a:cs typeface="Times New Roman"/>
                          </a:rPr>
                          <m:t>5</m:t>
                        </m:r>
                      </m:den>
                    </m:f>
                    <m:r>
                      <a:rPr lang="en-US" sz="2800" i="1">
                        <a:effectLst/>
                        <a:latin typeface="Cambria Math"/>
                        <a:ea typeface="Calibri"/>
                        <a:cs typeface="Times New Roman"/>
                      </a:rPr>
                      <m:t>+(</m:t>
                    </m:r>
                    <m:sSup>
                      <m:sSupPr>
                        <m:ctrlPr>
                          <a:rPr lang="en-US" sz="2800" i="1">
                            <a:effectLst/>
                            <a:latin typeface="Cambria Math" panose="02040503050406030204" pitchFamily="18" charset="0"/>
                            <a:ea typeface="Calibri"/>
                            <a:cs typeface="Times New Roman"/>
                          </a:rPr>
                        </m:ctrlPr>
                      </m:sSupPr>
                      <m:e>
                        <m:f>
                          <m:fPr>
                            <m:ctrlPr>
                              <a:rPr lang="en-US" sz="2800" i="1">
                                <a:effectLst/>
                                <a:latin typeface="Cambria Math" panose="02040503050406030204" pitchFamily="18" charset="0"/>
                                <a:ea typeface="Calibri"/>
                                <a:cs typeface="Times New Roman"/>
                              </a:rPr>
                            </m:ctrlPr>
                          </m:fPr>
                          <m:num>
                            <m:r>
                              <a:rPr lang="en-US" sz="2800" i="1">
                                <a:effectLst/>
                                <a:latin typeface="Cambria Math"/>
                                <a:ea typeface="Calibri"/>
                                <a:cs typeface="Times New Roman"/>
                              </a:rPr>
                              <m:t>9</m:t>
                            </m:r>
                          </m:num>
                          <m:den>
                            <m:r>
                              <a:rPr lang="en-US" sz="2800" i="1">
                                <a:effectLst/>
                                <a:latin typeface="Cambria Math"/>
                                <a:ea typeface="Calibri"/>
                                <a:cs typeface="Times New Roman"/>
                              </a:rPr>
                              <m:t>4</m:t>
                            </m:r>
                          </m:den>
                        </m:f>
                        <m:r>
                          <a:rPr lang="en-US" sz="2800" i="1">
                            <a:effectLst/>
                            <a:latin typeface="Cambria Math"/>
                            <a:ea typeface="Calibri"/>
                            <a:cs typeface="Times New Roman"/>
                          </a:rPr>
                          <m:t>)</m:t>
                        </m:r>
                      </m:e>
                      <m:sup>
                        <m:r>
                          <a:rPr lang="en-US" sz="2800" i="1">
                            <a:effectLst/>
                            <a:latin typeface="Cambria Math"/>
                            <a:ea typeface="Calibri"/>
                            <a:cs typeface="Times New Roman"/>
                          </a:rPr>
                          <m:t>2</m:t>
                        </m:r>
                      </m:sup>
                    </m:sSup>
                    <m:r>
                      <a:rPr lang="en-US" sz="2800" i="1">
                        <a:effectLst/>
                        <a:latin typeface="Cambria Math"/>
                        <a:ea typeface="Calibri"/>
                        <a:cs typeface="Times New Roman"/>
                      </a:rPr>
                      <m:t>=</m:t>
                    </m:r>
                    <m:f>
                      <m:fPr>
                        <m:ctrlPr>
                          <a:rPr lang="en-US" sz="2800" i="1">
                            <a:effectLst/>
                            <a:latin typeface="Cambria Math" panose="02040503050406030204" pitchFamily="18" charset="0"/>
                            <a:ea typeface="Calibri"/>
                            <a:cs typeface="Times New Roman"/>
                          </a:rPr>
                        </m:ctrlPr>
                      </m:fPr>
                      <m:num>
                        <m:r>
                          <a:rPr lang="en-US" sz="2800" i="1">
                            <a:effectLst/>
                            <a:latin typeface="Cambria Math"/>
                            <a:ea typeface="Calibri"/>
                            <a:cs typeface="Times New Roman"/>
                          </a:rPr>
                          <m:t>27</m:t>
                        </m:r>
                      </m:num>
                      <m:den>
                        <m:r>
                          <a:rPr lang="en-US" sz="2800" i="1">
                            <a:effectLst/>
                            <a:latin typeface="Cambria Math"/>
                            <a:ea typeface="Calibri"/>
                            <a:cs typeface="Times New Roman"/>
                          </a:rPr>
                          <m:t>80</m:t>
                        </m:r>
                      </m:den>
                    </m:f>
                    <m:r>
                      <a:rPr lang="en-US" sz="2800" i="1">
                        <a:effectLst/>
                        <a:latin typeface="Cambria Math"/>
                        <a:ea typeface="Calibri"/>
                        <a:cs typeface="Times New Roman"/>
                      </a:rPr>
                      <m:t>=0.3375</m:t>
                    </m:r>
                    <m:r>
                      <a:rPr lang="en-US" sz="2800" i="1">
                        <a:effectLst/>
                        <a:latin typeface="Cambria Math"/>
                        <a:ea typeface="Times New Roman"/>
                        <a:cs typeface="Times New Roman"/>
                      </a:rPr>
                      <m:t>≈0.34</m:t>
                    </m:r>
                  </m:oMath>
                </a14:m>
                <a:endParaRPr lang="en-US" sz="2800" dirty="0">
                  <a:latin typeface="Times New Roman" pitchFamily="18" charset="0"/>
                  <a:ea typeface="Calibri"/>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609600" y="1284535"/>
                <a:ext cx="8382000" cy="5330690"/>
              </a:xfrm>
              <a:prstGeom prst="rect">
                <a:avLst/>
              </a:prstGeom>
              <a:blipFill rotWithShape="1">
                <a:blip r:embed="rId3"/>
                <a:stretch>
                  <a:fillRect l="-1455" t="-1144" b="-458"/>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77862287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71028" y="304800"/>
            <a:ext cx="6239145" cy="523220"/>
          </a:xfrm>
          <a:prstGeom prst="rect">
            <a:avLst/>
          </a:prstGeom>
        </p:spPr>
        <p:txBody>
          <a:bodyPr wrap="none">
            <a:spAutoFit/>
          </a:bodyPr>
          <a:lstStyle/>
          <a:p>
            <a:pPr algn="ctr"/>
            <a:r>
              <a:rPr lang="en-US" sz="2800" b="1" dirty="0">
                <a:latin typeface="Times New Roman" pitchFamily="18" charset="0"/>
                <a:ea typeface="Times New Roman"/>
                <a:cs typeface="Times New Roman" pitchFamily="18" charset="0"/>
              </a:rPr>
              <a:t>Covariance and Correlation coefficient </a:t>
            </a:r>
            <a:endParaRPr lang="en-US" sz="2800" dirty="0">
              <a:latin typeface="Times New Roman" pitchFamily="18" charset="0"/>
              <a:ea typeface="Calibri"/>
              <a:cs typeface="Times New Roman"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228600" y="1085634"/>
                <a:ext cx="8686800" cy="4797980"/>
              </a:xfrm>
              <a:prstGeom prst="rect">
                <a:avLst/>
              </a:prstGeom>
            </p:spPr>
            <p:txBody>
              <a:bodyPr wrap="square">
                <a:spAutoFit/>
              </a:bodyPr>
              <a:lstStyle/>
              <a:p>
                <a:pPr>
                  <a:lnSpc>
                    <a:spcPct val="150000"/>
                  </a:lnSpc>
                </a:pPr>
                <a:r>
                  <a:rPr lang="en-US" sz="2800" b="1" u="sng" dirty="0">
                    <a:latin typeface="Times New Roman" pitchFamily="18" charset="0"/>
                    <a:ea typeface="Times New Roman"/>
                    <a:cs typeface="Times New Roman" pitchFamily="18" charset="0"/>
                  </a:rPr>
                  <a:t>Covariance</a:t>
                </a:r>
                <a:r>
                  <a:rPr lang="en-US" sz="2800" dirty="0">
                    <a:effectLst/>
                    <a:latin typeface="Times New Roman" pitchFamily="18" charset="0"/>
                    <a:ea typeface="Times New Roman"/>
                    <a:cs typeface="Times New Roman" pitchFamily="18" charset="0"/>
                  </a:rPr>
                  <a:t>: The central joint moment </a:t>
                </a:r>
                <a14:m>
                  <m:oMath xmlns:m="http://schemas.openxmlformats.org/officeDocument/2006/math">
                    <m:sSub>
                      <m:sSubPr>
                        <m:ctrlPr>
                          <a:rPr lang="en-US" sz="2800" i="1">
                            <a:effectLst/>
                            <a:latin typeface="Cambria Math" panose="02040503050406030204" pitchFamily="18" charset="0"/>
                            <a:ea typeface="Times New Roman"/>
                            <a:cs typeface="Times New Roman"/>
                          </a:rPr>
                        </m:ctrlPr>
                      </m:sSubPr>
                      <m:e>
                        <m:r>
                          <a:rPr lang="en-US" sz="2800" i="1">
                            <a:effectLst/>
                            <a:latin typeface="Cambria Math"/>
                            <a:ea typeface="Times New Roman"/>
                            <a:cs typeface="Times New Roman"/>
                          </a:rPr>
                          <m:t>𝜇</m:t>
                        </m:r>
                      </m:e>
                      <m:sub>
                        <m:r>
                          <a:rPr lang="en-US" sz="2800" i="1">
                            <a:effectLst/>
                            <a:latin typeface="Cambria Math"/>
                            <a:ea typeface="Times New Roman"/>
                            <a:cs typeface="Times New Roman"/>
                          </a:rPr>
                          <m:t>1,1</m:t>
                        </m:r>
                      </m:sub>
                    </m:sSub>
                  </m:oMath>
                </a14:m>
                <a:r>
                  <a:rPr lang="en-US" sz="2800" dirty="0">
                    <a:effectLst/>
                    <a:latin typeface="Times New Roman" pitchFamily="18" charset="0"/>
                    <a:ea typeface="Times New Roman"/>
                    <a:cs typeface="Times New Roman" pitchFamily="18" charset="0"/>
                  </a:rPr>
                  <a:t>=</a:t>
                </a:r>
                <a14:m>
                  <m:oMath xmlns:m="http://schemas.openxmlformats.org/officeDocument/2006/math">
                    <m:r>
                      <a:rPr lang="en-US" sz="2800" i="1">
                        <a:effectLst/>
                        <a:latin typeface="Cambria Math"/>
                        <a:ea typeface="Times New Roman"/>
                        <a:cs typeface="Times New Roman"/>
                      </a:rPr>
                      <m:t> </m:t>
                    </m:r>
                    <m:r>
                      <a:rPr lang="en-US" sz="2800" i="1">
                        <a:effectLst/>
                        <a:latin typeface="Cambria Math"/>
                        <a:ea typeface="Times New Roman"/>
                        <a:cs typeface="Times New Roman"/>
                      </a:rPr>
                      <m:t>𝐸</m:t>
                    </m:r>
                    <m:r>
                      <a:rPr lang="en-US" sz="2800" i="1">
                        <a:effectLst/>
                        <a:latin typeface="Cambria Math"/>
                        <a:ea typeface="Times New Roman"/>
                        <a:cs typeface="Times New Roman"/>
                      </a:rPr>
                      <m:t>(</m:t>
                    </m:r>
                    <m:r>
                      <a:rPr lang="en-US" sz="2800" i="1">
                        <a:effectLst/>
                        <a:latin typeface="Cambria Math"/>
                        <a:ea typeface="Times New Roman"/>
                        <a:cs typeface="Times New Roman"/>
                      </a:rPr>
                      <m:t>𝑥</m:t>
                    </m:r>
                    <m:r>
                      <a:rPr lang="en-US" sz="2800" i="1">
                        <a:effectLst/>
                        <a:latin typeface="Cambria Math"/>
                        <a:ea typeface="Times New Roman"/>
                        <a:cs typeface="Times New Roman"/>
                      </a:rPr>
                      <m:t>−</m:t>
                    </m:r>
                    <m:r>
                      <a:rPr lang="en-US" sz="2800" i="1">
                        <a:effectLst/>
                        <a:latin typeface="Cambria Math"/>
                        <a:ea typeface="Times New Roman"/>
                        <a:cs typeface="Times New Roman"/>
                      </a:rPr>
                      <m:t>𝐸</m:t>
                    </m:r>
                    <m:d>
                      <m:dPr>
                        <m:ctrlPr>
                          <a:rPr lang="en-US" sz="2800" i="1">
                            <a:effectLst/>
                            <a:latin typeface="Cambria Math" panose="02040503050406030204" pitchFamily="18" charset="0"/>
                            <a:ea typeface="Times New Roman"/>
                            <a:cs typeface="Times New Roman"/>
                          </a:rPr>
                        </m:ctrlPr>
                      </m:dPr>
                      <m:e>
                        <m:r>
                          <a:rPr lang="en-US" sz="2800" i="1">
                            <a:effectLst/>
                            <a:latin typeface="Cambria Math"/>
                            <a:ea typeface="Times New Roman"/>
                            <a:cs typeface="Times New Roman"/>
                          </a:rPr>
                          <m:t>𝑥</m:t>
                        </m:r>
                      </m:e>
                    </m:d>
                    <m:r>
                      <a:rPr lang="en-US" sz="2800" i="1">
                        <a:effectLst/>
                        <a:latin typeface="Cambria Math"/>
                        <a:ea typeface="Times New Roman"/>
                        <a:cs typeface="Times New Roman"/>
                      </a:rPr>
                      <m:t>𝐸</m:t>
                    </m:r>
                    <m:r>
                      <a:rPr lang="en-US" sz="2800" i="1">
                        <a:effectLst/>
                        <a:latin typeface="Cambria Math"/>
                        <a:ea typeface="Times New Roman"/>
                        <a:cs typeface="Times New Roman"/>
                      </a:rPr>
                      <m:t>(</m:t>
                    </m:r>
                    <m:r>
                      <a:rPr lang="en-US" sz="2800" i="1">
                        <a:effectLst/>
                        <a:latin typeface="Cambria Math"/>
                        <a:ea typeface="Times New Roman"/>
                        <a:cs typeface="Times New Roman"/>
                      </a:rPr>
                      <m:t>𝑦</m:t>
                    </m:r>
                    <m:r>
                      <a:rPr lang="en-US" sz="2800" i="1">
                        <a:effectLst/>
                        <a:latin typeface="Cambria Math"/>
                        <a:ea typeface="Times New Roman"/>
                        <a:cs typeface="Times New Roman"/>
                      </a:rPr>
                      <m:t>−</m:t>
                    </m:r>
                    <m:r>
                      <a:rPr lang="en-US" sz="2800" i="1">
                        <a:effectLst/>
                        <a:latin typeface="Cambria Math"/>
                        <a:ea typeface="Times New Roman"/>
                        <a:cs typeface="Times New Roman"/>
                      </a:rPr>
                      <m:t>𝐸</m:t>
                    </m:r>
                    <m:d>
                      <m:dPr>
                        <m:ctrlPr>
                          <a:rPr lang="en-US" sz="2800" i="1">
                            <a:effectLst/>
                            <a:latin typeface="Cambria Math" panose="02040503050406030204" pitchFamily="18" charset="0"/>
                            <a:ea typeface="Times New Roman"/>
                            <a:cs typeface="Times New Roman"/>
                          </a:rPr>
                        </m:ctrlPr>
                      </m:dPr>
                      <m:e>
                        <m:r>
                          <a:rPr lang="en-US" sz="2800" i="1">
                            <a:effectLst/>
                            <a:latin typeface="Cambria Math"/>
                            <a:ea typeface="Times New Roman"/>
                            <a:cs typeface="Times New Roman"/>
                          </a:rPr>
                          <m:t>𝑦</m:t>
                        </m:r>
                      </m:e>
                    </m:d>
                    <m:r>
                      <a:rPr lang="en-US" sz="2800" i="1">
                        <a:effectLst/>
                        <a:latin typeface="Cambria Math"/>
                        <a:ea typeface="Times New Roman"/>
                        <a:cs typeface="Times New Roman"/>
                      </a:rPr>
                      <m:t>)</m:t>
                    </m:r>
                  </m:oMath>
                </a14:m>
                <a:r>
                  <a:rPr lang="en-US" sz="2800" dirty="0">
                    <a:effectLst/>
                    <a:latin typeface="Times New Roman" pitchFamily="18" charset="0"/>
                    <a:ea typeface="Times New Roman"/>
                    <a:cs typeface="Times New Roman" pitchFamily="18" charset="0"/>
                  </a:rPr>
                  <a:t> is called the covariance </a:t>
                </a:r>
                <a:r>
                  <a:rPr lang="en-US" sz="2800" dirty="0" smtClean="0">
                    <a:effectLst/>
                    <a:latin typeface="Times New Roman" pitchFamily="18" charset="0"/>
                    <a:ea typeface="Times New Roman"/>
                    <a:cs typeface="Times New Roman" pitchFamily="18" charset="0"/>
                  </a:rPr>
                  <a:t>between </a:t>
                </a:r>
                <a:r>
                  <a:rPr lang="en-US" sz="2800" dirty="0" err="1" smtClean="0">
                    <a:effectLst/>
                    <a:latin typeface="Times New Roman" pitchFamily="18" charset="0"/>
                    <a:ea typeface="Times New Roman"/>
                    <a:cs typeface="Times New Roman" pitchFamily="18" charset="0"/>
                  </a:rPr>
                  <a:t>XandY</a:t>
                </a:r>
                <a:r>
                  <a:rPr lang="en-US" sz="2800" dirty="0">
                    <a:effectLst/>
                    <a:latin typeface="Times New Roman" pitchFamily="18" charset="0"/>
                    <a:ea typeface="Times New Roman"/>
                    <a:cs typeface="Times New Roman" pitchFamily="18" charset="0"/>
                  </a:rPr>
                  <a:t>, and is denoted by the symbol</a:t>
                </a:r>
                <a14:m>
                  <m:oMath xmlns:m="http://schemas.openxmlformats.org/officeDocument/2006/math">
                    <m:sSub>
                      <m:sSubPr>
                        <m:ctrlPr>
                          <a:rPr lang="en-US" sz="2800" i="1">
                            <a:effectLst/>
                            <a:latin typeface="Cambria Math" panose="02040503050406030204" pitchFamily="18" charset="0"/>
                            <a:ea typeface="Times New Roman"/>
                            <a:cs typeface="Times New Roman"/>
                          </a:rPr>
                        </m:ctrlPr>
                      </m:sSubPr>
                      <m:e>
                        <m:r>
                          <a:rPr lang="en-US" sz="2800" i="1">
                            <a:effectLst/>
                            <a:latin typeface="Cambria Math"/>
                            <a:ea typeface="Times New Roman"/>
                            <a:cs typeface="Times New Roman"/>
                          </a:rPr>
                          <m:t> </m:t>
                        </m:r>
                        <m:r>
                          <a:rPr lang="en-US" sz="2800" i="1">
                            <a:effectLst/>
                            <a:latin typeface="Cambria Math"/>
                            <a:ea typeface="Times New Roman"/>
                            <a:cs typeface="Times New Roman"/>
                          </a:rPr>
                          <m:t>𝜎</m:t>
                        </m:r>
                      </m:e>
                      <m:sub>
                        <m:r>
                          <a:rPr lang="en-US" sz="2800" i="1">
                            <a:effectLst/>
                            <a:latin typeface="Cambria Math"/>
                            <a:ea typeface="Times New Roman"/>
                            <a:cs typeface="Times New Roman"/>
                          </a:rPr>
                          <m:t>𝑥𝑦</m:t>
                        </m:r>
                      </m:sub>
                    </m:sSub>
                  </m:oMath>
                </a14:m>
                <a:r>
                  <a:rPr lang="en-US" sz="2800" dirty="0">
                    <a:effectLst/>
                    <a:latin typeface="Times New Roman" pitchFamily="18" charset="0"/>
                    <a:ea typeface="Times New Roman"/>
                    <a:cs typeface="Times New Roman" pitchFamily="18" charset="0"/>
                  </a:rPr>
                  <a:t>, or by</a:t>
                </a:r>
                <a14:m>
                  <m:oMath xmlns:m="http://schemas.openxmlformats.org/officeDocument/2006/math">
                    <m:r>
                      <a:rPr lang="en-US" sz="2800" i="1">
                        <a:effectLst/>
                        <a:latin typeface="Cambria Math"/>
                        <a:ea typeface="Times New Roman"/>
                        <a:cs typeface="Times New Roman"/>
                      </a:rPr>
                      <m:t>𝑐𝑜𝑣</m:t>
                    </m:r>
                    <m:d>
                      <m:dPr>
                        <m:ctrlPr>
                          <a:rPr lang="en-US" sz="2800" i="1">
                            <a:effectLst/>
                            <a:latin typeface="Cambria Math" panose="02040503050406030204" pitchFamily="18" charset="0"/>
                            <a:ea typeface="Times New Roman"/>
                            <a:cs typeface="Times New Roman"/>
                          </a:rPr>
                        </m:ctrlPr>
                      </m:dPr>
                      <m:e>
                        <m:r>
                          <a:rPr lang="en-US" sz="2800" i="1">
                            <a:effectLst/>
                            <a:latin typeface="Cambria Math"/>
                            <a:ea typeface="Times New Roman"/>
                            <a:cs typeface="Times New Roman"/>
                          </a:rPr>
                          <m:t>𝑥</m:t>
                        </m:r>
                        <m:r>
                          <a:rPr lang="en-US" sz="2800" i="1">
                            <a:effectLst/>
                            <a:latin typeface="Cambria Math"/>
                            <a:ea typeface="Times New Roman"/>
                            <a:cs typeface="Times New Roman"/>
                          </a:rPr>
                          <m:t>,</m:t>
                        </m:r>
                        <m:r>
                          <a:rPr lang="en-US" sz="2800" i="1">
                            <a:effectLst/>
                            <a:latin typeface="Cambria Math"/>
                            <a:ea typeface="Times New Roman"/>
                            <a:cs typeface="Times New Roman"/>
                          </a:rPr>
                          <m:t>𝑦</m:t>
                        </m:r>
                      </m:e>
                    </m:d>
                  </m:oMath>
                </a14:m>
                <a:r>
                  <a:rPr lang="en-US" sz="2800" dirty="0">
                    <a:effectLst/>
                    <a:latin typeface="Times New Roman" pitchFamily="18" charset="0"/>
                    <a:ea typeface="Times New Roman"/>
                    <a:cs typeface="Times New Roman" pitchFamily="18" charset="0"/>
                  </a:rPr>
                  <a:t>.</a:t>
                </a:r>
                <a:endParaRPr lang="en-US" sz="2800" dirty="0">
                  <a:latin typeface="Times New Roman" pitchFamily="18" charset="0"/>
                  <a:ea typeface="Calibri"/>
                  <a:cs typeface="Times New Roman" pitchFamily="18" charset="0"/>
                </a:endParaRPr>
              </a:p>
              <a:p>
                <a:pPr>
                  <a:lnSpc>
                    <a:spcPct val="150000"/>
                  </a:lnSpc>
                </a:pPr>
                <a:r>
                  <a:rPr lang="en-US" sz="2800" dirty="0">
                    <a:effectLst/>
                    <a:latin typeface="Times New Roman" pitchFamily="18" charset="0"/>
                    <a:ea typeface="Times New Roman"/>
                    <a:cs typeface="Times New Roman" pitchFamily="18" charset="0"/>
                  </a:rPr>
                  <a:t>Note that there is a simple relationship between</a:t>
                </a:r>
                <a14:m>
                  <m:oMath xmlns:m="http://schemas.openxmlformats.org/officeDocument/2006/math">
                    <m:sSub>
                      <m:sSubPr>
                        <m:ctrlPr>
                          <a:rPr lang="en-US" sz="2800" i="1">
                            <a:effectLst/>
                            <a:latin typeface="Cambria Math" panose="02040503050406030204" pitchFamily="18" charset="0"/>
                            <a:ea typeface="Times New Roman"/>
                            <a:cs typeface="Times New Roman"/>
                          </a:rPr>
                        </m:ctrlPr>
                      </m:sSubPr>
                      <m:e>
                        <m:r>
                          <a:rPr lang="en-US" sz="2800" i="1">
                            <a:effectLst/>
                            <a:latin typeface="Cambria Math"/>
                            <a:ea typeface="Times New Roman"/>
                            <a:cs typeface="Times New Roman"/>
                          </a:rPr>
                          <m:t> </m:t>
                        </m:r>
                        <m:r>
                          <a:rPr lang="en-US" sz="2800" i="1">
                            <a:effectLst/>
                            <a:latin typeface="Cambria Math"/>
                            <a:ea typeface="Times New Roman"/>
                            <a:cs typeface="Times New Roman"/>
                          </a:rPr>
                          <m:t>𝜎</m:t>
                        </m:r>
                      </m:e>
                      <m:sub>
                        <m:r>
                          <a:rPr lang="en-US" sz="2800" i="1">
                            <a:effectLst/>
                            <a:latin typeface="Cambria Math"/>
                            <a:ea typeface="Times New Roman"/>
                            <a:cs typeface="Times New Roman"/>
                          </a:rPr>
                          <m:t>𝑥𝑦</m:t>
                        </m:r>
                      </m:sub>
                    </m:sSub>
                  </m:oMath>
                </a14:m>
                <a:r>
                  <a:rPr lang="en-US" sz="2800" dirty="0">
                    <a:effectLst/>
                    <a:latin typeface="Times New Roman" pitchFamily="18" charset="0"/>
                    <a:ea typeface="Times New Roman"/>
                    <a:cs typeface="Times New Roman" pitchFamily="18" charset="0"/>
                  </a:rPr>
                  <a:t>  and moments about the origin that can be used for the calculation of the covariance.</a:t>
                </a:r>
                <a:endParaRPr lang="en-US" sz="2800" dirty="0">
                  <a:latin typeface="Times New Roman" pitchFamily="18" charset="0"/>
                  <a:ea typeface="Calibri"/>
                  <a:cs typeface="Times New Roman" pitchFamily="18" charset="0"/>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sz="2800" i="1">
                              <a:effectLst/>
                              <a:latin typeface="Cambria Math" panose="02040503050406030204" pitchFamily="18" charset="0"/>
                              <a:ea typeface="Times New Roman"/>
                              <a:cs typeface="Times New Roman"/>
                            </a:rPr>
                          </m:ctrlPr>
                        </m:sSubPr>
                        <m:e>
                          <m:r>
                            <a:rPr lang="en-US" sz="2800" i="1">
                              <a:effectLst/>
                              <a:latin typeface="Cambria Math"/>
                              <a:ea typeface="Times New Roman"/>
                              <a:cs typeface="Times New Roman"/>
                            </a:rPr>
                            <m:t>𝜎</m:t>
                          </m:r>
                        </m:e>
                        <m:sub>
                          <m:r>
                            <a:rPr lang="en-US" sz="2800" i="1">
                              <a:effectLst/>
                              <a:latin typeface="Cambria Math"/>
                              <a:ea typeface="Times New Roman"/>
                              <a:cs typeface="Times New Roman"/>
                            </a:rPr>
                            <m:t>𝑥𝑦</m:t>
                          </m:r>
                        </m:sub>
                      </m:sSub>
                      <m:r>
                        <a:rPr lang="en-US" sz="2800" i="1">
                          <a:effectLst/>
                          <a:latin typeface="Cambria Math"/>
                          <a:ea typeface="Times New Roman"/>
                          <a:cs typeface="Times New Roman"/>
                        </a:rPr>
                        <m:t>=</m:t>
                      </m:r>
                      <m:r>
                        <a:rPr lang="en-US" sz="2800" i="1">
                          <a:effectLst/>
                          <a:latin typeface="Cambria Math"/>
                          <a:ea typeface="Times New Roman"/>
                          <a:cs typeface="Times New Roman"/>
                        </a:rPr>
                        <m:t>𝐸</m:t>
                      </m:r>
                      <m:d>
                        <m:dPr>
                          <m:ctrlPr>
                            <a:rPr lang="en-US" sz="2800" i="1">
                              <a:effectLst/>
                              <a:latin typeface="Cambria Math" panose="02040503050406030204" pitchFamily="18" charset="0"/>
                              <a:ea typeface="Times New Roman"/>
                              <a:cs typeface="Times New Roman"/>
                            </a:rPr>
                          </m:ctrlPr>
                        </m:dPr>
                        <m:e>
                          <m:r>
                            <a:rPr lang="en-US" sz="2800" i="1">
                              <a:effectLst/>
                              <a:latin typeface="Cambria Math"/>
                              <a:ea typeface="Times New Roman"/>
                              <a:cs typeface="Times New Roman"/>
                            </a:rPr>
                            <m:t>𝑥𝑦</m:t>
                          </m:r>
                        </m:e>
                      </m:d>
                      <m:r>
                        <a:rPr lang="en-US" sz="2800" i="1">
                          <a:effectLst/>
                          <a:latin typeface="Cambria Math"/>
                          <a:ea typeface="Times New Roman"/>
                          <a:cs typeface="Times New Roman"/>
                        </a:rPr>
                        <m:t>−</m:t>
                      </m:r>
                      <m:r>
                        <a:rPr lang="en-US" sz="2800" i="1">
                          <a:effectLst/>
                          <a:latin typeface="Cambria Math"/>
                          <a:ea typeface="Times New Roman"/>
                          <a:cs typeface="Times New Roman"/>
                        </a:rPr>
                        <m:t>𝐸</m:t>
                      </m:r>
                      <m:d>
                        <m:dPr>
                          <m:ctrlPr>
                            <a:rPr lang="en-US" sz="2800" i="1">
                              <a:effectLst/>
                              <a:latin typeface="Cambria Math" panose="02040503050406030204" pitchFamily="18" charset="0"/>
                              <a:ea typeface="Times New Roman"/>
                              <a:cs typeface="Times New Roman"/>
                            </a:rPr>
                          </m:ctrlPr>
                        </m:dPr>
                        <m:e>
                          <m:r>
                            <a:rPr lang="en-US" sz="2800" i="1">
                              <a:effectLst/>
                              <a:latin typeface="Cambria Math"/>
                              <a:ea typeface="Times New Roman"/>
                              <a:cs typeface="Times New Roman"/>
                            </a:rPr>
                            <m:t>𝑥</m:t>
                          </m:r>
                        </m:e>
                      </m:d>
                      <m:r>
                        <a:rPr lang="en-US" sz="2800" i="1">
                          <a:effectLst/>
                          <a:latin typeface="Cambria Math"/>
                          <a:ea typeface="Times New Roman"/>
                          <a:cs typeface="Times New Roman"/>
                        </a:rPr>
                        <m:t>𝐸</m:t>
                      </m:r>
                      <m:r>
                        <a:rPr lang="en-US" sz="2800" i="1">
                          <a:effectLst/>
                          <a:latin typeface="Cambria Math"/>
                          <a:ea typeface="Times New Roman"/>
                          <a:cs typeface="Times New Roman"/>
                        </a:rPr>
                        <m:t>(</m:t>
                      </m:r>
                      <m:r>
                        <a:rPr lang="en-US" sz="2800" i="1">
                          <a:effectLst/>
                          <a:latin typeface="Cambria Math"/>
                          <a:ea typeface="Times New Roman"/>
                          <a:cs typeface="Times New Roman"/>
                        </a:rPr>
                        <m:t>𝑦</m:t>
                      </m:r>
                      <m:r>
                        <a:rPr lang="en-US" sz="2800" i="1">
                          <a:effectLst/>
                          <a:latin typeface="Cambria Math"/>
                          <a:ea typeface="Times New Roman"/>
                          <a:cs typeface="Times New Roman"/>
                        </a:rPr>
                        <m:t>)</m:t>
                      </m:r>
                    </m:oMath>
                  </m:oMathPara>
                </a14:m>
                <a:endParaRPr lang="en-US" sz="2800" dirty="0">
                  <a:latin typeface="Times New Roman" pitchFamily="18" charset="0"/>
                  <a:ea typeface="Calibri"/>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228600" y="1085634"/>
                <a:ext cx="8686800" cy="4797980"/>
              </a:xfrm>
              <a:prstGeom prst="rect">
                <a:avLst/>
              </a:prstGeom>
              <a:blipFill rotWithShape="1">
                <a:blip r:embed="rId2"/>
                <a:stretch>
                  <a:fillRect l="-1474" r="-1965" b="-635"/>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0689292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88489" y="-210730"/>
                <a:ext cx="8686800" cy="7068730"/>
              </a:xfrm>
              <a:prstGeom prst="rect">
                <a:avLst/>
              </a:prstGeom>
            </p:spPr>
            <p:txBody>
              <a:bodyPr wrap="square">
                <a:spAutoFit/>
              </a:bodyPr>
              <a:lstStyle/>
              <a:p>
                <a:pPr marL="342900" marR="0" lvl="0" indent="-342900" algn="just">
                  <a:lnSpc>
                    <a:spcPct val="150000"/>
                  </a:lnSpc>
                  <a:spcBef>
                    <a:spcPts val="0"/>
                  </a:spcBef>
                  <a:spcAft>
                    <a:spcPts val="0"/>
                  </a:spcAft>
                  <a:buFont typeface="Symbol"/>
                  <a:buChar char=""/>
                </a:pPr>
                <a:r>
                  <a:rPr lang="en-US" sz="2800" dirty="0" smtClean="0">
                    <a:effectLst/>
                    <a:latin typeface="Times New Roman" pitchFamily="18" charset="0"/>
                    <a:ea typeface="Calibri"/>
                    <a:cs typeface="Times New Roman" pitchFamily="18" charset="0"/>
                  </a:rPr>
                  <a:t>If X is a continuous random variable that assume a values X</a:t>
                </a:r>
                <a:r>
                  <a:rPr lang="en-US" sz="2800" baseline="-25000" dirty="0">
                    <a:effectLst/>
                    <a:latin typeface="Times New Roman" pitchFamily="18" charset="0"/>
                    <a:ea typeface="Calibri"/>
                    <a:cs typeface="Times New Roman" pitchFamily="18" charset="0"/>
                  </a:rPr>
                  <a:t>1</a:t>
                </a:r>
                <a:r>
                  <a:rPr lang="en-US" sz="2800" dirty="0">
                    <a:effectLst/>
                    <a:latin typeface="Times New Roman" pitchFamily="18" charset="0"/>
                    <a:ea typeface="Calibri"/>
                    <a:cs typeface="Times New Roman" pitchFamily="18" charset="0"/>
                  </a:rPr>
                  <a:t>,X</a:t>
                </a:r>
                <a:r>
                  <a:rPr lang="en-US" sz="2800" baseline="-25000" dirty="0">
                    <a:effectLst/>
                    <a:latin typeface="Times New Roman" pitchFamily="18" charset="0"/>
                    <a:ea typeface="Calibri"/>
                    <a:cs typeface="Times New Roman" pitchFamily="18" charset="0"/>
                  </a:rPr>
                  <a:t>2</a:t>
                </a:r>
                <a:r>
                  <a:rPr lang="en-US" sz="2800" dirty="0">
                    <a:effectLst/>
                    <a:latin typeface="Times New Roman" pitchFamily="18" charset="0"/>
                    <a:ea typeface="Calibri"/>
                    <a:cs typeface="Times New Roman" pitchFamily="18" charset="0"/>
                  </a:rPr>
                  <a:t>,X</a:t>
                </a:r>
                <a:r>
                  <a:rPr lang="en-US" sz="2800" baseline="-25000" dirty="0">
                    <a:effectLst/>
                    <a:latin typeface="Times New Roman" pitchFamily="18" charset="0"/>
                    <a:ea typeface="Calibri"/>
                    <a:cs typeface="Times New Roman" pitchFamily="18" charset="0"/>
                  </a:rPr>
                  <a:t>3</a:t>
                </a:r>
                <a:r>
                  <a:rPr lang="en-US" sz="2800" dirty="0">
                    <a:effectLst/>
                    <a:latin typeface="Times New Roman" pitchFamily="18" charset="0"/>
                    <a:ea typeface="Calibri"/>
                    <a:cs typeface="Times New Roman" pitchFamily="18" charset="0"/>
                  </a:rPr>
                  <a:t>,</a:t>
                </a:r>
                <a:r>
                  <a:rPr lang="en-US" sz="2800" b="1" dirty="0">
                    <a:effectLst/>
                    <a:latin typeface="Times New Roman" pitchFamily="18" charset="0"/>
                    <a:ea typeface="Calibri"/>
                    <a:cs typeface="Times New Roman" pitchFamily="18" charset="0"/>
                  </a:rPr>
                  <a:t>…. </a:t>
                </a:r>
                <a:r>
                  <a:rPr lang="en-US" sz="2800" dirty="0">
                    <a:effectLst/>
                    <a:latin typeface="Times New Roman" pitchFamily="18" charset="0"/>
                    <a:ea typeface="Calibri"/>
                    <a:cs typeface="Times New Roman" pitchFamily="18" charset="0"/>
                  </a:rPr>
                  <a:t>then </a:t>
                </a:r>
                <a14:m>
                  <m:oMath xmlns:m="http://schemas.openxmlformats.org/officeDocument/2006/math">
                    <m:r>
                      <m:rPr>
                        <m:sty m:val="p"/>
                      </m:rPr>
                      <a:rPr lang="en-US" sz="2800">
                        <a:effectLst/>
                        <a:latin typeface="Cambria Math"/>
                        <a:ea typeface="Calibri"/>
                        <a:cs typeface="Times New Roman"/>
                      </a:rPr>
                      <m:t>f</m:t>
                    </m:r>
                    <m:r>
                      <a:rPr lang="en-US" sz="2800">
                        <a:effectLst/>
                        <a:latin typeface="Cambria Math"/>
                        <a:ea typeface="Calibri"/>
                        <a:cs typeface="Times New Roman"/>
                      </a:rPr>
                      <m:t>(</m:t>
                    </m:r>
                    <m:r>
                      <m:rPr>
                        <m:sty m:val="p"/>
                      </m:rPr>
                      <a:rPr lang="en-US" sz="2800">
                        <a:effectLst/>
                        <a:latin typeface="Cambria Math"/>
                        <a:ea typeface="Calibri"/>
                        <a:cs typeface="Times New Roman"/>
                      </a:rPr>
                      <m:t>x</m:t>
                    </m:r>
                    <m:r>
                      <a:rPr lang="en-US" sz="2800">
                        <a:effectLst/>
                        <a:latin typeface="Cambria Math"/>
                        <a:ea typeface="Calibri"/>
                        <a:cs typeface="Times New Roman"/>
                      </a:rPr>
                      <m:t>)</m:t>
                    </m:r>
                  </m:oMath>
                </a14:m>
                <a:r>
                  <a:rPr lang="en-US" sz="2800" dirty="0">
                    <a:effectLst/>
                    <a:latin typeface="Times New Roman" pitchFamily="18" charset="0"/>
                    <a:ea typeface="Calibri"/>
                    <a:cs typeface="Times New Roman" pitchFamily="18" charset="0"/>
                  </a:rPr>
                  <a:t>where i=1,2,3</a:t>
                </a:r>
                <a:r>
                  <a:rPr lang="en-US" sz="2800" b="1" dirty="0">
                    <a:effectLst/>
                    <a:latin typeface="Times New Roman" pitchFamily="18" charset="0"/>
                    <a:ea typeface="Calibri"/>
                    <a:cs typeface="Times New Roman" pitchFamily="18" charset="0"/>
                  </a:rPr>
                  <a:t>,….</a:t>
                </a:r>
                <a:r>
                  <a:rPr lang="en-US" sz="2800" dirty="0">
                    <a:effectLst/>
                    <a:latin typeface="Times New Roman" pitchFamily="18" charset="0"/>
                    <a:ea typeface="Calibri"/>
                    <a:cs typeface="Times New Roman" pitchFamily="18" charset="0"/>
                  </a:rPr>
                  <a:t>is called probability density  function(pdf) of random variable X</a:t>
                </a:r>
                <a:endParaRPr lang="en-US" sz="2800" dirty="0">
                  <a:latin typeface="Times New Roman" pitchFamily="18" charset="0"/>
                  <a:ea typeface="Calibri"/>
                  <a:cs typeface="Times New Roman" pitchFamily="18" charset="0"/>
                </a:endParaRPr>
              </a:p>
              <a:p>
                <a:pPr algn="just">
                  <a:lnSpc>
                    <a:spcPct val="150000"/>
                  </a:lnSpc>
                </a:pPr>
                <a:r>
                  <a:rPr lang="en-US" sz="2800" b="1" dirty="0">
                    <a:solidFill>
                      <a:srgbClr val="FF0000"/>
                    </a:solidFill>
                    <a:effectLst/>
                    <a:latin typeface="Times New Roman" pitchFamily="18" charset="0"/>
                    <a:ea typeface="Calibri"/>
                    <a:cs typeface="Times New Roman" pitchFamily="18" charset="0"/>
                  </a:rPr>
                  <a:t>Properties of Pdf</a:t>
                </a:r>
                <a:r>
                  <a:rPr lang="en-US" sz="2800" dirty="0">
                    <a:effectLst/>
                    <a:latin typeface="Times New Roman" pitchFamily="18" charset="0"/>
                    <a:ea typeface="Calibri"/>
                    <a:cs typeface="Times New Roman" pitchFamily="18" charset="0"/>
                  </a:rPr>
                  <a:t>:</a:t>
                </a:r>
                <a:endParaRPr lang="en-US" sz="2800" dirty="0">
                  <a:latin typeface="Times New Roman" pitchFamily="18" charset="0"/>
                  <a:ea typeface="Calibri"/>
                  <a:cs typeface="Times New Roman" pitchFamily="18" charset="0"/>
                </a:endParaRPr>
              </a:p>
              <a:p>
                <a:pPr marL="342900" marR="0" lvl="0" indent="-342900" algn="just">
                  <a:lnSpc>
                    <a:spcPct val="150000"/>
                  </a:lnSpc>
                  <a:spcBef>
                    <a:spcPts val="0"/>
                  </a:spcBef>
                  <a:spcAft>
                    <a:spcPts val="0"/>
                  </a:spcAft>
                  <a:buFont typeface="+mj-lt"/>
                  <a:buAutoNum type="arabicPeriod"/>
                </a:pPr>
                <a:r>
                  <a:rPr lang="en-US" sz="2800" dirty="0">
                    <a:effectLst/>
                    <a:latin typeface="Times New Roman" pitchFamily="18" charset="0"/>
                    <a:ea typeface="Calibri"/>
                    <a:cs typeface="Times New Roman" pitchFamily="18" charset="0"/>
                  </a:rPr>
                  <a:t>0 ≤ </a:t>
                </a:r>
                <a14:m>
                  <m:oMath xmlns:m="http://schemas.openxmlformats.org/officeDocument/2006/math">
                    <m:r>
                      <m:rPr>
                        <m:sty m:val="p"/>
                      </m:rPr>
                      <a:rPr lang="en-US" sz="2800">
                        <a:effectLst/>
                        <a:latin typeface="Cambria Math"/>
                        <a:ea typeface="Calibri"/>
                        <a:cs typeface="Times New Roman"/>
                      </a:rPr>
                      <m:t>f</m:t>
                    </m:r>
                    <m:r>
                      <a:rPr lang="en-US" sz="2800">
                        <a:effectLst/>
                        <a:latin typeface="Cambria Math"/>
                        <a:ea typeface="Calibri"/>
                        <a:cs typeface="Times New Roman"/>
                      </a:rPr>
                      <m:t>(</m:t>
                    </m:r>
                    <m:r>
                      <m:rPr>
                        <m:sty m:val="p"/>
                      </m:rPr>
                      <a:rPr lang="en-US" sz="2800">
                        <a:effectLst/>
                        <a:latin typeface="Cambria Math"/>
                        <a:ea typeface="Calibri"/>
                        <a:cs typeface="Times New Roman"/>
                      </a:rPr>
                      <m:t>x</m:t>
                    </m:r>
                    <m:r>
                      <a:rPr lang="en-US" sz="2800">
                        <a:effectLst/>
                        <a:latin typeface="Cambria Math"/>
                        <a:ea typeface="Calibri"/>
                        <a:cs typeface="Times New Roman"/>
                      </a:rPr>
                      <m:t>)</m:t>
                    </m:r>
                  </m:oMath>
                </a14:m>
                <a:r>
                  <a:rPr lang="en-US" sz="2800" dirty="0">
                    <a:effectLst/>
                    <a:latin typeface="Times New Roman" pitchFamily="18" charset="0"/>
                    <a:ea typeface="Calibri"/>
                    <a:cs typeface="Times New Roman" pitchFamily="18" charset="0"/>
                  </a:rPr>
                  <a:t> ≤ 1</a:t>
                </a:r>
                <a:endParaRPr lang="en-US" sz="2800" dirty="0">
                  <a:latin typeface="Times New Roman" pitchFamily="18" charset="0"/>
                  <a:ea typeface="Calibri"/>
                  <a:cs typeface="Times New Roman" pitchFamily="18" charset="0"/>
                </a:endParaRPr>
              </a:p>
              <a:p>
                <a:pPr marL="342900" marR="0" lvl="0" indent="-342900" algn="just">
                  <a:lnSpc>
                    <a:spcPct val="150000"/>
                  </a:lnSpc>
                  <a:spcBef>
                    <a:spcPts val="0"/>
                  </a:spcBef>
                  <a:spcAft>
                    <a:spcPts val="0"/>
                  </a:spcAft>
                  <a:buFont typeface="+mj-lt"/>
                  <a:buAutoNum type="arabicPeriod"/>
                </a:pPr>
                <a14:m>
                  <m:oMath xmlns:m="http://schemas.openxmlformats.org/officeDocument/2006/math">
                    <m:nary>
                      <m:naryPr>
                        <m:limLoc m:val="subSup"/>
                        <m:ctrlPr>
                          <a:rPr lang="en-US" sz="2800" i="1">
                            <a:effectLst/>
                            <a:latin typeface="Cambria Math" panose="02040503050406030204" pitchFamily="18" charset="0"/>
                            <a:ea typeface="Calibri"/>
                            <a:cs typeface="Times New Roman"/>
                          </a:rPr>
                        </m:ctrlPr>
                      </m:naryPr>
                      <m:sub>
                        <m:r>
                          <a:rPr lang="en-US" sz="2800" i="1">
                            <a:effectLst/>
                            <a:latin typeface="Cambria Math"/>
                            <a:ea typeface="Calibri"/>
                            <a:cs typeface="Times New Roman"/>
                          </a:rPr>
                          <m:t>−∞</m:t>
                        </m:r>
                      </m:sub>
                      <m:sup>
                        <m:r>
                          <a:rPr lang="en-US" sz="2800" i="1">
                            <a:effectLst/>
                            <a:latin typeface="Cambria Math"/>
                            <a:ea typeface="Calibri"/>
                            <a:cs typeface="Times New Roman"/>
                          </a:rPr>
                          <m:t>∞</m:t>
                        </m:r>
                      </m:sup>
                      <m:e>
                        <m:r>
                          <m:rPr>
                            <m:sty m:val="p"/>
                          </m:rPr>
                          <a:rPr lang="en-US" sz="2800">
                            <a:effectLst/>
                            <a:latin typeface="Cambria Math"/>
                            <a:ea typeface="Calibri"/>
                            <a:cs typeface="Times New Roman"/>
                          </a:rPr>
                          <m:t>f</m:t>
                        </m:r>
                        <m:r>
                          <a:rPr lang="en-US" sz="2800">
                            <a:effectLst/>
                            <a:latin typeface="Cambria Math"/>
                            <a:ea typeface="Calibri"/>
                            <a:cs typeface="Times New Roman"/>
                          </a:rPr>
                          <m:t>(</m:t>
                        </m:r>
                        <m:r>
                          <m:rPr>
                            <m:sty m:val="p"/>
                          </m:rPr>
                          <a:rPr lang="en-US" sz="2800">
                            <a:effectLst/>
                            <a:latin typeface="Cambria Math"/>
                            <a:ea typeface="Calibri"/>
                            <a:cs typeface="Times New Roman"/>
                          </a:rPr>
                          <m:t>x</m:t>
                        </m:r>
                        <m:r>
                          <a:rPr lang="en-US" sz="2800">
                            <a:effectLst/>
                            <a:latin typeface="Cambria Math"/>
                            <a:ea typeface="Calibri"/>
                            <a:cs typeface="Times New Roman"/>
                          </a:rPr>
                          <m:t>)</m:t>
                        </m:r>
                        <m:r>
                          <m:rPr>
                            <m:sty m:val="p"/>
                          </m:rPr>
                          <a:rPr lang="en-US" sz="2800">
                            <a:effectLst/>
                            <a:latin typeface="Cambria Math"/>
                            <a:ea typeface="Calibri"/>
                            <a:cs typeface="Times New Roman"/>
                          </a:rPr>
                          <m:t>dx</m:t>
                        </m:r>
                        <m:r>
                          <a:rPr lang="en-US" sz="2800">
                            <a:effectLst/>
                            <a:latin typeface="Cambria Math"/>
                            <a:ea typeface="Calibri"/>
                            <a:cs typeface="Times New Roman"/>
                          </a:rPr>
                          <m:t>=1</m:t>
                        </m:r>
                      </m:e>
                    </m:nary>
                  </m:oMath>
                </a14:m>
                <a:endParaRPr lang="en-US" sz="2800" dirty="0">
                  <a:latin typeface="Times New Roman" pitchFamily="18" charset="0"/>
                  <a:ea typeface="Calibri"/>
                  <a:cs typeface="Times New Roman" pitchFamily="18" charset="0"/>
                </a:endParaRPr>
              </a:p>
              <a:p>
                <a:pPr marL="342900" marR="0" lvl="0" indent="-342900" algn="just">
                  <a:lnSpc>
                    <a:spcPct val="150000"/>
                  </a:lnSpc>
                  <a:spcBef>
                    <a:spcPts val="0"/>
                  </a:spcBef>
                  <a:spcAft>
                    <a:spcPts val="0"/>
                  </a:spcAft>
                  <a:buFont typeface="+mj-lt"/>
                  <a:buAutoNum type="arabicPeriod"/>
                </a:pPr>
                <a:r>
                  <a:rPr lang="en-US" sz="2800" dirty="0">
                    <a:effectLst/>
                    <a:latin typeface="Times New Roman" pitchFamily="18" charset="0"/>
                    <a:ea typeface="Calibri"/>
                    <a:cs typeface="Times New Roman" pitchFamily="18" charset="0"/>
                  </a:rPr>
                  <a:t>probability density  function(pdf)  integral over arrange of [-∞,∞]</a:t>
                </a:r>
                <a:endParaRPr lang="en-US" sz="2800" dirty="0">
                  <a:latin typeface="Times New Roman" pitchFamily="18" charset="0"/>
                  <a:ea typeface="Calibri"/>
                  <a:cs typeface="Times New Roman" pitchFamily="18" charset="0"/>
                </a:endParaRPr>
              </a:p>
              <a:p>
                <a:pPr marL="342900" marR="0" lvl="0" indent="-342900" algn="just">
                  <a:lnSpc>
                    <a:spcPct val="150000"/>
                  </a:lnSpc>
                  <a:spcBef>
                    <a:spcPts val="0"/>
                  </a:spcBef>
                  <a:spcAft>
                    <a:spcPts val="0"/>
                  </a:spcAft>
                  <a:buFont typeface="+mj-lt"/>
                  <a:buAutoNum type="arabicPeriod"/>
                </a:pPr>
                <a:r>
                  <a:rPr lang="en-US" sz="2800" dirty="0">
                    <a:effectLst/>
                    <a:latin typeface="Times New Roman" pitchFamily="18" charset="0"/>
                    <a:ea typeface="Calibri"/>
                    <a:cs typeface="Times New Roman" pitchFamily="18" charset="0"/>
                  </a:rPr>
                  <a:t>P(x</a:t>
                </a:r>
                <a:r>
                  <a:rPr lang="en-US" sz="2800" baseline="-25000" dirty="0">
                    <a:effectLst/>
                    <a:latin typeface="Times New Roman" pitchFamily="18" charset="0"/>
                    <a:ea typeface="Calibri"/>
                    <a:cs typeface="Times New Roman" pitchFamily="18" charset="0"/>
                  </a:rPr>
                  <a:t>1</a:t>
                </a:r>
                <a:r>
                  <a:rPr lang="en-US" sz="2800" dirty="0">
                    <a:effectLst/>
                    <a:latin typeface="Times New Roman" pitchFamily="18" charset="0"/>
                    <a:ea typeface="Calibri"/>
                    <a:cs typeface="Times New Roman" pitchFamily="18" charset="0"/>
                  </a:rPr>
                  <a:t>&lt;X&lt;x</a:t>
                </a:r>
                <a:r>
                  <a:rPr lang="en-US" sz="2800" baseline="-25000" dirty="0">
                    <a:effectLst/>
                    <a:latin typeface="Times New Roman" pitchFamily="18" charset="0"/>
                    <a:ea typeface="Calibri"/>
                    <a:cs typeface="Times New Roman" pitchFamily="18" charset="0"/>
                  </a:rPr>
                  <a:t>2</a:t>
                </a:r>
                <a:r>
                  <a:rPr lang="en-US" sz="2800" dirty="0">
                    <a:effectLst/>
                    <a:latin typeface="Times New Roman" pitchFamily="18" charset="0"/>
                    <a:ea typeface="Calibri"/>
                    <a:cs typeface="Times New Roman" pitchFamily="18" charset="0"/>
                  </a:rPr>
                  <a:t>)=</a:t>
                </a:r>
                <a14:m>
                  <m:oMath xmlns:m="http://schemas.openxmlformats.org/officeDocument/2006/math">
                    <m:nary>
                      <m:naryPr>
                        <m:limLoc m:val="subSup"/>
                        <m:ctrlPr>
                          <a:rPr lang="en-US" sz="2800" i="1">
                            <a:effectLst/>
                            <a:latin typeface="Cambria Math" panose="02040503050406030204" pitchFamily="18" charset="0"/>
                            <a:ea typeface="Calibri"/>
                            <a:cs typeface="Times New Roman"/>
                          </a:rPr>
                        </m:ctrlPr>
                      </m:naryPr>
                      <m:sub>
                        <m:r>
                          <a:rPr lang="en-US" sz="2800" i="1">
                            <a:effectLst/>
                            <a:latin typeface="Cambria Math"/>
                            <a:ea typeface="Calibri"/>
                            <a:cs typeface="Times New Roman"/>
                          </a:rPr>
                          <m:t>𝑥</m:t>
                        </m:r>
                        <m:r>
                          <a:rPr lang="en-US" sz="2800" i="1">
                            <a:effectLst/>
                            <a:latin typeface="Cambria Math"/>
                            <a:ea typeface="Calibri"/>
                            <a:cs typeface="Times New Roman"/>
                          </a:rPr>
                          <m:t>1</m:t>
                        </m:r>
                      </m:sub>
                      <m:sup>
                        <m:r>
                          <a:rPr lang="en-US" sz="2800" i="1">
                            <a:effectLst/>
                            <a:latin typeface="Cambria Math"/>
                            <a:ea typeface="Calibri"/>
                            <a:cs typeface="Times New Roman"/>
                          </a:rPr>
                          <m:t>𝑥</m:t>
                        </m:r>
                        <m:r>
                          <a:rPr lang="en-US" sz="2800" i="1">
                            <a:effectLst/>
                            <a:latin typeface="Cambria Math"/>
                            <a:ea typeface="Calibri"/>
                            <a:cs typeface="Times New Roman"/>
                          </a:rPr>
                          <m:t>2</m:t>
                        </m:r>
                      </m:sup>
                      <m:e>
                        <m:r>
                          <m:rPr>
                            <m:sty m:val="p"/>
                          </m:rPr>
                          <a:rPr lang="en-US" sz="2800">
                            <a:effectLst/>
                            <a:latin typeface="Cambria Math"/>
                            <a:ea typeface="Calibri"/>
                            <a:cs typeface="Times New Roman"/>
                          </a:rPr>
                          <m:t>f</m:t>
                        </m:r>
                        <m:r>
                          <a:rPr lang="en-US" sz="2800">
                            <a:effectLst/>
                            <a:latin typeface="Cambria Math"/>
                            <a:ea typeface="Calibri"/>
                            <a:cs typeface="Times New Roman"/>
                          </a:rPr>
                          <m:t>(</m:t>
                        </m:r>
                        <m:r>
                          <m:rPr>
                            <m:sty m:val="p"/>
                          </m:rPr>
                          <a:rPr lang="en-US" sz="2800">
                            <a:effectLst/>
                            <a:latin typeface="Cambria Math"/>
                            <a:ea typeface="Calibri"/>
                            <a:cs typeface="Times New Roman"/>
                          </a:rPr>
                          <m:t>x</m:t>
                        </m:r>
                        <m:r>
                          <a:rPr lang="en-US" sz="2800">
                            <a:effectLst/>
                            <a:latin typeface="Cambria Math"/>
                            <a:ea typeface="Calibri"/>
                            <a:cs typeface="Times New Roman"/>
                          </a:rPr>
                          <m:t>)</m:t>
                        </m:r>
                        <m:r>
                          <m:rPr>
                            <m:sty m:val="p"/>
                          </m:rPr>
                          <a:rPr lang="en-US" sz="2800">
                            <a:effectLst/>
                            <a:latin typeface="Cambria Math"/>
                            <a:ea typeface="Calibri"/>
                            <a:cs typeface="Times New Roman"/>
                          </a:rPr>
                          <m:t>dx</m:t>
                        </m:r>
                      </m:e>
                    </m:nary>
                  </m:oMath>
                </a14:m>
                <a:endParaRPr lang="en-US" sz="2800" dirty="0">
                  <a:latin typeface="Times New Roman" pitchFamily="18" charset="0"/>
                  <a:ea typeface="Calibri"/>
                  <a:cs typeface="Times New Roman" pitchFamily="18" charset="0"/>
                </a:endParaRPr>
              </a:p>
              <a:p>
                <a:pPr marL="342900" marR="0" lvl="0" indent="-342900" algn="just">
                  <a:lnSpc>
                    <a:spcPct val="150000"/>
                  </a:lnSpc>
                  <a:spcBef>
                    <a:spcPts val="0"/>
                  </a:spcBef>
                  <a:spcAft>
                    <a:spcPts val="0"/>
                  </a:spcAft>
                  <a:buFont typeface="+mj-lt"/>
                  <a:buAutoNum type="arabicPeriod"/>
                </a:pPr>
                <a:r>
                  <a:rPr lang="en-US" sz="2800" dirty="0">
                    <a:effectLst/>
                    <a:latin typeface="Times New Roman" pitchFamily="18" charset="0"/>
                    <a:ea typeface="Calibri"/>
                    <a:cs typeface="Times New Roman" pitchFamily="18" charset="0"/>
                  </a:rPr>
                  <a:t>P(X=a)=</a:t>
                </a:r>
                <a14:m>
                  <m:oMath xmlns:m="http://schemas.openxmlformats.org/officeDocument/2006/math">
                    <m:nary>
                      <m:naryPr>
                        <m:limLoc m:val="subSup"/>
                        <m:ctrlPr>
                          <a:rPr lang="en-US" sz="2800" i="1">
                            <a:effectLst/>
                            <a:latin typeface="Cambria Math" panose="02040503050406030204" pitchFamily="18" charset="0"/>
                            <a:ea typeface="Calibri"/>
                            <a:cs typeface="Times New Roman"/>
                          </a:rPr>
                        </m:ctrlPr>
                      </m:naryPr>
                      <m:sub>
                        <m:r>
                          <a:rPr lang="en-US" sz="2800" i="1">
                            <a:effectLst/>
                            <a:latin typeface="Cambria Math"/>
                            <a:ea typeface="Calibri"/>
                            <a:cs typeface="Times New Roman"/>
                          </a:rPr>
                          <m:t>𝑎</m:t>
                        </m:r>
                      </m:sub>
                      <m:sup>
                        <m:r>
                          <a:rPr lang="en-US" sz="2800" i="1">
                            <a:effectLst/>
                            <a:latin typeface="Cambria Math"/>
                            <a:ea typeface="Calibri"/>
                            <a:cs typeface="Times New Roman"/>
                          </a:rPr>
                          <m:t>𝑎</m:t>
                        </m:r>
                      </m:sup>
                      <m:e>
                        <m:r>
                          <m:rPr>
                            <m:sty m:val="p"/>
                          </m:rPr>
                          <a:rPr lang="en-US" sz="2800">
                            <a:effectLst/>
                            <a:latin typeface="Cambria Math"/>
                            <a:ea typeface="Calibri"/>
                            <a:cs typeface="Times New Roman"/>
                          </a:rPr>
                          <m:t>f</m:t>
                        </m:r>
                        <m:r>
                          <a:rPr lang="en-US" sz="2800">
                            <a:effectLst/>
                            <a:latin typeface="Cambria Math"/>
                            <a:ea typeface="Calibri"/>
                            <a:cs typeface="Times New Roman"/>
                          </a:rPr>
                          <m:t>(</m:t>
                        </m:r>
                        <m:r>
                          <m:rPr>
                            <m:sty m:val="p"/>
                          </m:rPr>
                          <a:rPr lang="en-US" sz="2800">
                            <a:effectLst/>
                            <a:latin typeface="Cambria Math"/>
                            <a:ea typeface="Calibri"/>
                            <a:cs typeface="Times New Roman"/>
                          </a:rPr>
                          <m:t>x</m:t>
                        </m:r>
                        <m:r>
                          <a:rPr lang="en-US" sz="2800">
                            <a:effectLst/>
                            <a:latin typeface="Cambria Math"/>
                            <a:ea typeface="Calibri"/>
                            <a:cs typeface="Times New Roman"/>
                          </a:rPr>
                          <m:t>)</m:t>
                        </m:r>
                        <m:r>
                          <m:rPr>
                            <m:sty m:val="p"/>
                          </m:rPr>
                          <a:rPr lang="en-US" sz="2800">
                            <a:effectLst/>
                            <a:latin typeface="Cambria Math"/>
                            <a:ea typeface="Calibri"/>
                            <a:cs typeface="Times New Roman"/>
                          </a:rPr>
                          <m:t>dx</m:t>
                        </m:r>
                      </m:e>
                    </m:nary>
                  </m:oMath>
                </a14:m>
                <a:r>
                  <a:rPr lang="en-US" sz="2800" dirty="0">
                    <a:effectLst/>
                    <a:latin typeface="Times New Roman" pitchFamily="18" charset="0"/>
                    <a:ea typeface="Times New Roman"/>
                    <a:cs typeface="Times New Roman" pitchFamily="18" charset="0"/>
                  </a:rPr>
                  <a:t> =0</a:t>
                </a:r>
                <a:endParaRPr lang="en-US" sz="2800" dirty="0">
                  <a:latin typeface="Times New Roman" pitchFamily="18" charset="0"/>
                  <a:ea typeface="Calibri"/>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88489" y="-210730"/>
                <a:ext cx="8686800" cy="7068730"/>
              </a:xfrm>
              <a:prstGeom prst="rect">
                <a:avLst/>
              </a:prstGeom>
              <a:blipFill rotWithShape="1">
                <a:blip r:embed="rId2"/>
                <a:stretch>
                  <a:fillRect l="-1474" r="-2526" b="-517"/>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9104125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52400" y="208103"/>
                <a:ext cx="8153400" cy="3095463"/>
              </a:xfrm>
              <a:prstGeom prst="rect">
                <a:avLst/>
              </a:prstGeom>
            </p:spPr>
            <p:txBody>
              <a:bodyPr wrap="square">
                <a:spAutoFit/>
              </a:bodyPr>
              <a:lstStyle/>
              <a:p>
                <a:pPr>
                  <a:lnSpc>
                    <a:spcPct val="150000"/>
                  </a:lnSpc>
                </a:pPr>
                <a:r>
                  <a:rPr lang="en-US" sz="2800" dirty="0">
                    <a:latin typeface="Times New Roman" pitchFamily="18" charset="0"/>
                    <a:ea typeface="Times New Roman"/>
                    <a:cs typeface="Times New Roman" pitchFamily="18" charset="0"/>
                  </a:rPr>
                  <a:t>Example: Let the bivariate random variable (X,Y) have a joint density function </a:t>
                </a:r>
                <a:endParaRPr lang="en-US" sz="2800" dirty="0">
                  <a:latin typeface="Times New Roman" pitchFamily="18" charset="0"/>
                  <a:ea typeface="Calibri"/>
                  <a:cs typeface="Times New Roman" pitchFamily="18" charset="0"/>
                </a:endParaRPr>
              </a:p>
              <a:p>
                <a:pPr>
                  <a:lnSpc>
                    <a:spcPct val="150000"/>
                  </a:lnSpc>
                </a:pPr>
                <a14:m>
                  <m:oMath xmlns:m="http://schemas.openxmlformats.org/officeDocument/2006/math">
                    <m:r>
                      <a:rPr lang="en-US" sz="2800" i="1">
                        <a:effectLst/>
                        <a:latin typeface="Cambria Math"/>
                        <a:ea typeface="Calibri"/>
                        <a:cs typeface="Times New Roman"/>
                      </a:rPr>
                      <m:t>                                           </m:t>
                    </m:r>
                    <m:r>
                      <a:rPr lang="en-US" sz="2800" i="1">
                        <a:effectLst/>
                        <a:latin typeface="Cambria Math"/>
                        <a:ea typeface="Calibri"/>
                        <a:cs typeface="Times New Roman"/>
                      </a:rPr>
                      <m:t>𝑓</m:t>
                    </m:r>
                    <m:d>
                      <m:dPr>
                        <m:ctrlPr>
                          <a:rPr lang="en-US" sz="2800" i="1">
                            <a:effectLst/>
                            <a:latin typeface="Cambria Math" panose="02040503050406030204" pitchFamily="18" charset="0"/>
                            <a:ea typeface="Times New Roman"/>
                            <a:cs typeface="Times New Roman"/>
                          </a:rPr>
                        </m:ctrlPr>
                      </m:dPr>
                      <m:e>
                        <m:r>
                          <a:rPr lang="en-US" sz="2800" i="1">
                            <a:effectLst/>
                            <a:latin typeface="Cambria Math"/>
                            <a:ea typeface="Calibri"/>
                            <a:cs typeface="Times New Roman"/>
                          </a:rPr>
                          <m:t>𝑥</m:t>
                        </m:r>
                        <m:r>
                          <a:rPr lang="en-US" sz="2800" i="1">
                            <a:effectLst/>
                            <a:latin typeface="Cambria Math"/>
                            <a:ea typeface="Calibri"/>
                            <a:cs typeface="Times New Roman"/>
                          </a:rPr>
                          <m:t>,</m:t>
                        </m:r>
                        <m:r>
                          <a:rPr lang="en-US" sz="2800" i="1">
                            <a:effectLst/>
                            <a:latin typeface="Cambria Math"/>
                            <a:ea typeface="Calibri"/>
                            <a:cs typeface="Times New Roman"/>
                          </a:rPr>
                          <m:t>𝑦</m:t>
                        </m:r>
                      </m:e>
                    </m:d>
                    <m:r>
                      <a:rPr lang="en-US" sz="2800" i="1">
                        <a:effectLst/>
                        <a:latin typeface="Cambria Math"/>
                        <a:ea typeface="Calibri"/>
                        <a:cs typeface="Times New Roman"/>
                      </a:rPr>
                      <m:t>=</m:t>
                    </m:r>
                    <m:d>
                      <m:dPr>
                        <m:begChr m:val="{"/>
                        <m:endChr m:val=""/>
                        <m:ctrlPr>
                          <a:rPr lang="en-US" sz="2800" i="1">
                            <a:effectLst/>
                            <a:latin typeface="Cambria Math" panose="02040503050406030204" pitchFamily="18" charset="0"/>
                            <a:ea typeface="Times New Roman"/>
                            <a:cs typeface="Times New Roman"/>
                          </a:rPr>
                        </m:ctrlPr>
                      </m:dPr>
                      <m:e>
                        <m:eqArr>
                          <m:eqArrPr>
                            <m:ctrlPr>
                              <a:rPr lang="en-US" sz="2800" i="1">
                                <a:effectLst/>
                                <a:latin typeface="Cambria Math" panose="02040503050406030204" pitchFamily="18" charset="0"/>
                                <a:ea typeface="Times New Roman"/>
                                <a:cs typeface="Times New Roman"/>
                              </a:rPr>
                            </m:ctrlPr>
                          </m:eqArrPr>
                          <m:e>
                            <m:r>
                              <a:rPr lang="en-US" sz="2800" i="1">
                                <a:effectLst/>
                                <a:latin typeface="Cambria Math"/>
                                <a:ea typeface="Calibri"/>
                                <a:cs typeface="Times New Roman"/>
                              </a:rPr>
                              <m:t>𝑥</m:t>
                            </m:r>
                            <m:r>
                              <a:rPr lang="en-US" sz="2800" i="1">
                                <a:effectLst/>
                                <a:latin typeface="Cambria Math"/>
                                <a:ea typeface="Calibri"/>
                                <a:cs typeface="Times New Roman"/>
                              </a:rPr>
                              <m:t>+</m:t>
                            </m:r>
                            <m:r>
                              <a:rPr lang="en-US" sz="2800" i="1">
                                <a:effectLst/>
                                <a:latin typeface="Cambria Math"/>
                                <a:ea typeface="Calibri"/>
                                <a:cs typeface="Times New Roman"/>
                              </a:rPr>
                              <m:t>𝑦</m:t>
                            </m:r>
                            <m:r>
                              <a:rPr lang="en-US" sz="2800" i="1">
                                <a:effectLst/>
                                <a:latin typeface="Cambria Math"/>
                                <a:ea typeface="Calibri"/>
                                <a:cs typeface="Times New Roman"/>
                              </a:rPr>
                              <m:t>,  &amp;0&lt;</m:t>
                            </m:r>
                            <m:r>
                              <a:rPr lang="en-US" sz="2800" i="1">
                                <a:effectLst/>
                                <a:latin typeface="Cambria Math"/>
                                <a:ea typeface="Calibri"/>
                                <a:cs typeface="Times New Roman"/>
                              </a:rPr>
                              <m:t>𝑥</m:t>
                            </m:r>
                            <m:r>
                              <a:rPr lang="en-US" sz="2800" i="1">
                                <a:effectLst/>
                                <a:latin typeface="Cambria Math"/>
                                <a:ea typeface="Calibri"/>
                                <a:cs typeface="Times New Roman"/>
                              </a:rPr>
                              <m:t>&lt;1,0&lt;</m:t>
                            </m:r>
                            <m:r>
                              <a:rPr lang="en-US" sz="2800" i="1">
                                <a:effectLst/>
                                <a:latin typeface="Cambria Math"/>
                                <a:ea typeface="Calibri"/>
                                <a:cs typeface="Times New Roman"/>
                              </a:rPr>
                              <m:t>𝑦</m:t>
                            </m:r>
                            <m:r>
                              <a:rPr lang="en-US" sz="2800" i="1">
                                <a:effectLst/>
                                <a:latin typeface="Cambria Math"/>
                                <a:ea typeface="Calibri"/>
                                <a:cs typeface="Times New Roman"/>
                              </a:rPr>
                              <m:t>&lt;1</m:t>
                            </m:r>
                          </m:e>
                          <m:e>
                            <m:r>
                              <a:rPr lang="en-US" sz="2800" i="1">
                                <a:effectLst/>
                                <a:latin typeface="Cambria Math"/>
                                <a:ea typeface="Calibri"/>
                                <a:cs typeface="Times New Roman"/>
                              </a:rPr>
                              <m:t>0,  &amp;</m:t>
                            </m:r>
                            <m:r>
                              <a:rPr lang="en-US" sz="2800" i="1">
                                <a:effectLst/>
                                <a:latin typeface="Cambria Math"/>
                                <a:ea typeface="Calibri"/>
                                <a:cs typeface="Times New Roman"/>
                              </a:rPr>
                              <m:t>𝑜𝑡h𝑒𝑟𝑤𝑖𝑠𝑒</m:t>
                            </m:r>
                          </m:e>
                        </m:eqArr>
                      </m:e>
                    </m:d>
                  </m:oMath>
                </a14:m>
                <a:r>
                  <a:rPr lang="en-US" sz="2800" dirty="0">
                    <a:effectLst/>
                    <a:latin typeface="Times New Roman" pitchFamily="18" charset="0"/>
                    <a:ea typeface="Times New Roman"/>
                    <a:cs typeface="Times New Roman" pitchFamily="18" charset="0"/>
                  </a:rPr>
                  <a:t> Find</a:t>
                </a:r>
                <a14:m>
                  <m:oMath xmlns:m="http://schemas.openxmlformats.org/officeDocument/2006/math">
                    <m:r>
                      <a:rPr lang="en-US" sz="2800" i="1">
                        <a:effectLst/>
                        <a:latin typeface="Cambria Math"/>
                        <a:ea typeface="Times New Roman"/>
                        <a:cs typeface="Times New Roman"/>
                      </a:rPr>
                      <m:t> </m:t>
                    </m:r>
                    <m:r>
                      <a:rPr lang="en-US" sz="2800" i="1">
                        <a:effectLst/>
                        <a:latin typeface="Cambria Math"/>
                        <a:ea typeface="Times New Roman"/>
                        <a:cs typeface="Times New Roman"/>
                      </a:rPr>
                      <m:t>𝑐𝑜𝑣</m:t>
                    </m:r>
                    <m:d>
                      <m:dPr>
                        <m:ctrlPr>
                          <a:rPr lang="en-US" sz="2800" i="1">
                            <a:effectLst/>
                            <a:latin typeface="Cambria Math" panose="02040503050406030204" pitchFamily="18" charset="0"/>
                            <a:ea typeface="Times New Roman"/>
                            <a:cs typeface="Times New Roman"/>
                          </a:rPr>
                        </m:ctrlPr>
                      </m:dPr>
                      <m:e>
                        <m:r>
                          <a:rPr lang="en-US" sz="2800" i="1">
                            <a:effectLst/>
                            <a:latin typeface="Cambria Math"/>
                            <a:ea typeface="Times New Roman"/>
                            <a:cs typeface="Times New Roman"/>
                          </a:rPr>
                          <m:t>𝑥</m:t>
                        </m:r>
                        <m:r>
                          <a:rPr lang="en-US" sz="2800" i="1">
                            <a:effectLst/>
                            <a:latin typeface="Cambria Math"/>
                            <a:ea typeface="Times New Roman"/>
                            <a:cs typeface="Times New Roman"/>
                          </a:rPr>
                          <m:t>,</m:t>
                        </m:r>
                        <m:r>
                          <a:rPr lang="en-US" sz="2800" i="1">
                            <a:effectLst/>
                            <a:latin typeface="Cambria Math"/>
                            <a:ea typeface="Times New Roman"/>
                            <a:cs typeface="Times New Roman"/>
                          </a:rPr>
                          <m:t>𝑦</m:t>
                        </m:r>
                      </m:e>
                    </m:d>
                  </m:oMath>
                </a14:m>
                <a:r>
                  <a:rPr lang="en-US" sz="2800" dirty="0">
                    <a:effectLst/>
                    <a:latin typeface="Times New Roman" pitchFamily="18" charset="0"/>
                    <a:ea typeface="Times New Roman"/>
                    <a:cs typeface="Times New Roman" pitchFamily="18" charset="0"/>
                  </a:rPr>
                  <a:t>.</a:t>
                </a:r>
                <a:endParaRPr lang="en-US" sz="2800" dirty="0">
                  <a:latin typeface="Times New Roman" pitchFamily="18" charset="0"/>
                  <a:ea typeface="Calibri"/>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52400" y="208103"/>
                <a:ext cx="8153400" cy="3095463"/>
              </a:xfrm>
              <a:prstGeom prst="rect">
                <a:avLst/>
              </a:prstGeom>
              <a:blipFill rotWithShape="1">
                <a:blip r:embed="rId2"/>
                <a:stretch>
                  <a:fillRect l="-1495" r="-1345"/>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15696183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34413"/>
            <a:ext cx="89916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Solution</a:t>
            </a:r>
            <a:r>
              <a:rPr kumimoji="0" lang="en-US" sz="28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from the definition of covariance it is computed as  </a:t>
            </a:r>
            <a:r>
              <a:rPr kumimoji="0" lang="en-US" sz="2800" b="0" i="1"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Cov(</a:t>
            </a:r>
            <a:r>
              <a:rPr kumimoji="0" lang="en-US" sz="2800" b="0" i="1" u="none" strike="noStrike" cap="none" normalizeH="0" baseline="0" dirty="0" err="1" smtClean="0">
                <a:ln>
                  <a:noFill/>
                </a:ln>
                <a:solidFill>
                  <a:schemeClr val="tx1"/>
                </a:solidFill>
                <a:effectLst/>
                <a:latin typeface="Times New Roman" pitchFamily="18" charset="0"/>
                <a:ea typeface="Times New Roman" pitchFamily="18" charset="0"/>
                <a:cs typeface="Times New Roman" pitchFamily="18" charset="0"/>
              </a:rPr>
              <a:t>x,y</a:t>
            </a:r>
            <a:r>
              <a:rPr kumimoji="0" lang="en-US" sz="2800" b="0" i="1"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t>
            </a:r>
            <a:r>
              <a:rPr kumimoji="0" lang="en-US" sz="2800" b="0" i="1" u="none" strike="noStrike" cap="none" normalizeH="0" baseline="0" dirty="0" err="1" smtClean="0">
                <a:ln>
                  <a:noFill/>
                </a:ln>
                <a:solidFill>
                  <a:schemeClr val="tx1"/>
                </a:solidFill>
                <a:effectLst/>
                <a:latin typeface="Times New Roman" pitchFamily="18" charset="0"/>
                <a:ea typeface="Times New Roman" pitchFamily="18" charset="0"/>
                <a:cs typeface="Times New Roman" pitchFamily="18" charset="0"/>
              </a:rPr>
              <a:t>Exy</a:t>
            </a:r>
            <a:r>
              <a:rPr kumimoji="0" lang="en-US" sz="2800" b="0" i="1"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-E(x)E(y)</a:t>
            </a:r>
            <a:endParaRPr kumimoji="0" lang="en-US" sz="28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512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438400"/>
            <a:ext cx="8458200" cy="32004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0" y="1269830"/>
            <a:ext cx="91440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Therefore by the definition of covariance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0" i="1"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Cov(</a:t>
            </a:r>
            <a:r>
              <a:rPr kumimoji="0" lang="en-US" sz="2800" b="0" i="1" u="none" strike="noStrike" cap="none" normalizeH="0" baseline="0" dirty="0" err="1" smtClean="0">
                <a:ln>
                  <a:noFill/>
                </a:ln>
                <a:solidFill>
                  <a:schemeClr val="tx1"/>
                </a:solidFill>
                <a:effectLst/>
                <a:latin typeface="Times New Roman" pitchFamily="18" charset="0"/>
                <a:ea typeface="Times New Roman" pitchFamily="18" charset="0"/>
                <a:cs typeface="Times New Roman" pitchFamily="18" charset="0"/>
              </a:rPr>
              <a:t>x,y</a:t>
            </a:r>
            <a:r>
              <a:rPr kumimoji="0" lang="en-US" sz="2800" b="0" i="1"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t>
            </a:r>
            <a:r>
              <a:rPr kumimoji="0" lang="en-US" sz="2800" b="0" i="1" u="none" strike="noStrike" cap="none" normalizeH="0" baseline="0" dirty="0" err="1" smtClean="0">
                <a:ln>
                  <a:noFill/>
                </a:ln>
                <a:solidFill>
                  <a:schemeClr val="tx1"/>
                </a:solidFill>
                <a:effectLst/>
                <a:latin typeface="Times New Roman" pitchFamily="18" charset="0"/>
                <a:ea typeface="Times New Roman" pitchFamily="18" charset="0"/>
                <a:cs typeface="Times New Roman" pitchFamily="18" charset="0"/>
              </a:rPr>
              <a:t>Exy</a:t>
            </a:r>
            <a:r>
              <a:rPr kumimoji="0" lang="en-US" sz="2800" b="0" i="1"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-E(x)E(y)</a:t>
            </a:r>
            <a:r>
              <a:rPr lang="en-US" sz="2800" dirty="0">
                <a:latin typeface="Times New Roman" pitchFamily="18" charset="0"/>
                <a:cs typeface="Times New Roman" pitchFamily="18" charset="0"/>
              </a:rPr>
              <a:t> </a:t>
            </a:r>
            <a:r>
              <a:rPr kumimoji="0" lang="en-US" sz="2800" b="0" i="1"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=13-712*712=-1144</a:t>
            </a:r>
            <a:endParaRPr kumimoji="0" lang="en-US" sz="2800"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61468557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0348287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0" y="0"/>
                <a:ext cx="8839200" cy="6085769"/>
              </a:xfrm>
              <a:prstGeom prst="rect">
                <a:avLst/>
              </a:prstGeom>
            </p:spPr>
            <p:txBody>
              <a:bodyPr wrap="square">
                <a:spAutoFit/>
              </a:bodyPr>
              <a:lstStyle/>
              <a:p>
                <a:r>
                  <a:rPr lang="en-US" sz="2800" dirty="0">
                    <a:latin typeface="Times New Roman" pitchFamily="18" charset="0"/>
                    <a:ea typeface="Times New Roman"/>
                    <a:cs typeface="Times New Roman" pitchFamily="18" charset="0"/>
                  </a:rPr>
                  <a:t>Example: Let X and Y be two random variables having a joint density function given by</a:t>
                </a:r>
                <a:endParaRPr lang="en-US" sz="2800" dirty="0">
                  <a:latin typeface="Times New Roman" pitchFamily="18" charset="0"/>
                  <a:ea typeface="Calibri"/>
                  <a:cs typeface="Times New Roman" pitchFamily="18" charset="0"/>
                </a:endParaRPr>
              </a:p>
              <a:p>
                <a14:m>
                  <m:oMath xmlns:m="http://schemas.openxmlformats.org/officeDocument/2006/math">
                    <m:r>
                      <a:rPr lang="en-US" sz="2800" i="1">
                        <a:effectLst/>
                        <a:latin typeface="Cambria Math"/>
                        <a:ea typeface="Calibri"/>
                        <a:cs typeface="Times New Roman"/>
                      </a:rPr>
                      <m:t>                                                       </m:t>
                    </m:r>
                    <m:r>
                      <a:rPr lang="en-US" sz="2800" i="1">
                        <a:effectLst/>
                        <a:latin typeface="Cambria Math"/>
                        <a:ea typeface="Calibri"/>
                        <a:cs typeface="Times New Roman"/>
                      </a:rPr>
                      <m:t>𝑓</m:t>
                    </m:r>
                    <m:d>
                      <m:dPr>
                        <m:ctrlPr>
                          <a:rPr lang="en-US" sz="2800" i="1">
                            <a:effectLst/>
                            <a:latin typeface="Cambria Math" panose="02040503050406030204" pitchFamily="18" charset="0"/>
                            <a:ea typeface="Times New Roman"/>
                            <a:cs typeface="Times New Roman"/>
                          </a:rPr>
                        </m:ctrlPr>
                      </m:dPr>
                      <m:e>
                        <m:r>
                          <a:rPr lang="en-US" sz="2800" i="1">
                            <a:effectLst/>
                            <a:latin typeface="Cambria Math"/>
                            <a:ea typeface="Calibri"/>
                            <a:cs typeface="Times New Roman"/>
                          </a:rPr>
                          <m:t>𝑥</m:t>
                        </m:r>
                        <m:r>
                          <a:rPr lang="en-US" sz="2800" i="1">
                            <a:effectLst/>
                            <a:latin typeface="Cambria Math"/>
                            <a:ea typeface="Calibri"/>
                            <a:cs typeface="Times New Roman"/>
                          </a:rPr>
                          <m:t>,</m:t>
                        </m:r>
                        <m:r>
                          <a:rPr lang="en-US" sz="2800" i="1">
                            <a:effectLst/>
                            <a:latin typeface="Cambria Math"/>
                            <a:ea typeface="Calibri"/>
                            <a:cs typeface="Times New Roman"/>
                          </a:rPr>
                          <m:t>𝑦</m:t>
                        </m:r>
                      </m:e>
                    </m:d>
                    <m:r>
                      <a:rPr lang="en-US" sz="2800" i="1">
                        <a:effectLst/>
                        <a:latin typeface="Cambria Math"/>
                        <a:ea typeface="Calibri"/>
                        <a:cs typeface="Times New Roman"/>
                      </a:rPr>
                      <m:t>=</m:t>
                    </m:r>
                    <m:d>
                      <m:dPr>
                        <m:begChr m:val="{"/>
                        <m:endChr m:val=""/>
                        <m:ctrlPr>
                          <a:rPr lang="en-US" sz="2800" i="1">
                            <a:effectLst/>
                            <a:latin typeface="Cambria Math" panose="02040503050406030204" pitchFamily="18" charset="0"/>
                            <a:ea typeface="Times New Roman"/>
                            <a:cs typeface="Times New Roman"/>
                          </a:rPr>
                        </m:ctrlPr>
                      </m:dPr>
                      <m:e>
                        <m:eqArr>
                          <m:eqArrPr>
                            <m:ctrlPr>
                              <a:rPr lang="en-US" sz="2800" i="1">
                                <a:effectLst/>
                                <a:latin typeface="Cambria Math" panose="02040503050406030204" pitchFamily="18" charset="0"/>
                                <a:ea typeface="Times New Roman"/>
                                <a:cs typeface="Times New Roman"/>
                              </a:rPr>
                            </m:ctrlPr>
                          </m:eqArrPr>
                          <m:e>
                            <m:r>
                              <a:rPr lang="en-US" sz="2800" i="1">
                                <a:effectLst/>
                                <a:latin typeface="Cambria Math"/>
                                <a:ea typeface="Calibri"/>
                                <a:cs typeface="Times New Roman"/>
                              </a:rPr>
                              <m:t>1.5,  &amp;−1&lt;</m:t>
                            </m:r>
                            <m:r>
                              <a:rPr lang="en-US" sz="2800" i="1">
                                <a:effectLst/>
                                <a:latin typeface="Cambria Math"/>
                                <a:ea typeface="Calibri"/>
                                <a:cs typeface="Times New Roman"/>
                              </a:rPr>
                              <m:t>𝑥</m:t>
                            </m:r>
                            <m:r>
                              <a:rPr lang="en-US" sz="2800" i="1">
                                <a:effectLst/>
                                <a:latin typeface="Cambria Math"/>
                                <a:ea typeface="Calibri"/>
                                <a:cs typeface="Times New Roman"/>
                              </a:rPr>
                              <m:t>&lt;1,0&lt;</m:t>
                            </m:r>
                            <m:r>
                              <a:rPr lang="en-US" sz="2800" i="1">
                                <a:effectLst/>
                                <a:latin typeface="Cambria Math"/>
                                <a:ea typeface="Calibri"/>
                                <a:cs typeface="Times New Roman"/>
                              </a:rPr>
                              <m:t>𝑦</m:t>
                            </m:r>
                            <m:r>
                              <a:rPr lang="en-US" sz="2800" i="1">
                                <a:effectLst/>
                                <a:latin typeface="Cambria Math"/>
                                <a:ea typeface="Calibri"/>
                                <a:cs typeface="Times New Roman"/>
                              </a:rPr>
                              <m:t>&lt;</m:t>
                            </m:r>
                            <m:sSup>
                              <m:sSupPr>
                                <m:ctrlPr>
                                  <a:rPr lang="en-US" sz="2800" i="1">
                                    <a:effectLst/>
                                    <a:latin typeface="Cambria Math" panose="02040503050406030204" pitchFamily="18" charset="0"/>
                                    <a:ea typeface="Calibri"/>
                                    <a:cs typeface="Times New Roman"/>
                                  </a:rPr>
                                </m:ctrlPr>
                              </m:sSupPr>
                              <m:e>
                                <m:r>
                                  <a:rPr lang="en-US" sz="2800" i="1">
                                    <a:effectLst/>
                                    <a:latin typeface="Cambria Math"/>
                                    <a:ea typeface="Calibri"/>
                                    <a:cs typeface="Times New Roman"/>
                                  </a:rPr>
                                  <m:t>𝑥</m:t>
                                </m:r>
                              </m:e>
                              <m:sup>
                                <m:r>
                                  <a:rPr lang="en-US" sz="2800" i="1">
                                    <a:effectLst/>
                                    <a:latin typeface="Cambria Math"/>
                                    <a:ea typeface="Calibri"/>
                                    <a:cs typeface="Times New Roman"/>
                                  </a:rPr>
                                  <m:t>2</m:t>
                                </m:r>
                              </m:sup>
                            </m:sSup>
                          </m:e>
                          <m:e>
                            <m:r>
                              <a:rPr lang="en-US" sz="2800" i="1">
                                <a:effectLst/>
                                <a:latin typeface="Cambria Math"/>
                                <a:ea typeface="Calibri"/>
                                <a:cs typeface="Times New Roman"/>
                              </a:rPr>
                              <m:t>0,  &amp;</m:t>
                            </m:r>
                            <m:r>
                              <a:rPr lang="en-US" sz="2800" i="1">
                                <a:effectLst/>
                                <a:latin typeface="Cambria Math"/>
                                <a:ea typeface="Calibri"/>
                                <a:cs typeface="Times New Roman"/>
                              </a:rPr>
                              <m:t>𝑜𝑡h𝑒𝑟𝑤𝑖𝑠𝑒</m:t>
                            </m:r>
                          </m:e>
                        </m:eqArr>
                      </m:e>
                    </m:d>
                  </m:oMath>
                </a14:m>
                <a:r>
                  <a:rPr lang="en-US" sz="2800" dirty="0">
                    <a:effectLst/>
                    <a:latin typeface="Times New Roman" pitchFamily="18" charset="0"/>
                    <a:ea typeface="Times New Roman"/>
                    <a:cs typeface="Times New Roman" pitchFamily="18" charset="0"/>
                  </a:rPr>
                  <a:t>. </a:t>
                </a:r>
                <a:endParaRPr lang="en-US" sz="2800" dirty="0">
                  <a:latin typeface="Times New Roman" pitchFamily="18" charset="0"/>
                  <a:ea typeface="Calibri"/>
                  <a:cs typeface="Times New Roman" pitchFamily="18" charset="0"/>
                </a:endParaRPr>
              </a:p>
              <a:p>
                <a:pPr>
                  <a:lnSpc>
                    <a:spcPct val="150000"/>
                  </a:lnSpc>
                </a:pPr>
                <a:r>
                  <a:rPr lang="en-US" sz="2800" dirty="0">
                    <a:effectLst/>
                    <a:latin typeface="Times New Roman" pitchFamily="18" charset="0"/>
                    <a:ea typeface="Times New Roman"/>
                    <a:cs typeface="Times New Roman" pitchFamily="18" charset="0"/>
                  </a:rPr>
                  <a:t>Note this density implies that (</a:t>
                </a:r>
                <a:r>
                  <a:rPr lang="en-US" sz="2800" dirty="0" err="1">
                    <a:effectLst/>
                    <a:latin typeface="Times New Roman" pitchFamily="18" charset="0"/>
                    <a:ea typeface="Times New Roman"/>
                    <a:cs typeface="Times New Roman" pitchFamily="18" charset="0"/>
                  </a:rPr>
                  <a:t>x,y</a:t>
                </a:r>
                <a:r>
                  <a:rPr lang="en-US" sz="2800" dirty="0">
                    <a:effectLst/>
                    <a:latin typeface="Times New Roman" pitchFamily="18" charset="0"/>
                    <a:ea typeface="Times New Roman"/>
                    <a:cs typeface="Times New Roman" pitchFamily="18" charset="0"/>
                  </a:rPr>
                  <a:t>) points are equally likely to occur on and below the parabola represented by the graph of</a:t>
                </a:r>
                <a14:m>
                  <m:oMath xmlns:m="http://schemas.openxmlformats.org/officeDocument/2006/math">
                    <m:sSup>
                      <m:sSupPr>
                        <m:ctrlPr>
                          <a:rPr lang="en-US" sz="2800" i="1">
                            <a:effectLst/>
                            <a:latin typeface="Cambria Math" panose="02040503050406030204" pitchFamily="18" charset="0"/>
                            <a:ea typeface="Times New Roman"/>
                            <a:cs typeface="Times New Roman"/>
                          </a:rPr>
                        </m:ctrlPr>
                      </m:sSupPr>
                      <m:e>
                        <m:r>
                          <a:rPr lang="en-US" sz="2800" i="1">
                            <a:effectLst/>
                            <a:latin typeface="Cambria Math"/>
                            <a:ea typeface="Calibri"/>
                            <a:cs typeface="Times New Roman"/>
                          </a:rPr>
                          <m:t>  </m:t>
                        </m:r>
                        <m:r>
                          <a:rPr lang="en-US" sz="2800" i="1">
                            <a:effectLst/>
                            <a:latin typeface="Cambria Math"/>
                            <a:ea typeface="Calibri"/>
                            <a:cs typeface="Times New Roman"/>
                          </a:rPr>
                          <m:t>𝑦</m:t>
                        </m:r>
                        <m:r>
                          <a:rPr lang="en-US" sz="2800" i="1">
                            <a:effectLst/>
                            <a:latin typeface="Cambria Math"/>
                            <a:ea typeface="Calibri"/>
                            <a:cs typeface="Times New Roman"/>
                          </a:rPr>
                          <m:t>=</m:t>
                        </m:r>
                        <m:r>
                          <a:rPr lang="en-US" sz="2800" i="1">
                            <a:effectLst/>
                            <a:latin typeface="Cambria Math"/>
                            <a:ea typeface="Calibri"/>
                            <a:cs typeface="Times New Roman"/>
                          </a:rPr>
                          <m:t>𝑥</m:t>
                        </m:r>
                      </m:e>
                      <m:sup>
                        <m:r>
                          <a:rPr lang="en-US" sz="2800" i="1">
                            <a:effectLst/>
                            <a:latin typeface="Cambria Math"/>
                            <a:ea typeface="Calibri"/>
                            <a:cs typeface="Times New Roman"/>
                          </a:rPr>
                          <m:t>2</m:t>
                        </m:r>
                      </m:sup>
                    </m:sSup>
                  </m:oMath>
                </a14:m>
                <a:r>
                  <a:rPr lang="en-US" sz="2800" dirty="0">
                    <a:effectLst/>
                    <a:latin typeface="Times New Roman" pitchFamily="18" charset="0"/>
                    <a:ea typeface="Times New Roman"/>
                    <a:cs typeface="Times New Roman" pitchFamily="18" charset="0"/>
                  </a:rPr>
                  <a:t>. There is a direct functional dependence between </a:t>
                </a:r>
                <a:r>
                  <a:rPr lang="en-US" sz="2800" dirty="0" err="1">
                    <a:effectLst/>
                    <a:latin typeface="Times New Roman" pitchFamily="18" charset="0"/>
                    <a:ea typeface="Times New Roman"/>
                    <a:cs typeface="Times New Roman" pitchFamily="18" charset="0"/>
                  </a:rPr>
                  <a:t>Xand</a:t>
                </a:r>
                <a:r>
                  <a:rPr lang="en-US" sz="2800" dirty="0">
                    <a:effectLst/>
                    <a:latin typeface="Times New Roman" pitchFamily="18" charset="0"/>
                    <a:ea typeface="Times New Roman"/>
                    <a:cs typeface="Times New Roman" pitchFamily="18" charset="0"/>
                  </a:rPr>
                  <a:t> the range </a:t>
                </a:r>
                <a:r>
                  <a:rPr lang="en-US" sz="2800" dirty="0" err="1">
                    <a:effectLst/>
                    <a:latin typeface="Times New Roman" pitchFamily="18" charset="0"/>
                    <a:ea typeface="Times New Roman"/>
                    <a:cs typeface="Times New Roman" pitchFamily="18" charset="0"/>
                  </a:rPr>
                  <a:t>ofY</a:t>
                </a:r>
                <a:r>
                  <a:rPr lang="en-US" sz="2800" dirty="0">
                    <a:effectLst/>
                    <a:latin typeface="Times New Roman" pitchFamily="18" charset="0"/>
                    <a:ea typeface="Times New Roman"/>
                    <a:cs typeface="Times New Roman" pitchFamily="18" charset="0"/>
                  </a:rPr>
                  <a:t>, so that</a:t>
                </a:r>
                <a14:m>
                  <m:oMath xmlns:m="http://schemas.openxmlformats.org/officeDocument/2006/math">
                    <m:r>
                      <a:rPr lang="en-US" sz="2800" i="1">
                        <a:effectLst/>
                        <a:latin typeface="Cambria Math"/>
                        <a:ea typeface="Calibri"/>
                        <a:cs typeface="Times New Roman"/>
                      </a:rPr>
                      <m:t>𝑓</m:t>
                    </m:r>
                    <m:d>
                      <m:dPr>
                        <m:ctrlPr>
                          <a:rPr lang="en-US" sz="2800" i="1">
                            <a:effectLst/>
                            <a:latin typeface="Cambria Math" panose="02040503050406030204" pitchFamily="18" charset="0"/>
                            <a:ea typeface="Times New Roman"/>
                            <a:cs typeface="Times New Roman"/>
                          </a:rPr>
                        </m:ctrlPr>
                      </m:dPr>
                      <m:e>
                        <m:r>
                          <a:rPr lang="en-US" sz="2800" i="1">
                            <a:effectLst/>
                            <a:latin typeface="Cambria Math"/>
                            <a:ea typeface="Calibri"/>
                            <a:cs typeface="Times New Roman"/>
                          </a:rPr>
                          <m:t>𝑥</m:t>
                        </m:r>
                        <m:r>
                          <a:rPr lang="en-US" sz="2800" i="1">
                            <a:effectLst/>
                            <a:latin typeface="Cambria Math"/>
                            <a:ea typeface="Calibri"/>
                            <a:cs typeface="Times New Roman"/>
                          </a:rPr>
                          <m:t>|</m:t>
                        </m:r>
                        <m:r>
                          <a:rPr lang="en-US" sz="2800" i="1">
                            <a:effectLst/>
                            <a:latin typeface="Cambria Math"/>
                            <a:ea typeface="Calibri"/>
                            <a:cs typeface="Times New Roman"/>
                          </a:rPr>
                          <m:t>𝑦</m:t>
                        </m:r>
                      </m:e>
                    </m:d>
                  </m:oMath>
                </a14:m>
                <a:r>
                  <a:rPr lang="en-US" sz="2800" dirty="0">
                    <a:effectLst/>
                    <a:latin typeface="Times New Roman" pitchFamily="18" charset="0"/>
                    <a:ea typeface="Times New Roman"/>
                    <a:cs typeface="Times New Roman" pitchFamily="18" charset="0"/>
                  </a:rPr>
                  <a:t>will change as x changes and thus </a:t>
                </a:r>
                <a:r>
                  <a:rPr lang="en-US" sz="2800" dirty="0" err="1">
                    <a:effectLst/>
                    <a:latin typeface="Times New Roman" pitchFamily="18" charset="0"/>
                    <a:ea typeface="Times New Roman"/>
                    <a:cs typeface="Times New Roman" pitchFamily="18" charset="0"/>
                  </a:rPr>
                  <a:t>XandY</a:t>
                </a:r>
                <a:r>
                  <a:rPr lang="en-US" sz="2800" dirty="0">
                    <a:effectLst/>
                    <a:latin typeface="Times New Roman" pitchFamily="18" charset="0"/>
                    <a:ea typeface="Times New Roman"/>
                    <a:cs typeface="Times New Roman" pitchFamily="18" charset="0"/>
                  </a:rPr>
                  <a:t> must be dependent random variables. Nonetheless;</a:t>
                </a:r>
                <a14:m>
                  <m:oMath xmlns:m="http://schemas.openxmlformats.org/officeDocument/2006/math">
                    <m:sSub>
                      <m:sSubPr>
                        <m:ctrlPr>
                          <a:rPr lang="en-US" sz="2800" i="1">
                            <a:effectLst/>
                            <a:latin typeface="Cambria Math" panose="02040503050406030204" pitchFamily="18" charset="0"/>
                            <a:ea typeface="Times New Roman"/>
                            <a:cs typeface="Times New Roman"/>
                          </a:rPr>
                        </m:ctrlPr>
                      </m:sSubPr>
                      <m:e>
                        <m:r>
                          <a:rPr lang="en-US" sz="2800" i="1">
                            <a:effectLst/>
                            <a:latin typeface="Cambria Math"/>
                            <a:ea typeface="Times New Roman"/>
                            <a:cs typeface="Times New Roman"/>
                          </a:rPr>
                          <m:t> </m:t>
                        </m:r>
                        <m:r>
                          <a:rPr lang="en-US" sz="2800" i="1">
                            <a:effectLst/>
                            <a:latin typeface="Cambria Math"/>
                            <a:ea typeface="Times New Roman"/>
                            <a:cs typeface="Times New Roman"/>
                          </a:rPr>
                          <m:t>𝜎</m:t>
                        </m:r>
                      </m:e>
                      <m:sub>
                        <m:r>
                          <a:rPr lang="en-US" sz="2800" i="1">
                            <a:effectLst/>
                            <a:latin typeface="Cambria Math"/>
                            <a:ea typeface="Times New Roman"/>
                            <a:cs typeface="Times New Roman"/>
                          </a:rPr>
                          <m:t>𝑥𝑦</m:t>
                        </m:r>
                      </m:sub>
                    </m:sSub>
                    <m:r>
                      <a:rPr lang="en-US" sz="2800" i="1">
                        <a:effectLst/>
                        <a:latin typeface="Cambria Math"/>
                        <a:ea typeface="Times New Roman"/>
                        <a:cs typeface="Times New Roman"/>
                      </a:rPr>
                      <m:t>=0</m:t>
                    </m:r>
                  </m:oMath>
                </a14:m>
                <a:r>
                  <a:rPr lang="en-US" sz="2800" dirty="0">
                    <a:effectLst/>
                    <a:latin typeface="Times New Roman" pitchFamily="18" charset="0"/>
                    <a:ea typeface="Times New Roman"/>
                    <a:cs typeface="Times New Roman" pitchFamily="18" charset="0"/>
                  </a:rPr>
                  <a:t>. To see this, note that</a:t>
                </a:r>
                <a:endParaRPr lang="en-US" sz="2800" dirty="0">
                  <a:latin typeface="Times New Roman" pitchFamily="18" charset="0"/>
                  <a:ea typeface="Calibri"/>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0"/>
                <a:ext cx="8839200" cy="6085769"/>
              </a:xfrm>
              <a:prstGeom prst="rect">
                <a:avLst/>
              </a:prstGeom>
              <a:blipFill rotWithShape="1">
                <a:blip r:embed="rId2"/>
                <a:stretch>
                  <a:fillRect l="-1379" t="-1002" r="-1517" b="-1303"/>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03015663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52400" y="381000"/>
            <a:ext cx="8762999" cy="5257800"/>
          </a:xfrm>
          <a:prstGeom prst="rect">
            <a:avLst/>
          </a:prstGeom>
        </p:spPr>
      </p:pic>
      <p:sp>
        <p:nvSpPr>
          <p:cNvPr id="3" name="Rectangle 2"/>
          <p:cNvSpPr/>
          <p:nvPr/>
        </p:nvSpPr>
        <p:spPr>
          <a:xfrm>
            <a:off x="533400" y="5867400"/>
            <a:ext cx="8077200" cy="523220"/>
          </a:xfrm>
          <a:prstGeom prst="rect">
            <a:avLst/>
          </a:prstGeom>
        </p:spPr>
        <p:txBody>
          <a:bodyPr wrap="square">
            <a:spAutoFit/>
          </a:bodyPr>
          <a:lstStyle/>
          <a:p>
            <a:r>
              <a:rPr lang="en-US" sz="2800" dirty="0">
                <a:latin typeface="Times New Roman" pitchFamily="18" charset="0"/>
                <a:ea typeface="Times New Roman"/>
                <a:cs typeface="Times New Roman" pitchFamily="18" charset="0"/>
              </a:rPr>
              <a:t>So that the X and Y are independent random </a:t>
            </a:r>
            <a:r>
              <a:rPr lang="en-US" sz="2800" dirty="0" smtClean="0">
                <a:latin typeface="Times New Roman" pitchFamily="18" charset="0"/>
                <a:ea typeface="Times New Roman"/>
                <a:cs typeface="Times New Roman" pitchFamily="18" charset="0"/>
              </a:rPr>
              <a:t>variable</a:t>
            </a:r>
            <a:endParaRPr lang="en-US" sz="28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3812335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76200" y="0"/>
                <a:ext cx="9067800" cy="6568786"/>
              </a:xfrm>
              <a:prstGeom prst="rect">
                <a:avLst/>
              </a:prstGeom>
            </p:spPr>
            <p:txBody>
              <a:bodyPr wrap="square">
                <a:spAutoFit/>
              </a:bodyPr>
              <a:lstStyle/>
              <a:p>
                <a:pPr>
                  <a:lnSpc>
                    <a:spcPct val="150000"/>
                  </a:lnSpc>
                </a:pPr>
                <a:r>
                  <a:rPr lang="en-US" sz="2400" b="1" dirty="0">
                    <a:latin typeface="Times New Roman" pitchFamily="18" charset="0"/>
                    <a:ea typeface="Calibri"/>
                    <a:cs typeface="Times New Roman" pitchFamily="18" charset="0"/>
                  </a:rPr>
                  <a:t>Properties</a:t>
                </a:r>
                <a:r>
                  <a:rPr lang="fr-FR" sz="2400" b="1" dirty="0">
                    <a:effectLst/>
                    <a:latin typeface="Times New Roman" pitchFamily="18" charset="0"/>
                    <a:ea typeface="Calibri"/>
                    <a:cs typeface="Times New Roman" pitchFamily="18" charset="0"/>
                  </a:rPr>
                  <a:t> </a:t>
                </a:r>
                <a:r>
                  <a:rPr lang="fr-FR" sz="2400" b="1" dirty="0" smtClean="0">
                    <a:effectLst/>
                    <a:latin typeface="Times New Roman" pitchFamily="18" charset="0"/>
                    <a:ea typeface="Calibri"/>
                    <a:cs typeface="Times New Roman" pitchFamily="18" charset="0"/>
                  </a:rPr>
                  <a:t> of covariance</a:t>
                </a:r>
                <a:r>
                  <a:rPr lang="fr-FR" sz="2400" b="1" dirty="0">
                    <a:effectLst/>
                    <a:latin typeface="Times New Roman" pitchFamily="18" charset="0"/>
                    <a:ea typeface="Calibri"/>
                    <a:cs typeface="Times New Roman" pitchFamily="18" charset="0"/>
                  </a:rPr>
                  <a:t>:</a:t>
                </a:r>
                <a:endParaRPr lang="en-US" sz="2400" dirty="0">
                  <a:latin typeface="Times New Roman" pitchFamily="18" charset="0"/>
                  <a:ea typeface="Calibri"/>
                  <a:cs typeface="Times New Roman" pitchFamily="18" charset="0"/>
                </a:endParaRPr>
              </a:p>
              <a:p>
                <a:pPr>
                  <a:lnSpc>
                    <a:spcPct val="150000"/>
                  </a:lnSpc>
                </a:pPr>
                <a:r>
                  <a:rPr lang="fr-FR" sz="2400" dirty="0">
                    <a:effectLst/>
                    <a:latin typeface="Times New Roman" pitchFamily="18" charset="0"/>
                    <a:ea typeface="Calibri"/>
                    <a:cs typeface="Times New Roman" pitchFamily="18" charset="0"/>
                  </a:rPr>
                  <a:t>If X and Y are </a:t>
                </a:r>
                <a:r>
                  <a:rPr lang="en-US" sz="2400" dirty="0">
                    <a:effectLst/>
                    <a:latin typeface="Times New Roman" pitchFamily="18" charset="0"/>
                    <a:ea typeface="Calibri"/>
                    <a:cs typeface="Times New Roman" pitchFamily="18" charset="0"/>
                  </a:rPr>
                  <a:t>either</a:t>
                </a:r>
                <a:r>
                  <a:rPr lang="fr-FR" sz="2400" dirty="0">
                    <a:effectLst/>
                    <a:latin typeface="Times New Roman" pitchFamily="18" charset="0"/>
                    <a:ea typeface="Calibri"/>
                    <a:cs typeface="Times New Roman" pitchFamily="18" charset="0"/>
                  </a:rPr>
                  <a:t> continuos or  </a:t>
                </a:r>
                <a:r>
                  <a:rPr lang="en-US" sz="2400" dirty="0">
                    <a:effectLst/>
                    <a:latin typeface="Times New Roman" pitchFamily="18" charset="0"/>
                    <a:ea typeface="Calibri"/>
                    <a:cs typeface="Times New Roman" pitchFamily="18" charset="0"/>
                  </a:rPr>
                  <a:t>discrete random</a:t>
                </a:r>
                <a:r>
                  <a:rPr lang="fr-FR" sz="2400" dirty="0">
                    <a:effectLst/>
                    <a:latin typeface="Times New Roman" pitchFamily="18" charset="0"/>
                    <a:ea typeface="Calibri"/>
                    <a:cs typeface="Times New Roman" pitchFamily="18" charset="0"/>
                  </a:rPr>
                  <a:t> variable  and if a and b are </a:t>
                </a:r>
                <a:r>
                  <a:rPr lang="en-US" sz="2400" dirty="0">
                    <a:effectLst/>
                    <a:latin typeface="Times New Roman" pitchFamily="18" charset="0"/>
                    <a:ea typeface="Calibri"/>
                    <a:cs typeface="Times New Roman" pitchFamily="18" charset="0"/>
                  </a:rPr>
                  <a:t>any</a:t>
                </a:r>
                <a:r>
                  <a:rPr lang="fr-FR" sz="2400" dirty="0">
                    <a:effectLst/>
                    <a:latin typeface="Times New Roman" pitchFamily="18" charset="0"/>
                    <a:ea typeface="Calibri"/>
                    <a:cs typeface="Times New Roman" pitchFamily="18" charset="0"/>
                  </a:rPr>
                  <a:t> constant </a:t>
                </a:r>
                <a:r>
                  <a:rPr lang="en-US" sz="2400" dirty="0">
                    <a:effectLst/>
                    <a:latin typeface="Times New Roman" pitchFamily="18" charset="0"/>
                    <a:ea typeface="Calibri"/>
                    <a:cs typeface="Times New Roman" pitchFamily="18" charset="0"/>
                  </a:rPr>
                  <a:t>number</a:t>
                </a:r>
                <a:r>
                  <a:rPr lang="fr-FR" sz="2400" dirty="0">
                    <a:effectLst/>
                    <a:latin typeface="Times New Roman" pitchFamily="18" charset="0"/>
                    <a:ea typeface="Calibri"/>
                    <a:cs typeface="Times New Roman" pitchFamily="18" charset="0"/>
                  </a:rPr>
                  <a:t>, </a:t>
                </a:r>
                <a:r>
                  <a:rPr lang="en-US" sz="2400" dirty="0">
                    <a:effectLst/>
                    <a:latin typeface="Times New Roman" pitchFamily="18" charset="0"/>
                    <a:ea typeface="Calibri"/>
                    <a:cs typeface="Times New Roman" pitchFamily="18" charset="0"/>
                  </a:rPr>
                  <a:t>then</a:t>
                </a:r>
                <a:r>
                  <a:rPr lang="fr-FR" sz="2400" dirty="0">
                    <a:effectLst/>
                    <a:latin typeface="Times New Roman" pitchFamily="18" charset="0"/>
                    <a:ea typeface="Calibri"/>
                    <a:cs typeface="Times New Roman" pitchFamily="18" charset="0"/>
                  </a:rPr>
                  <a:t> covariance has the </a:t>
                </a:r>
                <a:r>
                  <a:rPr lang="en-US" sz="2400" dirty="0">
                    <a:effectLst/>
                    <a:latin typeface="Times New Roman" pitchFamily="18" charset="0"/>
                    <a:ea typeface="Calibri"/>
                    <a:cs typeface="Times New Roman" pitchFamily="18" charset="0"/>
                  </a:rPr>
                  <a:t>following properties. </a:t>
                </a:r>
                <a:endParaRPr lang="en-US" sz="2400" dirty="0">
                  <a:latin typeface="Times New Roman" pitchFamily="18" charset="0"/>
                  <a:ea typeface="Calibri"/>
                  <a:cs typeface="Times New Roman" pitchFamily="18" charset="0"/>
                </a:endParaRPr>
              </a:p>
              <a:p>
                <a:pPr marL="342900" marR="0" lvl="0" indent="-342900">
                  <a:lnSpc>
                    <a:spcPct val="115000"/>
                  </a:lnSpc>
                  <a:spcBef>
                    <a:spcPts val="0"/>
                  </a:spcBef>
                  <a:spcAft>
                    <a:spcPts val="1000"/>
                  </a:spcAft>
                  <a:buFont typeface="+mj-lt"/>
                  <a:buAutoNum type="arabicPeriod"/>
                </a:pPr>
                <a14:m>
                  <m:oMath xmlns:m="http://schemas.openxmlformats.org/officeDocument/2006/math">
                    <m:r>
                      <a:rPr lang="fr-FR" sz="2400" i="1">
                        <a:effectLst/>
                        <a:latin typeface="Cambria Math"/>
                        <a:ea typeface="Calibri"/>
                        <a:cs typeface="Times New Roman"/>
                      </a:rPr>
                      <m:t>𝐶𝑜𝑣</m:t>
                    </m:r>
                    <m:d>
                      <m:dPr>
                        <m:ctrlPr>
                          <a:rPr lang="en-US" sz="2400" i="1">
                            <a:effectLst/>
                            <a:latin typeface="Cambria Math" panose="02040503050406030204" pitchFamily="18" charset="0"/>
                            <a:ea typeface="Calibri"/>
                            <a:cs typeface="Times New Roman"/>
                          </a:rPr>
                        </m:ctrlPr>
                      </m:dPr>
                      <m:e>
                        <m:r>
                          <a:rPr lang="fr-FR" sz="2400" i="1">
                            <a:effectLst/>
                            <a:latin typeface="Cambria Math"/>
                            <a:ea typeface="Calibri"/>
                            <a:cs typeface="Times New Roman"/>
                          </a:rPr>
                          <m:t>𝑥</m:t>
                        </m:r>
                        <m:r>
                          <a:rPr lang="fr-FR" sz="2400" i="1">
                            <a:effectLst/>
                            <a:latin typeface="Cambria Math"/>
                            <a:ea typeface="Calibri"/>
                            <a:cs typeface="Times New Roman"/>
                          </a:rPr>
                          <m:t>,</m:t>
                        </m:r>
                        <m:r>
                          <a:rPr lang="fr-FR" sz="2400" i="1">
                            <a:effectLst/>
                            <a:latin typeface="Cambria Math"/>
                            <a:ea typeface="Calibri"/>
                            <a:cs typeface="Times New Roman"/>
                          </a:rPr>
                          <m:t>𝑦</m:t>
                        </m:r>
                      </m:e>
                    </m:d>
                    <m:r>
                      <a:rPr lang="fr-FR" sz="2400" i="1">
                        <a:effectLst/>
                        <a:latin typeface="Cambria Math"/>
                        <a:ea typeface="Calibri"/>
                        <a:cs typeface="Times New Roman"/>
                      </a:rPr>
                      <m:t>=</m:t>
                    </m:r>
                    <m:r>
                      <a:rPr lang="fr-FR" sz="2400" i="1">
                        <a:effectLst/>
                        <a:latin typeface="Cambria Math"/>
                        <a:ea typeface="Calibri"/>
                        <a:cs typeface="Times New Roman"/>
                      </a:rPr>
                      <m:t>𝐸</m:t>
                    </m:r>
                    <m:d>
                      <m:dPr>
                        <m:ctrlPr>
                          <a:rPr lang="en-US" sz="2400" i="1">
                            <a:effectLst/>
                            <a:latin typeface="Cambria Math" panose="02040503050406030204" pitchFamily="18" charset="0"/>
                            <a:ea typeface="Calibri"/>
                            <a:cs typeface="Times New Roman"/>
                          </a:rPr>
                        </m:ctrlPr>
                      </m:dPr>
                      <m:e>
                        <m:r>
                          <a:rPr lang="fr-FR" sz="2400" i="1">
                            <a:effectLst/>
                            <a:latin typeface="Cambria Math"/>
                            <a:ea typeface="Calibri"/>
                            <a:cs typeface="Times New Roman"/>
                          </a:rPr>
                          <m:t>𝑥𝑦</m:t>
                        </m:r>
                      </m:e>
                    </m:d>
                    <m:r>
                      <a:rPr lang="fr-FR" sz="2400" i="1">
                        <a:effectLst/>
                        <a:latin typeface="Cambria Math"/>
                        <a:ea typeface="Calibri"/>
                        <a:cs typeface="Times New Roman"/>
                      </a:rPr>
                      <m:t>−</m:t>
                    </m:r>
                    <m:r>
                      <a:rPr lang="fr-FR" sz="2400" i="1">
                        <a:effectLst/>
                        <a:latin typeface="Cambria Math"/>
                        <a:ea typeface="Calibri"/>
                        <a:cs typeface="Times New Roman"/>
                      </a:rPr>
                      <m:t>𝐸</m:t>
                    </m:r>
                    <m:d>
                      <m:dPr>
                        <m:ctrlPr>
                          <a:rPr lang="en-US" sz="2400" i="1">
                            <a:effectLst/>
                            <a:latin typeface="Cambria Math" panose="02040503050406030204" pitchFamily="18" charset="0"/>
                            <a:ea typeface="Calibri"/>
                            <a:cs typeface="Times New Roman"/>
                          </a:rPr>
                        </m:ctrlPr>
                      </m:dPr>
                      <m:e>
                        <m:r>
                          <a:rPr lang="fr-FR" sz="2400" i="1">
                            <a:effectLst/>
                            <a:latin typeface="Cambria Math"/>
                            <a:ea typeface="Calibri"/>
                            <a:cs typeface="Times New Roman"/>
                          </a:rPr>
                          <m:t>𝑥</m:t>
                        </m:r>
                      </m:e>
                    </m:d>
                    <m:r>
                      <a:rPr lang="fr-FR" sz="2400" i="1">
                        <a:effectLst/>
                        <a:latin typeface="Cambria Math"/>
                        <a:ea typeface="Calibri"/>
                        <a:cs typeface="Times New Roman"/>
                      </a:rPr>
                      <m:t>𝐸</m:t>
                    </m:r>
                    <m:d>
                      <m:dPr>
                        <m:ctrlPr>
                          <a:rPr lang="en-US" sz="2400" i="1">
                            <a:effectLst/>
                            <a:latin typeface="Cambria Math" panose="02040503050406030204" pitchFamily="18" charset="0"/>
                            <a:ea typeface="Calibri"/>
                            <a:cs typeface="Times New Roman"/>
                          </a:rPr>
                        </m:ctrlPr>
                      </m:dPr>
                      <m:e>
                        <m:r>
                          <a:rPr lang="fr-FR" sz="2400" i="1">
                            <a:effectLst/>
                            <a:latin typeface="Cambria Math"/>
                            <a:ea typeface="Calibri"/>
                            <a:cs typeface="Times New Roman"/>
                          </a:rPr>
                          <m:t>𝑦</m:t>
                        </m:r>
                      </m:e>
                    </m:d>
                  </m:oMath>
                </a14:m>
                <a:endParaRPr lang="en-US" sz="2400" dirty="0">
                  <a:effectLst/>
                  <a:latin typeface="Times New Roman" pitchFamily="18" charset="0"/>
                  <a:cs typeface="Times New Roman" pitchFamily="18" charset="0"/>
                </a:endParaRPr>
              </a:p>
              <a:p>
                <a:pPr marL="342900" marR="0" lvl="0" indent="-342900">
                  <a:lnSpc>
                    <a:spcPct val="115000"/>
                  </a:lnSpc>
                  <a:spcBef>
                    <a:spcPts val="0"/>
                  </a:spcBef>
                  <a:spcAft>
                    <a:spcPts val="1000"/>
                  </a:spcAft>
                  <a:buFont typeface="+mj-lt"/>
                  <a:buAutoNum type="arabicPeriod"/>
                </a:pPr>
                <a14:m>
                  <m:oMath xmlns:m="http://schemas.openxmlformats.org/officeDocument/2006/math">
                    <m:r>
                      <a:rPr lang="fr-FR" sz="2400" i="1">
                        <a:effectLst/>
                        <a:latin typeface="Cambria Math"/>
                        <a:ea typeface="Calibri"/>
                        <a:cs typeface="Times New Roman"/>
                      </a:rPr>
                      <m:t>𝐶𝑜𝑣</m:t>
                    </m:r>
                    <m:d>
                      <m:dPr>
                        <m:ctrlPr>
                          <a:rPr lang="en-US" sz="2400" i="1">
                            <a:effectLst/>
                            <a:latin typeface="Cambria Math" panose="02040503050406030204" pitchFamily="18" charset="0"/>
                            <a:ea typeface="Calibri"/>
                            <a:cs typeface="Times New Roman"/>
                          </a:rPr>
                        </m:ctrlPr>
                      </m:dPr>
                      <m:e>
                        <m:r>
                          <a:rPr lang="fr-FR" sz="2400" i="1">
                            <a:effectLst/>
                            <a:latin typeface="Cambria Math"/>
                            <a:ea typeface="Calibri"/>
                            <a:cs typeface="Times New Roman"/>
                          </a:rPr>
                          <m:t>𝑥</m:t>
                        </m:r>
                        <m:r>
                          <a:rPr lang="fr-FR" sz="2400" i="1">
                            <a:effectLst/>
                            <a:latin typeface="Cambria Math"/>
                            <a:ea typeface="Calibri"/>
                            <a:cs typeface="Times New Roman"/>
                          </a:rPr>
                          <m:t>,</m:t>
                        </m:r>
                        <m:r>
                          <a:rPr lang="fr-FR" sz="2400" i="1">
                            <a:effectLst/>
                            <a:latin typeface="Cambria Math"/>
                            <a:ea typeface="Calibri"/>
                            <a:cs typeface="Times New Roman"/>
                          </a:rPr>
                          <m:t>𝑦</m:t>
                        </m:r>
                      </m:e>
                    </m:d>
                    <m:r>
                      <a:rPr lang="fr-FR" sz="2400" i="1">
                        <a:effectLst/>
                        <a:latin typeface="Cambria Math"/>
                        <a:ea typeface="Calibri"/>
                        <a:cs typeface="Times New Roman"/>
                      </a:rPr>
                      <m:t>=0,</m:t>
                    </m:r>
                    <m:r>
                      <a:rPr lang="fr-FR" sz="2400" i="1">
                        <a:effectLst/>
                        <a:latin typeface="Cambria Math"/>
                        <a:ea typeface="Calibri"/>
                        <a:cs typeface="Times New Roman"/>
                      </a:rPr>
                      <m:t>𝑖𝑓</m:t>
                    </m:r>
                    <m:r>
                      <a:rPr lang="fr-FR" sz="2400" i="1">
                        <a:effectLst/>
                        <a:latin typeface="Cambria Math"/>
                        <a:ea typeface="Calibri"/>
                        <a:cs typeface="Times New Roman"/>
                      </a:rPr>
                      <m:t> </m:t>
                    </m:r>
                    <m:r>
                      <a:rPr lang="fr-FR" sz="2400" i="1">
                        <a:effectLst/>
                        <a:latin typeface="Cambria Math"/>
                        <a:ea typeface="Calibri"/>
                        <a:cs typeface="Times New Roman"/>
                      </a:rPr>
                      <m:t>𝑋</m:t>
                    </m:r>
                    <m:r>
                      <a:rPr lang="fr-FR" sz="2400" i="1">
                        <a:effectLst/>
                        <a:latin typeface="Cambria Math"/>
                        <a:ea typeface="Calibri"/>
                        <a:cs typeface="Times New Roman"/>
                      </a:rPr>
                      <m:t> </m:t>
                    </m:r>
                    <m:r>
                      <a:rPr lang="fr-FR" sz="2400" i="1">
                        <a:effectLst/>
                        <a:latin typeface="Cambria Math"/>
                        <a:ea typeface="Calibri"/>
                        <a:cs typeface="Times New Roman"/>
                      </a:rPr>
                      <m:t>𝑎𝑛𝑑</m:t>
                    </m:r>
                    <m:r>
                      <a:rPr lang="fr-FR" sz="2400" i="1">
                        <a:effectLst/>
                        <a:latin typeface="Cambria Math"/>
                        <a:ea typeface="Calibri"/>
                        <a:cs typeface="Times New Roman"/>
                      </a:rPr>
                      <m:t> </m:t>
                    </m:r>
                    <m:r>
                      <a:rPr lang="fr-FR" sz="2400" i="1">
                        <a:effectLst/>
                        <a:latin typeface="Cambria Math"/>
                        <a:ea typeface="Calibri"/>
                        <a:cs typeface="Times New Roman"/>
                      </a:rPr>
                      <m:t>𝑌</m:t>
                    </m:r>
                    <m:r>
                      <a:rPr lang="fr-FR" sz="2400" i="1">
                        <a:effectLst/>
                        <a:latin typeface="Cambria Math"/>
                        <a:ea typeface="Calibri"/>
                        <a:cs typeface="Times New Roman"/>
                      </a:rPr>
                      <m:t> </m:t>
                    </m:r>
                    <m:r>
                      <a:rPr lang="fr-FR" sz="2400" i="1">
                        <a:effectLst/>
                        <a:latin typeface="Cambria Math"/>
                        <a:ea typeface="Calibri"/>
                        <a:cs typeface="Times New Roman"/>
                      </a:rPr>
                      <m:t>𝑎𝑟𝑒</m:t>
                    </m:r>
                    <m:r>
                      <a:rPr lang="fr-FR" sz="2400" i="1">
                        <a:effectLst/>
                        <a:latin typeface="Cambria Math"/>
                        <a:ea typeface="Calibri"/>
                        <a:cs typeface="Times New Roman"/>
                      </a:rPr>
                      <m:t> </m:t>
                    </m:r>
                    <m:r>
                      <a:rPr lang="fr-FR" sz="2400" i="1">
                        <a:effectLst/>
                        <a:latin typeface="Cambria Math"/>
                        <a:ea typeface="Calibri"/>
                        <a:cs typeface="Times New Roman"/>
                      </a:rPr>
                      <m:t>𝑖𝑛𝑑𝑒𝑝𝑒𝑛𝑑𝑒𝑛𝑡</m:t>
                    </m:r>
                  </m:oMath>
                </a14:m>
                <a:endParaRPr lang="en-US" sz="2400" dirty="0">
                  <a:effectLst/>
                  <a:latin typeface="Times New Roman" pitchFamily="18" charset="0"/>
                  <a:cs typeface="Times New Roman" pitchFamily="18" charset="0"/>
                </a:endParaRPr>
              </a:p>
              <a:p>
                <a:pPr marL="342900" marR="0" lvl="0" indent="-342900">
                  <a:lnSpc>
                    <a:spcPct val="115000"/>
                  </a:lnSpc>
                  <a:spcBef>
                    <a:spcPts val="0"/>
                  </a:spcBef>
                  <a:spcAft>
                    <a:spcPts val="1000"/>
                  </a:spcAft>
                  <a:buFont typeface="+mj-lt"/>
                  <a:buAutoNum type="arabicPeriod"/>
                </a:pPr>
                <a14:m>
                  <m:oMath xmlns:m="http://schemas.openxmlformats.org/officeDocument/2006/math">
                    <m:r>
                      <a:rPr lang="fr-FR" sz="2400" i="1">
                        <a:effectLst/>
                        <a:latin typeface="Cambria Math"/>
                        <a:ea typeface="Calibri"/>
                        <a:cs typeface="Times New Roman"/>
                      </a:rPr>
                      <m:t>𝐶𝑜𝑟𝑟</m:t>
                    </m:r>
                    <m:d>
                      <m:dPr>
                        <m:ctrlPr>
                          <a:rPr lang="en-US" sz="2400" i="1">
                            <a:effectLst/>
                            <a:latin typeface="Cambria Math" panose="02040503050406030204" pitchFamily="18" charset="0"/>
                            <a:ea typeface="Calibri"/>
                            <a:cs typeface="Times New Roman"/>
                          </a:rPr>
                        </m:ctrlPr>
                      </m:dPr>
                      <m:e>
                        <m:r>
                          <a:rPr lang="fr-FR" sz="2400" i="1">
                            <a:effectLst/>
                            <a:latin typeface="Cambria Math"/>
                            <a:ea typeface="Calibri"/>
                            <a:cs typeface="Times New Roman"/>
                          </a:rPr>
                          <m:t>𝑥</m:t>
                        </m:r>
                        <m:r>
                          <a:rPr lang="fr-FR" sz="2400" i="1">
                            <a:effectLst/>
                            <a:latin typeface="Cambria Math"/>
                            <a:ea typeface="Calibri"/>
                            <a:cs typeface="Times New Roman"/>
                          </a:rPr>
                          <m:t>,</m:t>
                        </m:r>
                        <m:r>
                          <a:rPr lang="fr-FR" sz="2400" i="1">
                            <a:effectLst/>
                            <a:latin typeface="Cambria Math"/>
                            <a:ea typeface="Calibri"/>
                            <a:cs typeface="Times New Roman"/>
                          </a:rPr>
                          <m:t>𝑦</m:t>
                        </m:r>
                      </m:e>
                    </m:d>
                    <m:r>
                      <a:rPr lang="fr-FR" sz="2400" i="1">
                        <a:effectLst/>
                        <a:latin typeface="Cambria Math"/>
                        <a:ea typeface="Calibri"/>
                        <a:cs typeface="Times New Roman"/>
                      </a:rPr>
                      <m:t>=0,</m:t>
                    </m:r>
                    <m:r>
                      <a:rPr lang="fr-FR" sz="2400" i="1">
                        <a:effectLst/>
                        <a:latin typeface="Cambria Math"/>
                        <a:ea typeface="Calibri"/>
                        <a:cs typeface="Times New Roman"/>
                      </a:rPr>
                      <m:t>𝑖𝑓</m:t>
                    </m:r>
                    <m:r>
                      <a:rPr lang="fr-FR" sz="2400" i="1">
                        <a:effectLst/>
                        <a:latin typeface="Cambria Math"/>
                        <a:ea typeface="Calibri"/>
                        <a:cs typeface="Times New Roman"/>
                      </a:rPr>
                      <m:t> </m:t>
                    </m:r>
                    <m:r>
                      <a:rPr lang="fr-FR" sz="2400" i="1">
                        <a:effectLst/>
                        <a:latin typeface="Cambria Math"/>
                        <a:ea typeface="Calibri"/>
                        <a:cs typeface="Times New Roman"/>
                      </a:rPr>
                      <m:t>𝑋</m:t>
                    </m:r>
                    <m:r>
                      <a:rPr lang="fr-FR" sz="2400" i="1">
                        <a:effectLst/>
                        <a:latin typeface="Cambria Math"/>
                        <a:ea typeface="Calibri"/>
                        <a:cs typeface="Times New Roman"/>
                      </a:rPr>
                      <m:t> </m:t>
                    </m:r>
                    <m:r>
                      <a:rPr lang="fr-FR" sz="2400" i="1">
                        <a:effectLst/>
                        <a:latin typeface="Cambria Math"/>
                        <a:ea typeface="Calibri"/>
                        <a:cs typeface="Times New Roman"/>
                      </a:rPr>
                      <m:t>𝑎𝑛𝑑</m:t>
                    </m:r>
                    <m:r>
                      <a:rPr lang="fr-FR" sz="2400" i="1">
                        <a:effectLst/>
                        <a:latin typeface="Cambria Math"/>
                        <a:ea typeface="Calibri"/>
                        <a:cs typeface="Times New Roman"/>
                      </a:rPr>
                      <m:t> </m:t>
                    </m:r>
                    <m:r>
                      <a:rPr lang="fr-FR" sz="2400" i="1">
                        <a:effectLst/>
                        <a:latin typeface="Cambria Math"/>
                        <a:ea typeface="Calibri"/>
                        <a:cs typeface="Times New Roman"/>
                      </a:rPr>
                      <m:t>𝑌</m:t>
                    </m:r>
                    <m:r>
                      <a:rPr lang="fr-FR" sz="2400" i="1">
                        <a:effectLst/>
                        <a:latin typeface="Cambria Math"/>
                        <a:ea typeface="Calibri"/>
                        <a:cs typeface="Times New Roman"/>
                      </a:rPr>
                      <m:t> </m:t>
                    </m:r>
                    <m:r>
                      <a:rPr lang="fr-FR" sz="2400" i="1">
                        <a:effectLst/>
                        <a:latin typeface="Cambria Math"/>
                        <a:ea typeface="Calibri"/>
                        <a:cs typeface="Times New Roman"/>
                      </a:rPr>
                      <m:t>𝑎𝑟𝑒</m:t>
                    </m:r>
                    <m:r>
                      <a:rPr lang="fr-FR" sz="2400" i="1">
                        <a:effectLst/>
                        <a:latin typeface="Cambria Math"/>
                        <a:ea typeface="Calibri"/>
                        <a:cs typeface="Times New Roman"/>
                      </a:rPr>
                      <m:t> </m:t>
                    </m:r>
                    <m:r>
                      <a:rPr lang="fr-FR" sz="2400" i="1">
                        <a:effectLst/>
                        <a:latin typeface="Cambria Math"/>
                        <a:ea typeface="Calibri"/>
                        <a:cs typeface="Times New Roman"/>
                      </a:rPr>
                      <m:t>𝑖𝑛𝑑𝑒𝑝𝑒𝑛𝑑𝑒𝑛𝑡</m:t>
                    </m:r>
                  </m:oMath>
                </a14:m>
                <a:endParaRPr lang="en-US" sz="2400" dirty="0">
                  <a:effectLst/>
                  <a:latin typeface="Times New Roman" pitchFamily="18" charset="0"/>
                  <a:cs typeface="Times New Roman" pitchFamily="18" charset="0"/>
                </a:endParaRPr>
              </a:p>
              <a:p>
                <a:pPr marL="342900" marR="0" lvl="0" indent="-342900">
                  <a:lnSpc>
                    <a:spcPct val="115000"/>
                  </a:lnSpc>
                  <a:spcBef>
                    <a:spcPts val="0"/>
                  </a:spcBef>
                  <a:spcAft>
                    <a:spcPts val="1000"/>
                  </a:spcAft>
                  <a:buFont typeface="+mj-lt"/>
                  <a:buAutoNum type="arabicPeriod"/>
                </a:pPr>
                <a14:m>
                  <m:oMath xmlns:m="http://schemas.openxmlformats.org/officeDocument/2006/math">
                    <m:r>
                      <a:rPr lang="fr-FR" sz="2400" i="1">
                        <a:effectLst/>
                        <a:latin typeface="Cambria Math"/>
                        <a:ea typeface="Calibri"/>
                        <a:cs typeface="Times New Roman"/>
                      </a:rPr>
                      <m:t>𝐶𝑜𝑣</m:t>
                    </m:r>
                    <m:d>
                      <m:dPr>
                        <m:ctrlPr>
                          <a:rPr lang="en-US" sz="2400" i="1">
                            <a:effectLst/>
                            <a:latin typeface="Cambria Math" panose="02040503050406030204" pitchFamily="18" charset="0"/>
                            <a:ea typeface="Calibri"/>
                            <a:cs typeface="Times New Roman"/>
                          </a:rPr>
                        </m:ctrlPr>
                      </m:dPr>
                      <m:e>
                        <m:r>
                          <a:rPr lang="fr-FR" sz="2400" i="1">
                            <a:effectLst/>
                            <a:latin typeface="Cambria Math"/>
                            <a:ea typeface="Calibri"/>
                            <a:cs typeface="Times New Roman"/>
                          </a:rPr>
                          <m:t>𝑥</m:t>
                        </m:r>
                        <m:r>
                          <a:rPr lang="fr-FR" sz="2400" i="1">
                            <a:effectLst/>
                            <a:latin typeface="Cambria Math"/>
                            <a:ea typeface="Calibri"/>
                            <a:cs typeface="Times New Roman"/>
                          </a:rPr>
                          <m:t>,</m:t>
                        </m:r>
                        <m:r>
                          <a:rPr lang="fr-FR" sz="2400" i="1">
                            <a:effectLst/>
                            <a:latin typeface="Cambria Math"/>
                            <a:ea typeface="Calibri"/>
                            <a:cs typeface="Times New Roman"/>
                          </a:rPr>
                          <m:t>𝑥</m:t>
                        </m:r>
                      </m:e>
                    </m:d>
                    <m:r>
                      <a:rPr lang="fr-FR" sz="2400" i="1">
                        <a:effectLst/>
                        <a:latin typeface="Cambria Math"/>
                        <a:ea typeface="Calibri"/>
                        <a:cs typeface="Times New Roman"/>
                      </a:rPr>
                      <m:t>=</m:t>
                    </m:r>
                    <m:r>
                      <a:rPr lang="fr-FR" sz="2400" i="1">
                        <a:effectLst/>
                        <a:latin typeface="Cambria Math"/>
                        <a:ea typeface="Calibri"/>
                        <a:cs typeface="Times New Roman"/>
                      </a:rPr>
                      <m:t>𝑉𝑎𝑟</m:t>
                    </m:r>
                    <m:d>
                      <m:dPr>
                        <m:ctrlPr>
                          <a:rPr lang="en-US" sz="2400" i="1">
                            <a:effectLst/>
                            <a:latin typeface="Cambria Math" panose="02040503050406030204" pitchFamily="18" charset="0"/>
                            <a:ea typeface="Calibri"/>
                            <a:cs typeface="Times New Roman"/>
                          </a:rPr>
                        </m:ctrlPr>
                      </m:dPr>
                      <m:e>
                        <m:r>
                          <a:rPr lang="fr-FR" sz="2400" i="1">
                            <a:effectLst/>
                            <a:latin typeface="Cambria Math"/>
                            <a:ea typeface="Calibri"/>
                            <a:cs typeface="Times New Roman"/>
                          </a:rPr>
                          <m:t>𝑥</m:t>
                        </m:r>
                      </m:e>
                    </m:d>
                  </m:oMath>
                </a14:m>
                <a:endParaRPr lang="en-US" sz="2400" dirty="0">
                  <a:effectLst/>
                  <a:latin typeface="Times New Roman" pitchFamily="18" charset="0"/>
                  <a:cs typeface="Times New Roman" pitchFamily="18" charset="0"/>
                </a:endParaRPr>
              </a:p>
              <a:p>
                <a:pPr marL="342900" marR="0" lvl="0" indent="-342900">
                  <a:lnSpc>
                    <a:spcPct val="115000"/>
                  </a:lnSpc>
                  <a:spcBef>
                    <a:spcPts val="0"/>
                  </a:spcBef>
                  <a:spcAft>
                    <a:spcPts val="1000"/>
                  </a:spcAft>
                  <a:buFont typeface="+mj-lt"/>
                  <a:buAutoNum type="arabicPeriod"/>
                </a:pPr>
                <a14:m>
                  <m:oMath xmlns:m="http://schemas.openxmlformats.org/officeDocument/2006/math">
                    <m:r>
                      <a:rPr lang="fr-FR" sz="2400" i="1">
                        <a:effectLst/>
                        <a:latin typeface="Cambria Math"/>
                        <a:ea typeface="Calibri"/>
                        <a:cs typeface="Times New Roman"/>
                      </a:rPr>
                      <m:t>𝐶𝑜𝑣</m:t>
                    </m:r>
                    <m:d>
                      <m:dPr>
                        <m:ctrlPr>
                          <a:rPr lang="en-US" sz="2400" i="1">
                            <a:effectLst/>
                            <a:latin typeface="Cambria Math" panose="02040503050406030204" pitchFamily="18" charset="0"/>
                            <a:ea typeface="Calibri"/>
                            <a:cs typeface="Times New Roman"/>
                          </a:rPr>
                        </m:ctrlPr>
                      </m:dPr>
                      <m:e>
                        <m:r>
                          <a:rPr lang="fr-FR" sz="2400" i="1">
                            <a:effectLst/>
                            <a:latin typeface="Cambria Math"/>
                            <a:ea typeface="Calibri"/>
                            <a:cs typeface="Times New Roman"/>
                          </a:rPr>
                          <m:t>𝑥</m:t>
                        </m:r>
                        <m:r>
                          <a:rPr lang="fr-FR" sz="2400" i="1">
                            <a:effectLst/>
                            <a:latin typeface="Cambria Math"/>
                            <a:ea typeface="Calibri"/>
                            <a:cs typeface="Times New Roman"/>
                          </a:rPr>
                          <m:t>+</m:t>
                        </m:r>
                        <m:r>
                          <a:rPr lang="fr-FR" sz="2400" i="1">
                            <a:effectLst/>
                            <a:latin typeface="Cambria Math"/>
                            <a:ea typeface="Calibri"/>
                            <a:cs typeface="Times New Roman"/>
                          </a:rPr>
                          <m:t>𝑎</m:t>
                        </m:r>
                        <m:r>
                          <a:rPr lang="fr-FR" sz="2400" i="1">
                            <a:effectLst/>
                            <a:latin typeface="Cambria Math"/>
                            <a:ea typeface="Calibri"/>
                            <a:cs typeface="Times New Roman"/>
                          </a:rPr>
                          <m:t>,</m:t>
                        </m:r>
                        <m:r>
                          <a:rPr lang="fr-FR" sz="2400" i="1">
                            <a:effectLst/>
                            <a:latin typeface="Cambria Math"/>
                            <a:ea typeface="Calibri"/>
                            <a:cs typeface="Times New Roman"/>
                          </a:rPr>
                          <m:t>𝑦</m:t>
                        </m:r>
                      </m:e>
                    </m:d>
                    <m:r>
                      <a:rPr lang="fr-FR" sz="2400" i="1">
                        <a:effectLst/>
                        <a:latin typeface="Cambria Math"/>
                        <a:ea typeface="Calibri"/>
                        <a:cs typeface="Times New Roman"/>
                      </a:rPr>
                      <m:t>=</m:t>
                    </m:r>
                    <m:r>
                      <a:rPr lang="fr-FR" sz="2400" i="1">
                        <a:effectLst/>
                        <a:latin typeface="Cambria Math"/>
                        <a:ea typeface="Calibri"/>
                        <a:cs typeface="Times New Roman"/>
                      </a:rPr>
                      <m:t>𝐶𝑜𝑣</m:t>
                    </m:r>
                    <m:d>
                      <m:dPr>
                        <m:ctrlPr>
                          <a:rPr lang="en-US" sz="2400" i="1">
                            <a:effectLst/>
                            <a:latin typeface="Cambria Math" panose="02040503050406030204" pitchFamily="18" charset="0"/>
                            <a:ea typeface="Calibri"/>
                            <a:cs typeface="Times New Roman"/>
                          </a:rPr>
                        </m:ctrlPr>
                      </m:dPr>
                      <m:e>
                        <m:r>
                          <a:rPr lang="fr-FR" sz="2400" i="1">
                            <a:effectLst/>
                            <a:latin typeface="Cambria Math"/>
                            <a:ea typeface="Calibri"/>
                            <a:cs typeface="Times New Roman"/>
                          </a:rPr>
                          <m:t>𝑥</m:t>
                        </m:r>
                        <m:r>
                          <a:rPr lang="fr-FR" sz="2400" i="1">
                            <a:effectLst/>
                            <a:latin typeface="Cambria Math"/>
                            <a:ea typeface="Calibri"/>
                            <a:cs typeface="Times New Roman"/>
                          </a:rPr>
                          <m:t>,</m:t>
                        </m:r>
                        <m:r>
                          <a:rPr lang="fr-FR" sz="2400" i="1">
                            <a:effectLst/>
                            <a:latin typeface="Cambria Math"/>
                            <a:ea typeface="Calibri"/>
                            <a:cs typeface="Times New Roman"/>
                          </a:rPr>
                          <m:t>𝑦</m:t>
                        </m:r>
                      </m:e>
                    </m:d>
                  </m:oMath>
                </a14:m>
                <a:endParaRPr lang="en-US" sz="2400" dirty="0">
                  <a:effectLst/>
                  <a:latin typeface="Times New Roman" pitchFamily="18" charset="0"/>
                  <a:cs typeface="Times New Roman" pitchFamily="18" charset="0"/>
                </a:endParaRPr>
              </a:p>
              <a:p>
                <a:pPr marL="342900" marR="0" lvl="0" indent="-342900">
                  <a:lnSpc>
                    <a:spcPct val="115000"/>
                  </a:lnSpc>
                  <a:spcBef>
                    <a:spcPts val="0"/>
                  </a:spcBef>
                  <a:spcAft>
                    <a:spcPts val="1000"/>
                  </a:spcAft>
                  <a:buFont typeface="+mj-lt"/>
                  <a:buAutoNum type="arabicPeriod"/>
                </a:pPr>
                <a14:m>
                  <m:oMath xmlns:m="http://schemas.openxmlformats.org/officeDocument/2006/math">
                    <m:r>
                      <a:rPr lang="fr-FR" sz="2400" i="1">
                        <a:effectLst/>
                        <a:latin typeface="Cambria Math"/>
                        <a:ea typeface="Calibri"/>
                        <a:cs typeface="Times New Roman"/>
                      </a:rPr>
                      <m:t>𝐶𝑜𝑣</m:t>
                    </m:r>
                    <m:d>
                      <m:dPr>
                        <m:ctrlPr>
                          <a:rPr lang="en-US" sz="2400" i="1">
                            <a:effectLst/>
                            <a:latin typeface="Cambria Math" panose="02040503050406030204" pitchFamily="18" charset="0"/>
                            <a:ea typeface="Calibri"/>
                            <a:cs typeface="Times New Roman"/>
                          </a:rPr>
                        </m:ctrlPr>
                      </m:dPr>
                      <m:e>
                        <m:r>
                          <a:rPr lang="fr-FR" sz="2400" i="1">
                            <a:effectLst/>
                            <a:latin typeface="Cambria Math"/>
                            <a:ea typeface="Calibri"/>
                            <a:cs typeface="Times New Roman"/>
                          </a:rPr>
                          <m:t>𝑎𝑥</m:t>
                        </m:r>
                        <m:r>
                          <a:rPr lang="fr-FR" sz="2400" i="1">
                            <a:effectLst/>
                            <a:latin typeface="Cambria Math"/>
                            <a:ea typeface="Calibri"/>
                            <a:cs typeface="Times New Roman"/>
                          </a:rPr>
                          <m:t>,</m:t>
                        </m:r>
                        <m:r>
                          <a:rPr lang="fr-FR" sz="2400" i="1">
                            <a:effectLst/>
                            <a:latin typeface="Cambria Math"/>
                            <a:ea typeface="Calibri"/>
                            <a:cs typeface="Times New Roman"/>
                          </a:rPr>
                          <m:t>𝑦</m:t>
                        </m:r>
                      </m:e>
                    </m:d>
                    <m:r>
                      <a:rPr lang="fr-FR" sz="2400" i="1">
                        <a:effectLst/>
                        <a:latin typeface="Cambria Math"/>
                        <a:ea typeface="Calibri"/>
                        <a:cs typeface="Times New Roman"/>
                      </a:rPr>
                      <m:t>=</m:t>
                    </m:r>
                    <m:r>
                      <a:rPr lang="fr-FR" sz="2400" i="1">
                        <a:effectLst/>
                        <a:latin typeface="Cambria Math"/>
                        <a:ea typeface="Calibri"/>
                        <a:cs typeface="Times New Roman"/>
                      </a:rPr>
                      <m:t>𝑎𝐶𝑜𝑣</m:t>
                    </m:r>
                    <m:d>
                      <m:dPr>
                        <m:ctrlPr>
                          <a:rPr lang="en-US" sz="2400" i="1">
                            <a:effectLst/>
                            <a:latin typeface="Cambria Math" panose="02040503050406030204" pitchFamily="18" charset="0"/>
                            <a:ea typeface="Calibri"/>
                            <a:cs typeface="Times New Roman"/>
                          </a:rPr>
                        </m:ctrlPr>
                      </m:dPr>
                      <m:e>
                        <m:r>
                          <a:rPr lang="fr-FR" sz="2400" i="1">
                            <a:effectLst/>
                            <a:latin typeface="Cambria Math"/>
                            <a:ea typeface="Calibri"/>
                            <a:cs typeface="Times New Roman"/>
                          </a:rPr>
                          <m:t>𝑥</m:t>
                        </m:r>
                        <m:r>
                          <a:rPr lang="fr-FR" sz="2400" i="1">
                            <a:effectLst/>
                            <a:latin typeface="Cambria Math"/>
                            <a:ea typeface="Calibri"/>
                            <a:cs typeface="Times New Roman"/>
                          </a:rPr>
                          <m:t>,</m:t>
                        </m:r>
                        <m:r>
                          <a:rPr lang="fr-FR" sz="2400" i="1">
                            <a:effectLst/>
                            <a:latin typeface="Cambria Math"/>
                            <a:ea typeface="Calibri"/>
                            <a:cs typeface="Times New Roman"/>
                          </a:rPr>
                          <m:t>𝑦</m:t>
                        </m:r>
                      </m:e>
                    </m:d>
                  </m:oMath>
                </a14:m>
                <a:endParaRPr lang="en-US" sz="2400" dirty="0">
                  <a:effectLst/>
                  <a:latin typeface="Times New Roman" pitchFamily="18" charset="0"/>
                  <a:cs typeface="Times New Roman" pitchFamily="18" charset="0"/>
                </a:endParaRPr>
              </a:p>
              <a:p>
                <a:pPr marL="342900" marR="0" lvl="0" indent="-342900">
                  <a:lnSpc>
                    <a:spcPct val="115000"/>
                  </a:lnSpc>
                  <a:spcBef>
                    <a:spcPts val="0"/>
                  </a:spcBef>
                  <a:spcAft>
                    <a:spcPts val="1000"/>
                  </a:spcAft>
                  <a:buFont typeface="+mj-lt"/>
                  <a:buAutoNum type="arabicPeriod"/>
                </a:pPr>
                <a14:m>
                  <m:oMath xmlns:m="http://schemas.openxmlformats.org/officeDocument/2006/math">
                    <m:r>
                      <a:rPr lang="fr-FR" sz="2400" i="1">
                        <a:effectLst/>
                        <a:latin typeface="Cambria Math"/>
                        <a:ea typeface="Calibri"/>
                        <a:cs typeface="Times New Roman"/>
                      </a:rPr>
                      <m:t>𝐶𝑜𝑣</m:t>
                    </m:r>
                    <m:d>
                      <m:dPr>
                        <m:ctrlPr>
                          <a:rPr lang="en-US" sz="2400" i="1">
                            <a:effectLst/>
                            <a:latin typeface="Cambria Math" panose="02040503050406030204" pitchFamily="18" charset="0"/>
                            <a:ea typeface="Calibri"/>
                            <a:cs typeface="Times New Roman"/>
                          </a:rPr>
                        </m:ctrlPr>
                      </m:dPr>
                      <m:e>
                        <m:r>
                          <a:rPr lang="fr-FR" sz="2400" i="1">
                            <a:effectLst/>
                            <a:latin typeface="Cambria Math"/>
                            <a:ea typeface="Calibri"/>
                            <a:cs typeface="Times New Roman"/>
                          </a:rPr>
                          <m:t>𝑥</m:t>
                        </m:r>
                        <m:r>
                          <a:rPr lang="fr-FR" sz="2400" i="1">
                            <a:effectLst/>
                            <a:latin typeface="Cambria Math"/>
                            <a:ea typeface="Calibri"/>
                            <a:cs typeface="Times New Roman"/>
                          </a:rPr>
                          <m:t>,</m:t>
                        </m:r>
                        <m:r>
                          <a:rPr lang="fr-FR" sz="2400" i="1">
                            <a:effectLst/>
                            <a:latin typeface="Cambria Math"/>
                            <a:ea typeface="Calibri"/>
                            <a:cs typeface="Times New Roman"/>
                          </a:rPr>
                          <m:t>𝑦</m:t>
                        </m:r>
                        <m:r>
                          <a:rPr lang="fr-FR" sz="2400" i="1">
                            <a:effectLst/>
                            <a:latin typeface="Cambria Math"/>
                            <a:ea typeface="Calibri"/>
                            <a:cs typeface="Times New Roman"/>
                          </a:rPr>
                          <m:t>+</m:t>
                        </m:r>
                        <m:r>
                          <a:rPr lang="fr-FR" sz="2400" i="1">
                            <a:effectLst/>
                            <a:latin typeface="Cambria Math"/>
                            <a:ea typeface="Calibri"/>
                            <a:cs typeface="Times New Roman"/>
                          </a:rPr>
                          <m:t>𝑧</m:t>
                        </m:r>
                      </m:e>
                    </m:d>
                    <m:r>
                      <a:rPr lang="fr-FR" sz="2400" i="1">
                        <a:effectLst/>
                        <a:latin typeface="Cambria Math"/>
                        <a:ea typeface="Calibri"/>
                        <a:cs typeface="Times New Roman"/>
                      </a:rPr>
                      <m:t>=</m:t>
                    </m:r>
                    <m:r>
                      <a:rPr lang="fr-FR" sz="2400" i="1">
                        <a:effectLst/>
                        <a:latin typeface="Cambria Math"/>
                        <a:ea typeface="Calibri"/>
                        <a:cs typeface="Times New Roman"/>
                      </a:rPr>
                      <m:t>𝐶𝑜𝑣</m:t>
                    </m:r>
                    <m:d>
                      <m:dPr>
                        <m:ctrlPr>
                          <a:rPr lang="en-US" sz="2400" i="1">
                            <a:effectLst/>
                            <a:latin typeface="Cambria Math" panose="02040503050406030204" pitchFamily="18" charset="0"/>
                            <a:ea typeface="Calibri"/>
                            <a:cs typeface="Times New Roman"/>
                          </a:rPr>
                        </m:ctrlPr>
                      </m:dPr>
                      <m:e>
                        <m:r>
                          <a:rPr lang="fr-FR" sz="2400" i="1">
                            <a:effectLst/>
                            <a:latin typeface="Cambria Math"/>
                            <a:ea typeface="Calibri"/>
                            <a:cs typeface="Times New Roman"/>
                          </a:rPr>
                          <m:t>𝑥</m:t>
                        </m:r>
                        <m:r>
                          <a:rPr lang="fr-FR" sz="2400" i="1">
                            <a:effectLst/>
                            <a:latin typeface="Cambria Math"/>
                            <a:ea typeface="Calibri"/>
                            <a:cs typeface="Times New Roman"/>
                          </a:rPr>
                          <m:t>,</m:t>
                        </m:r>
                        <m:r>
                          <a:rPr lang="fr-FR" sz="2400" i="1">
                            <a:effectLst/>
                            <a:latin typeface="Cambria Math"/>
                            <a:ea typeface="Calibri"/>
                            <a:cs typeface="Times New Roman"/>
                          </a:rPr>
                          <m:t>𝑦</m:t>
                        </m:r>
                      </m:e>
                    </m:d>
                    <m:r>
                      <a:rPr lang="fr-FR" sz="2400" i="1">
                        <a:effectLst/>
                        <a:latin typeface="Cambria Math"/>
                        <a:ea typeface="Calibri"/>
                        <a:cs typeface="Times New Roman"/>
                      </a:rPr>
                      <m:t>+</m:t>
                    </m:r>
                    <m:r>
                      <a:rPr lang="fr-FR" sz="2400" i="1">
                        <a:effectLst/>
                        <a:latin typeface="Cambria Math"/>
                        <a:ea typeface="Calibri"/>
                        <a:cs typeface="Times New Roman"/>
                      </a:rPr>
                      <m:t>𝐶𝑜𝑣</m:t>
                    </m:r>
                    <m:d>
                      <m:dPr>
                        <m:ctrlPr>
                          <a:rPr lang="en-US" sz="2400" i="1">
                            <a:effectLst/>
                            <a:latin typeface="Cambria Math" panose="02040503050406030204" pitchFamily="18" charset="0"/>
                            <a:ea typeface="Calibri"/>
                            <a:cs typeface="Times New Roman"/>
                          </a:rPr>
                        </m:ctrlPr>
                      </m:dPr>
                      <m:e>
                        <m:r>
                          <a:rPr lang="fr-FR" sz="2400" i="1">
                            <a:effectLst/>
                            <a:latin typeface="Cambria Math"/>
                            <a:ea typeface="Calibri"/>
                            <a:cs typeface="Times New Roman"/>
                          </a:rPr>
                          <m:t>𝑥</m:t>
                        </m:r>
                        <m:r>
                          <a:rPr lang="fr-FR" sz="2400" i="1">
                            <a:effectLst/>
                            <a:latin typeface="Cambria Math"/>
                            <a:ea typeface="Calibri"/>
                            <a:cs typeface="Times New Roman"/>
                          </a:rPr>
                          <m:t>,</m:t>
                        </m:r>
                        <m:r>
                          <a:rPr lang="fr-FR" sz="2400" i="1">
                            <a:effectLst/>
                            <a:latin typeface="Cambria Math"/>
                            <a:ea typeface="Calibri"/>
                            <a:cs typeface="Times New Roman"/>
                          </a:rPr>
                          <m:t>𝑧</m:t>
                        </m:r>
                      </m:e>
                    </m:d>
                  </m:oMath>
                </a14:m>
                <a:endParaRPr lang="en-US" sz="2400" dirty="0">
                  <a:effectLst/>
                  <a:latin typeface="Times New Roman" pitchFamily="18" charset="0"/>
                  <a:cs typeface="Times New Roman" pitchFamily="18" charset="0"/>
                </a:endParaRPr>
              </a:p>
              <a:p>
                <a:pPr marL="342900" marR="0" lvl="0" indent="-342900">
                  <a:lnSpc>
                    <a:spcPct val="115000"/>
                  </a:lnSpc>
                  <a:spcBef>
                    <a:spcPts val="0"/>
                  </a:spcBef>
                  <a:spcAft>
                    <a:spcPts val="1000"/>
                  </a:spcAft>
                  <a:buFont typeface="+mj-lt"/>
                  <a:buAutoNum type="arabicPeriod"/>
                </a:pPr>
                <a14:m>
                  <m:oMath xmlns:m="http://schemas.openxmlformats.org/officeDocument/2006/math">
                    <m:r>
                      <a:rPr lang="fr-FR" sz="2400" i="1">
                        <a:effectLst/>
                        <a:latin typeface="Cambria Math"/>
                        <a:ea typeface="Calibri"/>
                        <a:cs typeface="Times New Roman"/>
                      </a:rPr>
                      <m:t>𝐶𝑜𝑣</m:t>
                    </m:r>
                    <m:d>
                      <m:dPr>
                        <m:ctrlPr>
                          <a:rPr lang="en-US" sz="2400" i="1">
                            <a:effectLst/>
                            <a:latin typeface="Cambria Math" panose="02040503050406030204" pitchFamily="18" charset="0"/>
                            <a:ea typeface="Calibri"/>
                            <a:cs typeface="Times New Roman"/>
                          </a:rPr>
                        </m:ctrlPr>
                      </m:dPr>
                      <m:e>
                        <m:r>
                          <a:rPr lang="fr-FR" sz="2400" i="1">
                            <a:effectLst/>
                            <a:latin typeface="Cambria Math"/>
                            <a:ea typeface="Calibri"/>
                            <a:cs typeface="Times New Roman"/>
                          </a:rPr>
                          <m:t>𝑎𝑥</m:t>
                        </m:r>
                        <m:r>
                          <a:rPr lang="fr-FR" sz="2400" i="1">
                            <a:effectLst/>
                            <a:latin typeface="Cambria Math"/>
                            <a:ea typeface="Calibri"/>
                            <a:cs typeface="Times New Roman"/>
                          </a:rPr>
                          <m:t>,</m:t>
                        </m:r>
                        <m:r>
                          <a:rPr lang="fr-FR" sz="2400" i="1">
                            <a:effectLst/>
                            <a:latin typeface="Cambria Math"/>
                            <a:ea typeface="Calibri"/>
                            <a:cs typeface="Times New Roman"/>
                          </a:rPr>
                          <m:t>𝑏𝑦</m:t>
                        </m:r>
                      </m:e>
                    </m:d>
                    <m:r>
                      <a:rPr lang="fr-FR" sz="2400" i="1">
                        <a:effectLst/>
                        <a:latin typeface="Cambria Math"/>
                        <a:ea typeface="Calibri"/>
                        <a:cs typeface="Times New Roman"/>
                      </a:rPr>
                      <m:t>=</m:t>
                    </m:r>
                    <m:r>
                      <a:rPr lang="fr-FR" sz="2400" i="1">
                        <a:effectLst/>
                        <a:latin typeface="Cambria Math"/>
                        <a:ea typeface="Calibri"/>
                        <a:cs typeface="Times New Roman"/>
                      </a:rPr>
                      <m:t>𝑎𝑏𝐶𝑜𝑣</m:t>
                    </m:r>
                    <m:d>
                      <m:dPr>
                        <m:ctrlPr>
                          <a:rPr lang="en-US" sz="2400" i="1">
                            <a:effectLst/>
                            <a:latin typeface="Cambria Math" panose="02040503050406030204" pitchFamily="18" charset="0"/>
                            <a:ea typeface="Calibri"/>
                            <a:cs typeface="Times New Roman"/>
                          </a:rPr>
                        </m:ctrlPr>
                      </m:dPr>
                      <m:e>
                        <m:r>
                          <a:rPr lang="fr-FR" sz="2400" i="1">
                            <a:effectLst/>
                            <a:latin typeface="Cambria Math"/>
                            <a:ea typeface="Calibri"/>
                            <a:cs typeface="Times New Roman"/>
                          </a:rPr>
                          <m:t>𝑥</m:t>
                        </m:r>
                        <m:r>
                          <a:rPr lang="fr-FR" sz="2400" i="1">
                            <a:effectLst/>
                            <a:latin typeface="Cambria Math"/>
                            <a:ea typeface="Calibri"/>
                            <a:cs typeface="Times New Roman"/>
                          </a:rPr>
                          <m:t>,</m:t>
                        </m:r>
                        <m:r>
                          <a:rPr lang="fr-FR" sz="2400" i="1">
                            <a:effectLst/>
                            <a:latin typeface="Cambria Math"/>
                            <a:ea typeface="Calibri"/>
                            <a:cs typeface="Times New Roman"/>
                          </a:rPr>
                          <m:t>𝑦</m:t>
                        </m:r>
                      </m:e>
                    </m:d>
                  </m:oMath>
                </a14:m>
                <a:endParaRPr lang="en-US" sz="2400" dirty="0">
                  <a:effectLst/>
                  <a:latin typeface="Times New Roman" pitchFamily="18" charset="0"/>
                  <a:cs typeface="Times New Roman" pitchFamily="18" charset="0"/>
                </a:endParaRPr>
              </a:p>
              <a:p>
                <a:pPr marL="342900" marR="0" lvl="0" indent="-342900">
                  <a:lnSpc>
                    <a:spcPct val="115000"/>
                  </a:lnSpc>
                  <a:spcBef>
                    <a:spcPts val="0"/>
                  </a:spcBef>
                  <a:spcAft>
                    <a:spcPts val="1000"/>
                  </a:spcAft>
                  <a:buFont typeface="+mj-lt"/>
                  <a:buAutoNum type="arabicPeriod"/>
                </a:pPr>
                <a14:m>
                  <m:oMath xmlns:m="http://schemas.openxmlformats.org/officeDocument/2006/math">
                    <m:r>
                      <a:rPr lang="fr-FR" sz="2400" i="1">
                        <a:effectLst/>
                        <a:latin typeface="Cambria Math"/>
                        <a:ea typeface="Calibri"/>
                        <a:cs typeface="Times New Roman"/>
                      </a:rPr>
                      <m:t>𝐶𝑜𝑣</m:t>
                    </m:r>
                    <m:d>
                      <m:dPr>
                        <m:ctrlPr>
                          <a:rPr lang="en-US" sz="2400" i="1">
                            <a:effectLst/>
                            <a:latin typeface="Cambria Math" panose="02040503050406030204" pitchFamily="18" charset="0"/>
                            <a:ea typeface="Calibri"/>
                            <a:cs typeface="Times New Roman"/>
                          </a:rPr>
                        </m:ctrlPr>
                      </m:dPr>
                      <m:e>
                        <m:r>
                          <a:rPr lang="fr-FR" sz="2400" i="1">
                            <a:effectLst/>
                            <a:latin typeface="Cambria Math"/>
                            <a:ea typeface="Calibri"/>
                            <a:cs typeface="Times New Roman"/>
                          </a:rPr>
                          <m:t>𝑥</m:t>
                        </m:r>
                        <m:r>
                          <a:rPr lang="fr-FR" sz="2400" i="1">
                            <a:effectLst/>
                            <a:latin typeface="Cambria Math"/>
                            <a:ea typeface="Calibri"/>
                            <a:cs typeface="Times New Roman"/>
                          </a:rPr>
                          <m:t>±</m:t>
                        </m:r>
                        <m:r>
                          <a:rPr lang="fr-FR" sz="2400" i="1">
                            <a:effectLst/>
                            <a:latin typeface="Cambria Math"/>
                            <a:ea typeface="Calibri"/>
                            <a:cs typeface="Times New Roman"/>
                          </a:rPr>
                          <m:t>𝑎</m:t>
                        </m:r>
                        <m:r>
                          <a:rPr lang="fr-FR" sz="2400" i="1">
                            <a:effectLst/>
                            <a:latin typeface="Cambria Math"/>
                            <a:ea typeface="Calibri"/>
                            <a:cs typeface="Times New Roman"/>
                          </a:rPr>
                          <m:t>,</m:t>
                        </m:r>
                        <m:r>
                          <a:rPr lang="fr-FR" sz="2400" i="1">
                            <a:effectLst/>
                            <a:latin typeface="Cambria Math"/>
                            <a:ea typeface="Calibri"/>
                            <a:cs typeface="Times New Roman"/>
                          </a:rPr>
                          <m:t>𝑦</m:t>
                        </m:r>
                        <m:r>
                          <a:rPr lang="fr-FR" sz="2400" i="1">
                            <a:effectLst/>
                            <a:latin typeface="Cambria Math"/>
                            <a:ea typeface="Calibri"/>
                            <a:cs typeface="Times New Roman"/>
                          </a:rPr>
                          <m:t>±</m:t>
                        </m:r>
                        <m:r>
                          <a:rPr lang="fr-FR" sz="2400" i="1">
                            <a:effectLst/>
                            <a:latin typeface="Cambria Math"/>
                            <a:ea typeface="Calibri"/>
                            <a:cs typeface="Times New Roman"/>
                          </a:rPr>
                          <m:t>𝑏</m:t>
                        </m:r>
                      </m:e>
                    </m:d>
                    <m:r>
                      <a:rPr lang="fr-FR" sz="2400" i="1">
                        <a:effectLst/>
                        <a:latin typeface="Cambria Math"/>
                        <a:ea typeface="Calibri"/>
                        <a:cs typeface="Times New Roman"/>
                      </a:rPr>
                      <m:t>=</m:t>
                    </m:r>
                    <m:r>
                      <a:rPr lang="fr-FR" sz="2400" i="1">
                        <a:effectLst/>
                        <a:latin typeface="Cambria Math"/>
                        <a:ea typeface="Calibri"/>
                        <a:cs typeface="Times New Roman"/>
                      </a:rPr>
                      <m:t>𝐶𝑜𝑣</m:t>
                    </m:r>
                    <m:d>
                      <m:dPr>
                        <m:ctrlPr>
                          <a:rPr lang="en-US" sz="2400" i="1">
                            <a:effectLst/>
                            <a:latin typeface="Cambria Math" panose="02040503050406030204" pitchFamily="18" charset="0"/>
                            <a:ea typeface="Calibri"/>
                            <a:cs typeface="Times New Roman"/>
                          </a:rPr>
                        </m:ctrlPr>
                      </m:dPr>
                      <m:e>
                        <m:r>
                          <a:rPr lang="fr-FR" sz="2400" i="1">
                            <a:effectLst/>
                            <a:latin typeface="Cambria Math"/>
                            <a:ea typeface="Calibri"/>
                            <a:cs typeface="Times New Roman"/>
                          </a:rPr>
                          <m:t>𝑥</m:t>
                        </m:r>
                        <m:r>
                          <a:rPr lang="fr-FR" sz="2400" i="1">
                            <a:effectLst/>
                            <a:latin typeface="Cambria Math"/>
                            <a:ea typeface="Calibri"/>
                            <a:cs typeface="Times New Roman"/>
                          </a:rPr>
                          <m:t>,</m:t>
                        </m:r>
                        <m:r>
                          <a:rPr lang="fr-FR" sz="2400" i="1">
                            <a:effectLst/>
                            <a:latin typeface="Cambria Math"/>
                            <a:ea typeface="Calibri"/>
                            <a:cs typeface="Times New Roman"/>
                          </a:rPr>
                          <m:t>𝑦</m:t>
                        </m:r>
                      </m:e>
                    </m:d>
                  </m:oMath>
                </a14:m>
                <a:endParaRPr lang="en-US" sz="2400" dirty="0">
                  <a:effectLst/>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76200" y="0"/>
                <a:ext cx="9067800" cy="6568786"/>
              </a:xfrm>
              <a:prstGeom prst="rect">
                <a:avLst/>
              </a:prstGeom>
              <a:blipFill rotWithShape="1">
                <a:blip r:embed="rId2"/>
                <a:stretch>
                  <a:fillRect l="-1076" r="-2152" b="-1113"/>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3874222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0" y="0"/>
                <a:ext cx="9144000" cy="5974071"/>
              </a:xfrm>
              <a:prstGeom prst="rect">
                <a:avLst/>
              </a:prstGeom>
            </p:spPr>
            <p:txBody>
              <a:bodyPr wrap="square">
                <a:spAutoFit/>
              </a:bodyPr>
              <a:lstStyle/>
              <a:p>
                <a:pPr>
                  <a:lnSpc>
                    <a:spcPct val="150000"/>
                  </a:lnSpc>
                </a:pPr>
                <a:r>
                  <a:rPr lang="en-US" sz="2400" b="1" u="sng" dirty="0">
                    <a:latin typeface="Times New Roman" pitchFamily="18" charset="0"/>
                    <a:ea typeface="Times New Roman"/>
                    <a:cs typeface="Times New Roman" pitchFamily="18" charset="0"/>
                  </a:rPr>
                  <a:t>Correlation coefficient</a:t>
                </a:r>
                <a:r>
                  <a:rPr lang="en-US" sz="2400" b="1" dirty="0">
                    <a:effectLst/>
                    <a:latin typeface="Times New Roman" pitchFamily="18" charset="0"/>
                    <a:ea typeface="Times New Roman"/>
                    <a:cs typeface="Times New Roman" pitchFamily="18" charset="0"/>
                  </a:rPr>
                  <a:t>: </a:t>
                </a:r>
                <a:r>
                  <a:rPr lang="en-US" sz="2400" dirty="0">
                    <a:effectLst/>
                    <a:latin typeface="Times New Roman" pitchFamily="18" charset="0"/>
                    <a:ea typeface="Times New Roman"/>
                    <a:cs typeface="Times New Roman" pitchFamily="18" charset="0"/>
                  </a:rPr>
                  <a:t>The correlation coefficient between two random </a:t>
                </a:r>
                <a:r>
                  <a:rPr lang="en-US" sz="2400" dirty="0" smtClean="0">
                    <a:effectLst/>
                    <a:latin typeface="Times New Roman" pitchFamily="18" charset="0"/>
                    <a:ea typeface="Times New Roman"/>
                    <a:cs typeface="Times New Roman" pitchFamily="18" charset="0"/>
                  </a:rPr>
                  <a:t>variables X and Y is </a:t>
                </a:r>
                <a:r>
                  <a:rPr lang="en-US" sz="2400" dirty="0">
                    <a:effectLst/>
                    <a:latin typeface="Times New Roman" pitchFamily="18" charset="0"/>
                    <a:ea typeface="Times New Roman"/>
                    <a:cs typeface="Times New Roman" pitchFamily="18" charset="0"/>
                  </a:rPr>
                  <a:t>defined by</a:t>
                </a:r>
                <a14:m>
                  <m:oMath xmlns:m="http://schemas.openxmlformats.org/officeDocument/2006/math">
                    <m:r>
                      <a:rPr lang="en-US" sz="2400" i="1">
                        <a:effectLst/>
                        <a:latin typeface="Cambria Math"/>
                        <a:ea typeface="Times New Roman"/>
                        <a:cs typeface="Times New Roman"/>
                      </a:rPr>
                      <m:t>𝑐𝑜𝑟𝑟</m:t>
                    </m:r>
                    <m:d>
                      <m:dPr>
                        <m:ctrlPr>
                          <a:rPr lang="en-US" sz="2400" i="1">
                            <a:effectLst/>
                            <a:latin typeface="Cambria Math" panose="02040503050406030204" pitchFamily="18" charset="0"/>
                            <a:ea typeface="Times New Roman"/>
                            <a:cs typeface="Times New Roman"/>
                          </a:rPr>
                        </m:ctrlPr>
                      </m:dPr>
                      <m:e>
                        <m:r>
                          <a:rPr lang="en-US" sz="2400" i="1">
                            <a:effectLst/>
                            <a:latin typeface="Cambria Math"/>
                            <a:ea typeface="Times New Roman"/>
                            <a:cs typeface="Times New Roman"/>
                          </a:rPr>
                          <m:t>𝑥</m:t>
                        </m:r>
                        <m:r>
                          <a:rPr lang="en-US" sz="2400" i="1">
                            <a:effectLst/>
                            <a:latin typeface="Cambria Math"/>
                            <a:ea typeface="Times New Roman"/>
                            <a:cs typeface="Times New Roman"/>
                          </a:rPr>
                          <m:t>,</m:t>
                        </m:r>
                        <m:r>
                          <a:rPr lang="en-US" sz="2400" i="1">
                            <a:effectLst/>
                            <a:latin typeface="Cambria Math"/>
                            <a:ea typeface="Times New Roman"/>
                            <a:cs typeface="Times New Roman"/>
                          </a:rPr>
                          <m:t>𝑦</m:t>
                        </m:r>
                      </m:e>
                    </m:d>
                    <m:r>
                      <a:rPr lang="en-US" sz="2400" i="1">
                        <a:effectLst/>
                        <a:latin typeface="Cambria Math"/>
                        <a:ea typeface="Times New Roman"/>
                        <a:cs typeface="Times New Roman"/>
                      </a:rPr>
                      <m:t>=</m:t>
                    </m:r>
                    <m:sSub>
                      <m:sSubPr>
                        <m:ctrlPr>
                          <a:rPr lang="en-US" sz="2400" i="1">
                            <a:effectLst/>
                            <a:latin typeface="Cambria Math" panose="02040503050406030204" pitchFamily="18" charset="0"/>
                            <a:ea typeface="Times New Roman"/>
                            <a:cs typeface="Times New Roman"/>
                          </a:rPr>
                        </m:ctrlPr>
                      </m:sSubPr>
                      <m:e>
                        <m:r>
                          <a:rPr lang="en-US" sz="2400" i="1">
                            <a:effectLst/>
                            <a:latin typeface="Cambria Math"/>
                            <a:ea typeface="Times New Roman"/>
                            <a:cs typeface="Times New Roman"/>
                          </a:rPr>
                          <m:t>𝜌</m:t>
                        </m:r>
                      </m:e>
                      <m:sub>
                        <m:r>
                          <a:rPr lang="en-US" sz="2400" i="1">
                            <a:effectLst/>
                            <a:latin typeface="Cambria Math"/>
                            <a:ea typeface="Times New Roman"/>
                            <a:cs typeface="Times New Roman"/>
                          </a:rPr>
                          <m:t>𝑥𝑦</m:t>
                        </m:r>
                      </m:sub>
                    </m:sSub>
                    <m:r>
                      <a:rPr lang="en-US" sz="2400" i="1">
                        <a:effectLst/>
                        <a:latin typeface="Cambria Math"/>
                        <a:ea typeface="Times New Roman"/>
                        <a:cs typeface="Times New Roman"/>
                      </a:rPr>
                      <m:t>=</m:t>
                    </m:r>
                    <m:f>
                      <m:fPr>
                        <m:ctrlPr>
                          <a:rPr lang="en-US" sz="2400" i="1">
                            <a:effectLst/>
                            <a:latin typeface="Cambria Math" panose="02040503050406030204" pitchFamily="18" charset="0"/>
                            <a:ea typeface="Times New Roman"/>
                            <a:cs typeface="Times New Roman"/>
                          </a:rPr>
                        </m:ctrlPr>
                      </m:fPr>
                      <m:num>
                        <m:sSub>
                          <m:sSubPr>
                            <m:ctrlPr>
                              <a:rPr lang="en-US" sz="2400" i="1">
                                <a:effectLst/>
                                <a:latin typeface="Cambria Math" panose="02040503050406030204" pitchFamily="18" charset="0"/>
                                <a:ea typeface="Times New Roman"/>
                                <a:cs typeface="Times New Roman"/>
                              </a:rPr>
                            </m:ctrlPr>
                          </m:sSubPr>
                          <m:e>
                            <m:r>
                              <a:rPr lang="en-US" sz="2400" i="1">
                                <a:effectLst/>
                                <a:latin typeface="Cambria Math"/>
                                <a:ea typeface="Times New Roman"/>
                                <a:cs typeface="Times New Roman"/>
                              </a:rPr>
                              <m:t>𝜎</m:t>
                            </m:r>
                          </m:e>
                          <m:sub>
                            <m:r>
                              <a:rPr lang="en-US" sz="2400" i="1">
                                <a:effectLst/>
                                <a:latin typeface="Cambria Math"/>
                                <a:ea typeface="Times New Roman"/>
                                <a:cs typeface="Times New Roman"/>
                              </a:rPr>
                              <m:t>𝑥𝑦</m:t>
                            </m:r>
                          </m:sub>
                        </m:sSub>
                      </m:num>
                      <m:den>
                        <m:sSub>
                          <m:sSubPr>
                            <m:ctrlPr>
                              <a:rPr lang="en-US" sz="2400" i="1">
                                <a:effectLst/>
                                <a:latin typeface="Cambria Math" panose="02040503050406030204" pitchFamily="18" charset="0"/>
                                <a:ea typeface="Times New Roman"/>
                                <a:cs typeface="Times New Roman"/>
                              </a:rPr>
                            </m:ctrlPr>
                          </m:sSubPr>
                          <m:e>
                            <m:r>
                              <a:rPr lang="en-US" sz="2400" i="1">
                                <a:effectLst/>
                                <a:latin typeface="Cambria Math"/>
                                <a:ea typeface="Times New Roman"/>
                                <a:cs typeface="Times New Roman"/>
                              </a:rPr>
                              <m:t>𝜎</m:t>
                            </m:r>
                          </m:e>
                          <m:sub>
                            <m:r>
                              <a:rPr lang="en-US" sz="2400" i="1">
                                <a:effectLst/>
                                <a:latin typeface="Cambria Math"/>
                                <a:ea typeface="Times New Roman"/>
                                <a:cs typeface="Times New Roman"/>
                              </a:rPr>
                              <m:t>𝑥</m:t>
                            </m:r>
                          </m:sub>
                        </m:sSub>
                        <m:sSub>
                          <m:sSubPr>
                            <m:ctrlPr>
                              <a:rPr lang="en-US" sz="2400" i="1">
                                <a:effectLst/>
                                <a:latin typeface="Cambria Math" panose="02040503050406030204" pitchFamily="18" charset="0"/>
                                <a:ea typeface="Times New Roman"/>
                                <a:cs typeface="Times New Roman"/>
                              </a:rPr>
                            </m:ctrlPr>
                          </m:sSubPr>
                          <m:e>
                            <m:r>
                              <a:rPr lang="en-US" sz="2400" i="1">
                                <a:effectLst/>
                                <a:latin typeface="Cambria Math"/>
                                <a:ea typeface="Times New Roman"/>
                                <a:cs typeface="Times New Roman"/>
                              </a:rPr>
                              <m:t>𝜎</m:t>
                            </m:r>
                          </m:e>
                          <m:sub>
                            <m:r>
                              <a:rPr lang="en-US" sz="2400" i="1">
                                <a:effectLst/>
                                <a:latin typeface="Cambria Math"/>
                                <a:ea typeface="Times New Roman"/>
                                <a:cs typeface="Times New Roman"/>
                              </a:rPr>
                              <m:t>𝑦</m:t>
                            </m:r>
                          </m:sub>
                        </m:sSub>
                      </m:den>
                    </m:f>
                  </m:oMath>
                </a14:m>
                <a:endParaRPr lang="en-US" sz="2400" dirty="0">
                  <a:latin typeface="Times New Roman" pitchFamily="18" charset="0"/>
                  <a:ea typeface="Calibri"/>
                  <a:cs typeface="Times New Roman" pitchFamily="18" charset="0"/>
                </a:endParaRPr>
              </a:p>
              <a:p>
                <a:pPr marL="342900" marR="0" lvl="0" indent="-342900">
                  <a:lnSpc>
                    <a:spcPct val="150000"/>
                  </a:lnSpc>
                  <a:spcBef>
                    <a:spcPts val="0"/>
                  </a:spcBef>
                  <a:spcAft>
                    <a:spcPts val="0"/>
                  </a:spcAft>
                  <a:buFont typeface="Symbol"/>
                  <a:buBlip>
                    <a:blip r:embed="rId2"/>
                  </a:buBlip>
                </a:pPr>
                <a:r>
                  <a:rPr lang="en-US" sz="2400" dirty="0" smtClean="0">
                    <a:effectLst/>
                    <a:latin typeface="Times New Roman" pitchFamily="18" charset="0"/>
                    <a:ea typeface="Times New Roman"/>
                    <a:cs typeface="Times New Roman" pitchFamily="18" charset="0"/>
                  </a:rPr>
                  <a:t>Correlation coefficient </a:t>
                </a:r>
                <a:r>
                  <a:rPr lang="en-US" sz="2400" dirty="0">
                    <a:effectLst/>
                    <a:latin typeface="Times New Roman" pitchFamily="18" charset="0"/>
                    <a:ea typeface="Times New Roman"/>
                    <a:cs typeface="Times New Roman" pitchFamily="18" charset="0"/>
                  </a:rPr>
                  <a:t>tells us the degree of association and the direction of the linear relationship between the random variables. </a:t>
                </a:r>
                <a:endParaRPr lang="en-US" sz="2400" dirty="0">
                  <a:effectLst/>
                  <a:latin typeface="Times New Roman" pitchFamily="18" charset="0"/>
                  <a:cs typeface="Times New Roman" pitchFamily="18" charset="0"/>
                </a:endParaRPr>
              </a:p>
              <a:p>
                <a:pPr marL="342900" marR="0" lvl="0" indent="-342900">
                  <a:lnSpc>
                    <a:spcPct val="150000"/>
                  </a:lnSpc>
                  <a:spcBef>
                    <a:spcPts val="0"/>
                  </a:spcBef>
                  <a:spcAft>
                    <a:spcPts val="0"/>
                  </a:spcAft>
                  <a:buFont typeface="Symbol"/>
                  <a:buBlip>
                    <a:blip r:embed="rId2"/>
                  </a:buBlip>
                </a:pPr>
                <a:r>
                  <a:rPr lang="en-US" sz="2400" dirty="0">
                    <a:effectLst/>
                    <a:latin typeface="Times New Roman" pitchFamily="18" charset="0"/>
                    <a:ea typeface="Times New Roman"/>
                    <a:cs typeface="Times New Roman" pitchFamily="18" charset="0"/>
                  </a:rPr>
                  <a:t>The correlation </a:t>
                </a:r>
                <a:r>
                  <a:rPr lang="en-US" sz="2400" dirty="0" smtClean="0">
                    <a:effectLst/>
                    <a:latin typeface="Times New Roman" pitchFamily="18" charset="0"/>
                    <a:ea typeface="Times New Roman"/>
                    <a:cs typeface="Times New Roman" pitchFamily="18" charset="0"/>
                  </a:rPr>
                  <a:t>coefficient computed </a:t>
                </a:r>
                <a:r>
                  <a:rPr lang="en-US" sz="2400" dirty="0">
                    <a:effectLst/>
                    <a:latin typeface="Times New Roman" pitchFamily="18" charset="0"/>
                    <a:ea typeface="Times New Roman"/>
                    <a:cs typeface="Times New Roman" pitchFamily="18" charset="0"/>
                  </a:rPr>
                  <a:t>from the sample data measures the strength and direction of a linear relationship between two variables.</a:t>
                </a:r>
                <a:endParaRPr lang="en-US" sz="2400" dirty="0">
                  <a:effectLst/>
                  <a:latin typeface="Times New Roman" pitchFamily="18" charset="0"/>
                  <a:cs typeface="Times New Roman" pitchFamily="18" charset="0"/>
                </a:endParaRPr>
              </a:p>
              <a:p>
                <a:pPr marL="342900" marR="0" lvl="0" indent="-342900">
                  <a:lnSpc>
                    <a:spcPct val="150000"/>
                  </a:lnSpc>
                  <a:spcBef>
                    <a:spcPts val="0"/>
                  </a:spcBef>
                  <a:spcAft>
                    <a:spcPts val="0"/>
                  </a:spcAft>
                  <a:buFont typeface="Symbol"/>
                  <a:buBlip>
                    <a:blip r:embed="rId2"/>
                  </a:buBlip>
                </a:pPr>
                <a:r>
                  <a:rPr lang="en-US" sz="2400" dirty="0">
                    <a:effectLst/>
                    <a:latin typeface="Times New Roman" pitchFamily="18" charset="0"/>
                    <a:ea typeface="Times New Roman"/>
                    <a:cs typeface="Times New Roman" pitchFamily="18" charset="0"/>
                  </a:rPr>
                  <a:t>The symbol for the sample correlation coefficient is r.</a:t>
                </a:r>
                <a:endParaRPr lang="en-US" sz="2400" dirty="0">
                  <a:effectLst/>
                  <a:latin typeface="Times New Roman" pitchFamily="18" charset="0"/>
                  <a:cs typeface="Times New Roman" pitchFamily="18" charset="0"/>
                </a:endParaRPr>
              </a:p>
              <a:p>
                <a:pPr marL="342900" marR="0" lvl="0" indent="-342900">
                  <a:lnSpc>
                    <a:spcPct val="150000"/>
                  </a:lnSpc>
                  <a:spcBef>
                    <a:spcPts val="0"/>
                  </a:spcBef>
                  <a:spcAft>
                    <a:spcPts val="0"/>
                  </a:spcAft>
                  <a:buFont typeface="Symbol"/>
                  <a:buBlip>
                    <a:blip r:embed="rId2"/>
                  </a:buBlip>
                </a:pPr>
                <a:r>
                  <a:rPr lang="en-US" sz="2400" dirty="0">
                    <a:effectLst/>
                    <a:latin typeface="Times New Roman" pitchFamily="18" charset="0"/>
                    <a:ea typeface="Times New Roman"/>
                    <a:cs typeface="Times New Roman" pitchFamily="18" charset="0"/>
                  </a:rPr>
                  <a:t>The symbol for the population correlation coefficient is ρ</a:t>
                </a:r>
                <a:endParaRPr lang="en-US" sz="2400" dirty="0">
                  <a:effectLst/>
                  <a:latin typeface="Times New Roman" pitchFamily="18" charset="0"/>
                  <a:cs typeface="Times New Roman" pitchFamily="18" charset="0"/>
                </a:endParaRPr>
              </a:p>
              <a:p>
                <a:pPr marL="342900" marR="0" lvl="0" indent="-342900">
                  <a:lnSpc>
                    <a:spcPct val="150000"/>
                  </a:lnSpc>
                  <a:spcBef>
                    <a:spcPts val="0"/>
                  </a:spcBef>
                  <a:spcAft>
                    <a:spcPts val="0"/>
                  </a:spcAft>
                  <a:buFont typeface="Symbol"/>
                  <a:buBlip>
                    <a:blip r:embed="rId2"/>
                  </a:buBlip>
                </a:pPr>
                <a:r>
                  <a:rPr lang="en-US" sz="2400" dirty="0">
                    <a:effectLst/>
                    <a:latin typeface="Times New Roman" pitchFamily="18" charset="0"/>
                    <a:ea typeface="Times New Roman"/>
                    <a:cs typeface="Times New Roman" pitchFamily="18" charset="0"/>
                  </a:rPr>
                  <a:t>The range of the correlation coefficient is from −1 to +1.</a:t>
                </a:r>
                <a:endParaRPr lang="en-US" sz="2400" dirty="0">
                  <a:effectLst/>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0"/>
                <a:ext cx="9144000" cy="5974071"/>
              </a:xfrm>
              <a:prstGeom prst="rect">
                <a:avLst/>
              </a:prstGeom>
              <a:blipFill rotWithShape="1">
                <a:blip r:embed="rId3"/>
                <a:stretch>
                  <a:fillRect l="-1000" b="-306"/>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09481838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 y="0"/>
            <a:ext cx="8382000" cy="4616648"/>
          </a:xfrm>
          <a:prstGeom prst="rect">
            <a:avLst/>
          </a:prstGeom>
        </p:spPr>
        <p:txBody>
          <a:bodyPr wrap="square">
            <a:spAutoFit/>
          </a:bodyPr>
          <a:lstStyle/>
          <a:p>
            <a:pPr marL="342900" marR="0" lvl="0" indent="-342900">
              <a:lnSpc>
                <a:spcPct val="150000"/>
              </a:lnSpc>
              <a:spcBef>
                <a:spcPts val="0"/>
              </a:spcBef>
              <a:spcAft>
                <a:spcPts val="0"/>
              </a:spcAft>
              <a:buFont typeface="Symbol"/>
              <a:buBlip>
                <a:blip r:embed="rId2"/>
              </a:buBlip>
            </a:pPr>
            <a:r>
              <a:rPr lang="en-US" sz="2800" dirty="0">
                <a:latin typeface="Times New Roman" pitchFamily="18" charset="0"/>
                <a:ea typeface="Times New Roman"/>
                <a:cs typeface="Times New Roman" pitchFamily="18" charset="0"/>
              </a:rPr>
              <a:t>If there is a strong positive linear </a:t>
            </a:r>
            <a:r>
              <a:rPr lang="en-US" sz="2800" dirty="0" smtClean="0">
                <a:latin typeface="Times New Roman" pitchFamily="18" charset="0"/>
                <a:ea typeface="Times New Roman"/>
                <a:cs typeface="Times New Roman" pitchFamily="18" charset="0"/>
              </a:rPr>
              <a:t>relationship between </a:t>
            </a:r>
            <a:r>
              <a:rPr lang="en-US" sz="2800" dirty="0">
                <a:latin typeface="Times New Roman" pitchFamily="18" charset="0"/>
                <a:ea typeface="Times New Roman"/>
                <a:cs typeface="Times New Roman" pitchFamily="18" charset="0"/>
              </a:rPr>
              <a:t>the variables, the value of </a:t>
            </a:r>
            <a:r>
              <a:rPr lang="en-US" sz="2800" dirty="0" smtClean="0">
                <a:latin typeface="Times New Roman" pitchFamily="18" charset="0"/>
                <a:ea typeface="Times New Roman"/>
                <a:cs typeface="Times New Roman" pitchFamily="18" charset="0"/>
              </a:rPr>
              <a:t>r will </a:t>
            </a:r>
            <a:r>
              <a:rPr lang="en-US" sz="2800" dirty="0">
                <a:latin typeface="Times New Roman" pitchFamily="18" charset="0"/>
                <a:ea typeface="Times New Roman"/>
                <a:cs typeface="Times New Roman" pitchFamily="18" charset="0"/>
              </a:rPr>
              <a:t>be close to +1. </a:t>
            </a:r>
            <a:endParaRPr lang="en-US" sz="2800" dirty="0">
              <a:latin typeface="Times New Roman" pitchFamily="18" charset="0"/>
              <a:cs typeface="Times New Roman" pitchFamily="18" charset="0"/>
            </a:endParaRPr>
          </a:p>
          <a:p>
            <a:pPr marL="342900" marR="0" lvl="0" indent="-342900">
              <a:lnSpc>
                <a:spcPct val="150000"/>
              </a:lnSpc>
              <a:spcBef>
                <a:spcPts val="0"/>
              </a:spcBef>
              <a:spcAft>
                <a:spcPts val="0"/>
              </a:spcAft>
              <a:buFont typeface="Symbol"/>
              <a:buBlip>
                <a:blip r:embed="rId2"/>
              </a:buBlip>
            </a:pPr>
            <a:r>
              <a:rPr lang="en-US" sz="2800" dirty="0">
                <a:latin typeface="Times New Roman" pitchFamily="18" charset="0"/>
                <a:ea typeface="Times New Roman"/>
                <a:cs typeface="Times New Roman" pitchFamily="18" charset="0"/>
              </a:rPr>
              <a:t>If there is a strong negative linear relationship between the variables, the value of r will be close to −1.</a:t>
            </a:r>
            <a:endParaRPr lang="en-US" sz="2800" dirty="0">
              <a:latin typeface="Times New Roman" pitchFamily="18" charset="0"/>
              <a:cs typeface="Times New Roman" pitchFamily="18" charset="0"/>
            </a:endParaRPr>
          </a:p>
          <a:p>
            <a:pPr marL="342900" marR="0" lvl="0" indent="-342900">
              <a:lnSpc>
                <a:spcPct val="150000"/>
              </a:lnSpc>
              <a:spcBef>
                <a:spcPts val="0"/>
              </a:spcBef>
              <a:spcAft>
                <a:spcPts val="0"/>
              </a:spcAft>
              <a:buFont typeface="Symbol"/>
              <a:buBlip>
                <a:blip r:embed="rId2"/>
              </a:buBlip>
            </a:pPr>
            <a:r>
              <a:rPr lang="en-US" sz="2800" dirty="0">
                <a:latin typeface="Times New Roman" pitchFamily="18" charset="0"/>
                <a:ea typeface="Times New Roman"/>
                <a:cs typeface="Times New Roman" pitchFamily="18" charset="0"/>
              </a:rPr>
              <a:t>When there is no linear relationship between the variables or only a weak relationship, the value of </a:t>
            </a:r>
            <a:r>
              <a:rPr lang="en-US" sz="2800" dirty="0" smtClean="0">
                <a:latin typeface="Times New Roman" pitchFamily="18" charset="0"/>
                <a:ea typeface="Times New Roman"/>
                <a:cs typeface="Times New Roman" pitchFamily="18" charset="0"/>
              </a:rPr>
              <a:t>r will be </a:t>
            </a:r>
            <a:r>
              <a:rPr lang="en-US" sz="2800" dirty="0">
                <a:latin typeface="Times New Roman" pitchFamily="18" charset="0"/>
                <a:ea typeface="Times New Roman"/>
                <a:cs typeface="Times New Roman" pitchFamily="18" charset="0"/>
              </a:rPr>
              <a:t>close to 0.</a:t>
            </a:r>
            <a:endParaRPr lang="en-US" sz="2800" dirty="0">
              <a:effectLst/>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76200" y="4346928"/>
                <a:ext cx="9067800" cy="2697020"/>
              </a:xfrm>
              <a:prstGeom prst="rect">
                <a:avLst/>
              </a:prstGeom>
            </p:spPr>
            <p:txBody>
              <a:bodyPr wrap="square">
                <a:spAutoFit/>
              </a:bodyPr>
              <a:lstStyle/>
              <a:p>
                <a:pPr>
                  <a:lnSpc>
                    <a:spcPct val="150000"/>
                  </a:lnSpc>
                </a:pPr>
                <a:r>
                  <a:rPr lang="en-US" sz="2400" dirty="0">
                    <a:latin typeface="Times New Roman" pitchFamily="18" charset="0"/>
                    <a:ea typeface="Times New Roman"/>
                    <a:cs typeface="Times New Roman" pitchFamily="18" charset="0"/>
                  </a:rPr>
                  <a:t>Example: Let the bivariate random variable (X,Y) have a joint density function</a:t>
                </a:r>
                <a:endParaRPr lang="en-US" sz="2400" dirty="0">
                  <a:latin typeface="Times New Roman" pitchFamily="18" charset="0"/>
                  <a:ea typeface="Calibri"/>
                  <a:cs typeface="Times New Roman" pitchFamily="18" charset="0"/>
                </a:endParaRPr>
              </a:p>
              <a:p>
                <a:pPr>
                  <a:lnSpc>
                    <a:spcPct val="150000"/>
                  </a:lnSpc>
                </a:pPr>
                <a14:m>
                  <m:oMath xmlns:m="http://schemas.openxmlformats.org/officeDocument/2006/math">
                    <m:r>
                      <a:rPr lang="en-US" sz="2400" i="1">
                        <a:effectLst/>
                        <a:latin typeface="Cambria Math"/>
                        <a:ea typeface="Calibri"/>
                        <a:cs typeface="Times New Roman"/>
                      </a:rPr>
                      <m:t>𝑓</m:t>
                    </m:r>
                    <m:d>
                      <m:dPr>
                        <m:ctrlPr>
                          <a:rPr lang="en-US" sz="2400" i="1">
                            <a:effectLst/>
                            <a:latin typeface="Cambria Math" panose="02040503050406030204" pitchFamily="18" charset="0"/>
                            <a:ea typeface="Times New Roman"/>
                            <a:cs typeface="Times New Roman"/>
                          </a:rPr>
                        </m:ctrlPr>
                      </m:dPr>
                      <m:e>
                        <m:r>
                          <a:rPr lang="en-US" sz="2400" i="1">
                            <a:effectLst/>
                            <a:latin typeface="Cambria Math"/>
                            <a:ea typeface="Calibri"/>
                            <a:cs typeface="Times New Roman"/>
                          </a:rPr>
                          <m:t>𝑥</m:t>
                        </m:r>
                        <m:r>
                          <a:rPr lang="en-US" sz="2400" i="1">
                            <a:effectLst/>
                            <a:latin typeface="Cambria Math"/>
                            <a:ea typeface="Calibri"/>
                            <a:cs typeface="Times New Roman"/>
                          </a:rPr>
                          <m:t>,</m:t>
                        </m:r>
                        <m:r>
                          <a:rPr lang="en-US" sz="2400" i="1">
                            <a:effectLst/>
                            <a:latin typeface="Cambria Math"/>
                            <a:ea typeface="Calibri"/>
                            <a:cs typeface="Times New Roman"/>
                          </a:rPr>
                          <m:t>𝑦</m:t>
                        </m:r>
                      </m:e>
                    </m:d>
                    <m:r>
                      <a:rPr lang="en-US" sz="2400" i="1">
                        <a:effectLst/>
                        <a:latin typeface="Cambria Math"/>
                        <a:ea typeface="Calibri"/>
                        <a:cs typeface="Times New Roman"/>
                      </a:rPr>
                      <m:t>=</m:t>
                    </m:r>
                    <m:d>
                      <m:dPr>
                        <m:begChr m:val="{"/>
                        <m:endChr m:val=""/>
                        <m:ctrlPr>
                          <a:rPr lang="en-US" sz="2400" i="1">
                            <a:effectLst/>
                            <a:latin typeface="Cambria Math" panose="02040503050406030204" pitchFamily="18" charset="0"/>
                            <a:ea typeface="Times New Roman"/>
                            <a:cs typeface="Times New Roman"/>
                          </a:rPr>
                        </m:ctrlPr>
                      </m:dPr>
                      <m:e>
                        <m:eqArr>
                          <m:eqArrPr>
                            <m:ctrlPr>
                              <a:rPr lang="en-US" sz="2400" i="1">
                                <a:effectLst/>
                                <a:latin typeface="Cambria Math" panose="02040503050406030204" pitchFamily="18" charset="0"/>
                                <a:ea typeface="Times New Roman"/>
                                <a:cs typeface="Times New Roman"/>
                              </a:rPr>
                            </m:ctrlPr>
                          </m:eqArrPr>
                          <m:e>
                            <m:r>
                              <a:rPr lang="en-US" sz="2400" i="1">
                                <a:effectLst/>
                                <a:latin typeface="Cambria Math"/>
                                <a:ea typeface="Calibri"/>
                                <a:cs typeface="Times New Roman"/>
                              </a:rPr>
                              <m:t>𝑥</m:t>
                            </m:r>
                            <m:r>
                              <a:rPr lang="en-US" sz="2400" i="1">
                                <a:effectLst/>
                                <a:latin typeface="Cambria Math"/>
                                <a:ea typeface="Calibri"/>
                                <a:cs typeface="Times New Roman"/>
                              </a:rPr>
                              <m:t>+</m:t>
                            </m:r>
                            <m:r>
                              <a:rPr lang="en-US" sz="2400" i="1">
                                <a:effectLst/>
                                <a:latin typeface="Cambria Math"/>
                                <a:ea typeface="Calibri"/>
                                <a:cs typeface="Times New Roman"/>
                              </a:rPr>
                              <m:t>𝑦</m:t>
                            </m:r>
                            <m:r>
                              <a:rPr lang="en-US" sz="2400" i="1">
                                <a:effectLst/>
                                <a:latin typeface="Cambria Math"/>
                                <a:ea typeface="Calibri"/>
                                <a:cs typeface="Times New Roman"/>
                              </a:rPr>
                              <m:t>,  &amp;0&lt;</m:t>
                            </m:r>
                            <m:r>
                              <a:rPr lang="en-US" sz="2400" i="1">
                                <a:effectLst/>
                                <a:latin typeface="Cambria Math"/>
                                <a:ea typeface="Calibri"/>
                                <a:cs typeface="Times New Roman"/>
                              </a:rPr>
                              <m:t>𝑥</m:t>
                            </m:r>
                            <m:r>
                              <a:rPr lang="en-US" sz="2400" i="1">
                                <a:effectLst/>
                                <a:latin typeface="Cambria Math"/>
                                <a:ea typeface="Calibri"/>
                                <a:cs typeface="Times New Roman"/>
                              </a:rPr>
                              <m:t>&lt;1,0&lt;</m:t>
                            </m:r>
                            <m:r>
                              <a:rPr lang="en-US" sz="2400" i="1">
                                <a:effectLst/>
                                <a:latin typeface="Cambria Math"/>
                                <a:ea typeface="Calibri"/>
                                <a:cs typeface="Times New Roman"/>
                              </a:rPr>
                              <m:t>𝑦</m:t>
                            </m:r>
                            <m:r>
                              <a:rPr lang="en-US" sz="2400" i="1">
                                <a:effectLst/>
                                <a:latin typeface="Cambria Math"/>
                                <a:ea typeface="Calibri"/>
                                <a:cs typeface="Times New Roman"/>
                              </a:rPr>
                              <m:t>&lt;1</m:t>
                            </m:r>
                          </m:e>
                          <m:e>
                            <m:r>
                              <a:rPr lang="en-US" sz="2400" i="1">
                                <a:effectLst/>
                                <a:latin typeface="Cambria Math"/>
                                <a:ea typeface="Calibri"/>
                                <a:cs typeface="Times New Roman"/>
                              </a:rPr>
                              <m:t>0,  &amp;</m:t>
                            </m:r>
                            <m:r>
                              <a:rPr lang="en-US" sz="2400" i="1">
                                <a:effectLst/>
                                <a:latin typeface="Cambria Math"/>
                                <a:ea typeface="Calibri"/>
                                <a:cs typeface="Times New Roman"/>
                              </a:rPr>
                              <m:t>𝑜𝑡h𝑒𝑟𝑤𝑖𝑠𝑒</m:t>
                            </m:r>
                          </m:e>
                        </m:eqArr>
                      </m:e>
                    </m:d>
                  </m:oMath>
                </a14:m>
                <a:r>
                  <a:rPr lang="en-US" sz="2400" dirty="0">
                    <a:effectLst/>
                    <a:latin typeface="Times New Roman" pitchFamily="18" charset="0"/>
                    <a:ea typeface="Times New Roman"/>
                    <a:cs typeface="Times New Roman" pitchFamily="18" charset="0"/>
                  </a:rPr>
                  <a:t>, then compute the correlation coefficient of X and Y?</a:t>
                </a:r>
                <a:endParaRPr lang="en-US" sz="2400" dirty="0">
                  <a:latin typeface="Times New Roman" pitchFamily="18" charset="0"/>
                  <a:ea typeface="Calibri"/>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76200" y="4346928"/>
                <a:ext cx="9067800" cy="2697020"/>
              </a:xfrm>
              <a:prstGeom prst="rect">
                <a:avLst/>
              </a:prstGeom>
              <a:blipFill rotWithShape="1">
                <a:blip r:embed="rId3"/>
                <a:stretch>
                  <a:fillRect l="-1076" b="-406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79537951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202287"/>
            <a:ext cx="1778051"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rgbClr val="FF0000"/>
                </a:solidFill>
                <a:effectLst/>
                <a:latin typeface="Times New Roman" pitchFamily="18" charset="0"/>
                <a:ea typeface="Times New Roman" pitchFamily="18" charset="0"/>
                <a:cs typeface="Times New Roman" pitchFamily="18" charset="0"/>
              </a:rPr>
              <a:t>Solution:</a:t>
            </a:r>
            <a:endParaRPr kumimoji="0" lang="en-US" sz="3200" b="0" i="0" u="none" strike="noStrike" cap="none" normalizeH="0" baseline="0" dirty="0" smtClean="0">
              <a:ln>
                <a:noFill/>
              </a:ln>
              <a:solidFill>
                <a:srgbClr val="FF0000"/>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614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9600"/>
            <a:ext cx="9144000" cy="31242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0" y="16859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10751646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52400" y="914400"/>
            <a:ext cx="8762999" cy="4953000"/>
          </a:xfrm>
          <a:prstGeom prst="rect">
            <a:avLst/>
          </a:prstGeom>
        </p:spPr>
      </p:pic>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78424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04800" y="305325"/>
                <a:ext cx="8382000" cy="4484626"/>
              </a:xfrm>
              <a:prstGeom prst="rect">
                <a:avLst/>
              </a:prstGeom>
            </p:spPr>
            <p:txBody>
              <a:bodyPr wrap="square">
                <a:spAutoFit/>
              </a:bodyPr>
              <a:lstStyle/>
              <a:p>
                <a:pPr algn="just">
                  <a:lnSpc>
                    <a:spcPct val="150000"/>
                  </a:lnSpc>
                </a:pPr>
                <a:r>
                  <a:rPr lang="en-US" sz="2800" dirty="0" smtClean="0">
                    <a:solidFill>
                      <a:srgbClr val="FF0000"/>
                    </a:solidFill>
                    <a:effectLst/>
                    <a:latin typeface="Times New Roman" pitchFamily="18" charset="0"/>
                    <a:ea typeface="Calibri"/>
                    <a:cs typeface="Times New Roman" pitchFamily="18" charset="0"/>
                  </a:rPr>
                  <a:t>Example</a:t>
                </a:r>
                <a:r>
                  <a:rPr lang="en-US" sz="2800" dirty="0" smtClean="0">
                    <a:effectLst/>
                    <a:latin typeface="Times New Roman" pitchFamily="18" charset="0"/>
                    <a:ea typeface="Calibri"/>
                    <a:cs typeface="Times New Roman" pitchFamily="18" charset="0"/>
                  </a:rPr>
                  <a:t>: suppose we have a continuous random variable’ X’ with probability density function is given by    </a:t>
                </a:r>
                <a14:m>
                  <m:oMath xmlns:m="http://schemas.openxmlformats.org/officeDocument/2006/math">
                    <m:r>
                      <a:rPr lang="en-US" sz="2800" i="1">
                        <a:effectLst/>
                        <a:latin typeface="Cambria Math"/>
                        <a:ea typeface="Times New Roman"/>
                        <a:cs typeface="Times New Roman"/>
                      </a:rPr>
                      <m:t>𝑓</m:t>
                    </m:r>
                    <m:d>
                      <m:dPr>
                        <m:ctrlPr>
                          <a:rPr lang="en-US" sz="2800" i="1">
                            <a:effectLst/>
                            <a:latin typeface="Cambria Math" panose="02040503050406030204" pitchFamily="18" charset="0"/>
                            <a:ea typeface="Times New Roman"/>
                            <a:cs typeface="Times New Roman"/>
                          </a:rPr>
                        </m:ctrlPr>
                      </m:dPr>
                      <m:e>
                        <m:r>
                          <a:rPr lang="en-US" sz="2800" i="1">
                            <a:effectLst/>
                            <a:latin typeface="Cambria Math"/>
                            <a:ea typeface="Times New Roman"/>
                            <a:cs typeface="Times New Roman"/>
                          </a:rPr>
                          <m:t>𝑋</m:t>
                        </m:r>
                      </m:e>
                    </m:d>
                    <m:r>
                      <a:rPr lang="en-US" sz="2800" i="1">
                        <a:effectLst/>
                        <a:latin typeface="Cambria Math"/>
                        <a:ea typeface="Times New Roman"/>
                        <a:cs typeface="Times New Roman"/>
                      </a:rPr>
                      <m:t>=</m:t>
                    </m:r>
                    <m:d>
                      <m:dPr>
                        <m:begChr m:val="{"/>
                        <m:endChr m:val=""/>
                        <m:ctrlPr>
                          <a:rPr lang="en-US" sz="2800" i="1">
                            <a:effectLst/>
                            <a:latin typeface="Cambria Math" panose="02040503050406030204" pitchFamily="18" charset="0"/>
                            <a:ea typeface="Times New Roman"/>
                            <a:cs typeface="Times New Roman"/>
                          </a:rPr>
                        </m:ctrlPr>
                      </m:dPr>
                      <m:e>
                        <m:eqArr>
                          <m:eqArrPr>
                            <m:ctrlPr>
                              <a:rPr lang="en-US" sz="2800" i="1">
                                <a:effectLst/>
                                <a:latin typeface="Cambria Math" panose="02040503050406030204" pitchFamily="18" charset="0"/>
                                <a:ea typeface="Times New Roman"/>
                                <a:cs typeface="Times New Roman"/>
                              </a:rPr>
                            </m:ctrlPr>
                          </m:eqArrPr>
                          <m:e>
                            <m:r>
                              <a:rPr lang="en-US" sz="2800" i="1">
                                <a:effectLst/>
                                <a:latin typeface="Cambria Math"/>
                                <a:ea typeface="Times New Roman"/>
                                <a:cs typeface="Times New Roman"/>
                              </a:rPr>
                              <m:t>𝑐</m:t>
                            </m:r>
                            <m:sSup>
                              <m:sSupPr>
                                <m:ctrlPr>
                                  <a:rPr lang="en-US" sz="2800" i="1">
                                    <a:effectLst/>
                                    <a:latin typeface="Cambria Math" panose="02040503050406030204" pitchFamily="18" charset="0"/>
                                    <a:ea typeface="Times New Roman"/>
                                    <a:cs typeface="Times New Roman"/>
                                  </a:rPr>
                                </m:ctrlPr>
                              </m:sSupPr>
                              <m:e>
                                <m:r>
                                  <a:rPr lang="en-US" sz="2800" i="1">
                                    <a:effectLst/>
                                    <a:latin typeface="Cambria Math"/>
                                    <a:ea typeface="Times New Roman"/>
                                    <a:cs typeface="Times New Roman"/>
                                  </a:rPr>
                                  <m:t>𝑥</m:t>
                                </m:r>
                              </m:e>
                              <m:sup>
                                <m:r>
                                  <a:rPr lang="en-US" sz="2800" i="1">
                                    <a:effectLst/>
                                    <a:latin typeface="Cambria Math"/>
                                    <a:ea typeface="Times New Roman"/>
                                    <a:cs typeface="Times New Roman"/>
                                  </a:rPr>
                                  <m:t>2</m:t>
                                </m:r>
                              </m:sup>
                            </m:sSup>
                            <m:r>
                              <a:rPr lang="en-US" sz="2800" i="1">
                                <a:effectLst/>
                                <a:latin typeface="Cambria Math"/>
                                <a:ea typeface="Times New Roman"/>
                                <a:cs typeface="Times New Roman"/>
                              </a:rPr>
                              <m:t> 0&lt;</m:t>
                            </m:r>
                            <m:r>
                              <a:rPr lang="en-US" sz="2800" i="1">
                                <a:effectLst/>
                                <a:latin typeface="Cambria Math"/>
                                <a:ea typeface="Times New Roman"/>
                                <a:cs typeface="Times New Roman"/>
                              </a:rPr>
                              <m:t>𝑥</m:t>
                            </m:r>
                            <m:r>
                              <a:rPr lang="en-US" sz="2800" i="1">
                                <a:effectLst/>
                                <a:latin typeface="Cambria Math"/>
                                <a:ea typeface="Times New Roman"/>
                                <a:cs typeface="Times New Roman"/>
                              </a:rPr>
                              <m:t>&lt;3</m:t>
                            </m:r>
                          </m:e>
                          <m:e>
                            <m:r>
                              <a:rPr lang="en-US" sz="2800" i="1">
                                <a:effectLst/>
                                <a:latin typeface="Cambria Math"/>
                                <a:ea typeface="Times New Roman"/>
                                <a:cs typeface="Times New Roman"/>
                              </a:rPr>
                              <m:t>0         </m:t>
                            </m:r>
                            <m:r>
                              <a:rPr lang="en-US" sz="2800" i="1">
                                <a:effectLst/>
                                <a:latin typeface="Cambria Math"/>
                                <a:ea typeface="Times New Roman"/>
                                <a:cs typeface="Times New Roman"/>
                              </a:rPr>
                              <m:t>𝑜𝑡h𝑒𝑟𝑤𝑖𝑠𝑒</m:t>
                            </m:r>
                          </m:e>
                        </m:eqArr>
                      </m:e>
                    </m:d>
                  </m:oMath>
                </a14:m>
                <a:endParaRPr lang="en-US" sz="2800" dirty="0">
                  <a:latin typeface="Times New Roman" pitchFamily="18" charset="0"/>
                  <a:ea typeface="Calibri"/>
                  <a:cs typeface="Times New Roman" pitchFamily="18" charset="0"/>
                </a:endParaRPr>
              </a:p>
              <a:p>
                <a:pPr marL="2057400" marR="0" lvl="4" indent="-228600" algn="just">
                  <a:lnSpc>
                    <a:spcPct val="150000"/>
                  </a:lnSpc>
                  <a:spcBef>
                    <a:spcPts val="0"/>
                  </a:spcBef>
                  <a:spcAft>
                    <a:spcPts val="0"/>
                  </a:spcAft>
                  <a:buFont typeface="+mj-lt"/>
                  <a:buAutoNum type="alphaUcPeriod"/>
                </a:pPr>
                <a:r>
                  <a:rPr lang="en-US" sz="2800" dirty="0">
                    <a:effectLst/>
                    <a:latin typeface="Times New Roman" pitchFamily="18" charset="0"/>
                    <a:ea typeface="Calibri"/>
                    <a:cs typeface="Times New Roman" pitchFamily="18" charset="0"/>
                  </a:rPr>
                  <a:t>Determine the value of ‘c’</a:t>
                </a:r>
                <a:endParaRPr lang="en-US" sz="2800" dirty="0">
                  <a:latin typeface="Times New Roman" pitchFamily="18" charset="0"/>
                  <a:ea typeface="Calibri"/>
                  <a:cs typeface="Times New Roman" pitchFamily="18" charset="0"/>
                </a:endParaRPr>
              </a:p>
              <a:p>
                <a:pPr marL="2057400" marR="0" lvl="4" indent="-228600" algn="just">
                  <a:lnSpc>
                    <a:spcPct val="150000"/>
                  </a:lnSpc>
                  <a:spcBef>
                    <a:spcPts val="0"/>
                  </a:spcBef>
                  <a:spcAft>
                    <a:spcPts val="0"/>
                  </a:spcAft>
                  <a:buFont typeface="+mj-lt"/>
                  <a:buAutoNum type="alphaUcPeriod"/>
                </a:pPr>
                <a:r>
                  <a:rPr lang="en-US" sz="2800" dirty="0">
                    <a:effectLst/>
                    <a:latin typeface="Times New Roman" pitchFamily="18" charset="0"/>
                    <a:ea typeface="Calibri"/>
                    <a:cs typeface="Times New Roman" pitchFamily="18" charset="0"/>
                  </a:rPr>
                  <a:t>Verify that f is pdf</a:t>
                </a:r>
                <a:endParaRPr lang="en-US" sz="2800" dirty="0">
                  <a:latin typeface="Times New Roman" pitchFamily="18" charset="0"/>
                  <a:ea typeface="Calibri"/>
                  <a:cs typeface="Times New Roman" pitchFamily="18" charset="0"/>
                </a:endParaRPr>
              </a:p>
              <a:p>
                <a:pPr marL="2057400" marR="0" lvl="4" indent="-228600" algn="just">
                  <a:lnSpc>
                    <a:spcPct val="150000"/>
                  </a:lnSpc>
                  <a:spcBef>
                    <a:spcPts val="0"/>
                  </a:spcBef>
                  <a:spcAft>
                    <a:spcPts val="0"/>
                  </a:spcAft>
                  <a:buFont typeface="+mj-lt"/>
                  <a:buAutoNum type="alphaUcPeriod"/>
                </a:pPr>
                <a:r>
                  <a:rPr lang="en-US" sz="2800" dirty="0">
                    <a:effectLst/>
                    <a:latin typeface="Times New Roman" pitchFamily="18" charset="0"/>
                    <a:ea typeface="Calibri"/>
                    <a:cs typeface="Times New Roman" pitchFamily="18" charset="0"/>
                  </a:rPr>
                  <a:t>Calculate </a:t>
                </a:r>
                <a14:m>
                  <m:oMath xmlns:m="http://schemas.openxmlformats.org/officeDocument/2006/math">
                    <m:r>
                      <a:rPr lang="en-US" sz="2800" i="1">
                        <a:effectLst/>
                        <a:latin typeface="Cambria Math"/>
                        <a:ea typeface="Calibri"/>
                        <a:cs typeface="Times New Roman"/>
                      </a:rPr>
                      <m:t>𝑝</m:t>
                    </m:r>
                    <m:d>
                      <m:dPr>
                        <m:ctrlPr>
                          <a:rPr lang="en-US" sz="2800" i="1">
                            <a:effectLst/>
                            <a:latin typeface="Cambria Math" panose="02040503050406030204" pitchFamily="18" charset="0"/>
                            <a:ea typeface="Calibri"/>
                            <a:cs typeface="Times New Roman"/>
                          </a:rPr>
                        </m:ctrlPr>
                      </m:dPr>
                      <m:e>
                        <m:r>
                          <a:rPr lang="en-US" sz="2800" i="1">
                            <a:effectLst/>
                            <a:latin typeface="Cambria Math"/>
                            <a:ea typeface="Calibri"/>
                            <a:cs typeface="Times New Roman"/>
                          </a:rPr>
                          <m:t>1&lt;</m:t>
                        </m:r>
                        <m:r>
                          <a:rPr lang="en-US" sz="2800" i="1">
                            <a:effectLst/>
                            <a:latin typeface="Cambria Math"/>
                            <a:ea typeface="Calibri"/>
                            <a:cs typeface="Times New Roman"/>
                          </a:rPr>
                          <m:t>𝑥</m:t>
                        </m:r>
                        <m:r>
                          <a:rPr lang="en-US" sz="2800" i="1">
                            <a:effectLst/>
                            <a:latin typeface="Cambria Math"/>
                            <a:ea typeface="Calibri"/>
                            <a:cs typeface="Times New Roman"/>
                          </a:rPr>
                          <m:t>&lt;2</m:t>
                        </m:r>
                      </m:e>
                    </m:d>
                  </m:oMath>
                </a14:m>
                <a:endParaRPr lang="en-US" sz="2800" dirty="0">
                  <a:latin typeface="Times New Roman" pitchFamily="18" charset="0"/>
                  <a:ea typeface="Calibri"/>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304800" y="305325"/>
                <a:ext cx="8382000" cy="4484626"/>
              </a:xfrm>
              <a:prstGeom prst="rect">
                <a:avLst/>
              </a:prstGeom>
              <a:blipFill rotWithShape="1">
                <a:blip r:embed="rId2"/>
                <a:stretch>
                  <a:fillRect l="-1455" r="-5745" b="-1087"/>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695728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7818" y="228600"/>
            <a:ext cx="8787581" cy="5831853"/>
          </a:xfrm>
          <a:prstGeom prst="rect">
            <a:avLst/>
          </a:prstGeom>
        </p:spPr>
        <p:txBody>
          <a:bodyPr wrap="square">
            <a:spAutoFit/>
          </a:bodyPr>
          <a:lstStyle/>
          <a:p>
            <a:pPr>
              <a:lnSpc>
                <a:spcPct val="150000"/>
              </a:lnSpc>
            </a:pPr>
            <a:r>
              <a:rPr lang="en-US" sz="2800" b="1" dirty="0">
                <a:latin typeface="Times New Roman" pitchFamily="18" charset="0"/>
                <a:ea typeface="Calibri"/>
                <a:cs typeface="Times New Roman" pitchFamily="18" charset="0"/>
              </a:rPr>
              <a:t>Properties of correlation</a:t>
            </a:r>
            <a:r>
              <a:rPr lang="en-US" sz="2800" b="1" dirty="0" smtClean="0">
                <a:latin typeface="Times New Roman" pitchFamily="18" charset="0"/>
                <a:ea typeface="Calibri"/>
                <a:cs typeface="Times New Roman" pitchFamily="18" charset="0"/>
              </a:rPr>
              <a:t>: </a:t>
            </a:r>
            <a:r>
              <a:rPr lang="en-US" sz="2800" dirty="0" smtClean="0">
                <a:latin typeface="Times New Roman" pitchFamily="18" charset="0"/>
                <a:ea typeface="Calibri"/>
                <a:cs typeface="Times New Roman" pitchFamily="18" charset="0"/>
              </a:rPr>
              <a:t>Let </a:t>
            </a:r>
            <a:r>
              <a:rPr lang="en-US" sz="2800" i="1" dirty="0" smtClean="0">
                <a:latin typeface="Times New Roman" pitchFamily="18" charset="0"/>
                <a:ea typeface="Calibri"/>
                <a:cs typeface="Times New Roman" pitchFamily="18" charset="0"/>
              </a:rPr>
              <a:t>X</a:t>
            </a:r>
            <a:r>
              <a:rPr lang="en-US" sz="2800" dirty="0" smtClean="0">
                <a:latin typeface="Times New Roman" pitchFamily="18" charset="0"/>
                <a:ea typeface="Calibri"/>
                <a:cs typeface="Times New Roman" pitchFamily="18" charset="0"/>
              </a:rPr>
              <a:t> </a:t>
            </a:r>
            <a:r>
              <a:rPr lang="en-US" sz="2800" dirty="0">
                <a:latin typeface="Times New Roman" pitchFamily="18" charset="0"/>
                <a:ea typeface="Calibri"/>
                <a:cs typeface="Times New Roman" pitchFamily="18" charset="0"/>
              </a:rPr>
              <a:t>and </a:t>
            </a:r>
            <a:r>
              <a:rPr lang="en-US" sz="2800" i="1" dirty="0">
                <a:latin typeface="Times New Roman" pitchFamily="18" charset="0"/>
                <a:ea typeface="Calibri"/>
                <a:cs typeface="Times New Roman" pitchFamily="18" charset="0"/>
              </a:rPr>
              <a:t>Y</a:t>
            </a:r>
            <a:r>
              <a:rPr lang="en-US" sz="2800" dirty="0">
                <a:latin typeface="Times New Roman" pitchFamily="18" charset="0"/>
                <a:ea typeface="Calibri"/>
                <a:cs typeface="Times New Roman" pitchFamily="18" charset="0"/>
              </a:rPr>
              <a:t> be random variables with correlation equal to ρ.Then-1≤ ρ ≤1. Furthermore, ρ equals 1 or -1 if and only if </a:t>
            </a:r>
            <a:r>
              <a:rPr lang="en-US" sz="2800" i="1" dirty="0">
                <a:latin typeface="Times New Roman" pitchFamily="18" charset="0"/>
                <a:ea typeface="Calibri"/>
                <a:cs typeface="Times New Roman" pitchFamily="18" charset="0"/>
              </a:rPr>
              <a:t>Y</a:t>
            </a:r>
            <a:r>
              <a:rPr lang="en-US" sz="2800" dirty="0">
                <a:latin typeface="Times New Roman" pitchFamily="18" charset="0"/>
                <a:ea typeface="Calibri"/>
                <a:cs typeface="Times New Roman" pitchFamily="18" charset="0"/>
              </a:rPr>
              <a:t> is a linear function of </a:t>
            </a:r>
            <a:r>
              <a:rPr lang="en-US" sz="2800" i="1" dirty="0">
                <a:latin typeface="Times New Roman" pitchFamily="18" charset="0"/>
                <a:ea typeface="Calibri"/>
                <a:cs typeface="Times New Roman" pitchFamily="18" charset="0"/>
              </a:rPr>
              <a:t>X</a:t>
            </a:r>
            <a:r>
              <a:rPr lang="en-US" sz="2800" dirty="0">
                <a:latin typeface="Times New Roman" pitchFamily="18" charset="0"/>
                <a:ea typeface="Calibri"/>
                <a:cs typeface="Times New Roman" pitchFamily="18" charset="0"/>
              </a:rPr>
              <a:t>.  In fact:</a:t>
            </a:r>
          </a:p>
          <a:p>
            <a:pPr marL="342900" marR="0" lvl="0" indent="-342900">
              <a:lnSpc>
                <a:spcPct val="150000"/>
              </a:lnSpc>
              <a:spcBef>
                <a:spcPts val="0"/>
              </a:spcBef>
              <a:spcAft>
                <a:spcPts val="0"/>
              </a:spcAft>
              <a:buFont typeface="+mj-lt"/>
              <a:buAutoNum type="arabicPeriod"/>
              <a:tabLst>
                <a:tab pos="457200" algn="l"/>
              </a:tabLst>
            </a:pPr>
            <a:r>
              <a:rPr lang="en-US" sz="2800" dirty="0">
                <a:latin typeface="Times New Roman" pitchFamily="18" charset="0"/>
                <a:ea typeface="Calibri"/>
                <a:cs typeface="Times New Roman" pitchFamily="18" charset="0"/>
              </a:rPr>
              <a:t>If </a:t>
            </a:r>
            <a:r>
              <a:rPr lang="en-US" sz="2800" i="1" dirty="0">
                <a:latin typeface="Times New Roman" pitchFamily="18" charset="0"/>
                <a:ea typeface="Calibri"/>
                <a:cs typeface="Times New Roman" pitchFamily="18" charset="0"/>
              </a:rPr>
              <a:t>Y</a:t>
            </a:r>
            <a:r>
              <a:rPr lang="en-US" sz="2800" dirty="0">
                <a:latin typeface="Times New Roman" pitchFamily="18" charset="0"/>
                <a:ea typeface="Calibri"/>
                <a:cs typeface="Times New Roman" pitchFamily="18" charset="0"/>
              </a:rPr>
              <a:t> = </a:t>
            </a:r>
            <a:r>
              <a:rPr lang="en-US" sz="2800" i="1" dirty="0">
                <a:latin typeface="Times New Roman" pitchFamily="18" charset="0"/>
                <a:ea typeface="Calibri"/>
                <a:cs typeface="Times New Roman" pitchFamily="18" charset="0"/>
              </a:rPr>
              <a:t>a</a:t>
            </a:r>
            <a:r>
              <a:rPr lang="en-US" sz="2800" dirty="0">
                <a:latin typeface="Times New Roman" pitchFamily="18" charset="0"/>
                <a:ea typeface="Calibri"/>
                <a:cs typeface="Times New Roman" pitchFamily="18" charset="0"/>
              </a:rPr>
              <a:t> +</a:t>
            </a:r>
            <a:r>
              <a:rPr lang="en-US" sz="2800" i="1" dirty="0" err="1">
                <a:latin typeface="Times New Roman" pitchFamily="18" charset="0"/>
                <a:ea typeface="Calibri"/>
                <a:cs typeface="Times New Roman" pitchFamily="18" charset="0"/>
              </a:rPr>
              <a:t>bX</a:t>
            </a:r>
            <a:r>
              <a:rPr lang="en-US" sz="2800" dirty="0">
                <a:latin typeface="Times New Roman" pitchFamily="18" charset="0"/>
                <a:ea typeface="Calibri"/>
                <a:cs typeface="Times New Roman" pitchFamily="18" charset="0"/>
              </a:rPr>
              <a:t> for some constants </a:t>
            </a:r>
            <a:r>
              <a:rPr lang="en-US" sz="2800" i="1" dirty="0" smtClean="0">
                <a:latin typeface="Times New Roman" pitchFamily="18" charset="0"/>
                <a:ea typeface="Calibri"/>
                <a:cs typeface="Times New Roman" pitchFamily="18" charset="0"/>
              </a:rPr>
              <a:t>a </a:t>
            </a:r>
            <a:r>
              <a:rPr lang="en-US" sz="2800" dirty="0" smtClean="0">
                <a:latin typeface="Times New Roman" pitchFamily="18" charset="0"/>
                <a:ea typeface="Calibri"/>
                <a:cs typeface="Times New Roman" pitchFamily="18" charset="0"/>
              </a:rPr>
              <a:t>and </a:t>
            </a:r>
            <a:r>
              <a:rPr lang="en-US" sz="2800" i="1" dirty="0" smtClean="0">
                <a:latin typeface="Times New Roman" pitchFamily="18" charset="0"/>
                <a:ea typeface="Calibri"/>
                <a:cs typeface="Times New Roman" pitchFamily="18" charset="0"/>
              </a:rPr>
              <a:t>b</a:t>
            </a:r>
            <a:r>
              <a:rPr lang="en-US" sz="2800" dirty="0" smtClean="0">
                <a:latin typeface="Times New Roman" pitchFamily="18" charset="0"/>
                <a:ea typeface="Calibri"/>
                <a:cs typeface="Times New Roman" pitchFamily="18" charset="0"/>
              </a:rPr>
              <a:t> </a:t>
            </a:r>
            <a:r>
              <a:rPr lang="en-US" sz="2800" dirty="0">
                <a:latin typeface="Times New Roman" pitchFamily="18" charset="0"/>
                <a:ea typeface="Calibri"/>
                <a:cs typeface="Times New Roman" pitchFamily="18" charset="0"/>
              </a:rPr>
              <a:t>then ρ=1 if </a:t>
            </a:r>
            <a:r>
              <a:rPr lang="en-US" sz="2800" i="1" dirty="0">
                <a:latin typeface="Times New Roman" pitchFamily="18" charset="0"/>
                <a:ea typeface="Calibri"/>
                <a:cs typeface="Times New Roman" pitchFamily="18" charset="0"/>
              </a:rPr>
              <a:t>b</a:t>
            </a:r>
            <a:r>
              <a:rPr lang="en-US" sz="2800" dirty="0">
                <a:latin typeface="Times New Roman" pitchFamily="18" charset="0"/>
                <a:ea typeface="Calibri"/>
                <a:cs typeface="Times New Roman" pitchFamily="18" charset="0"/>
              </a:rPr>
              <a:t>&gt;0, and ρ=-1 if </a:t>
            </a:r>
            <a:r>
              <a:rPr lang="en-US" sz="2800" i="1" dirty="0">
                <a:latin typeface="Times New Roman" pitchFamily="18" charset="0"/>
                <a:ea typeface="Calibri"/>
                <a:cs typeface="Times New Roman" pitchFamily="18" charset="0"/>
              </a:rPr>
              <a:t>b</a:t>
            </a:r>
            <a:r>
              <a:rPr lang="en-US" sz="2800" dirty="0">
                <a:latin typeface="Times New Roman" pitchFamily="18" charset="0"/>
                <a:ea typeface="Calibri"/>
                <a:cs typeface="Times New Roman" pitchFamily="18" charset="0"/>
              </a:rPr>
              <a:t>&lt;0.  </a:t>
            </a:r>
          </a:p>
          <a:p>
            <a:pPr marL="342900" marR="0" lvl="0" indent="-342900">
              <a:lnSpc>
                <a:spcPct val="150000"/>
              </a:lnSpc>
              <a:spcBef>
                <a:spcPts val="0"/>
              </a:spcBef>
              <a:spcAft>
                <a:spcPts val="0"/>
              </a:spcAft>
              <a:buFont typeface="+mj-lt"/>
              <a:buAutoNum type="arabicPeriod"/>
              <a:tabLst>
                <a:tab pos="457200" algn="l"/>
              </a:tabLst>
            </a:pPr>
            <a:r>
              <a:rPr lang="en-US" sz="2800" dirty="0">
                <a:latin typeface="Times New Roman" pitchFamily="18" charset="0"/>
                <a:ea typeface="Calibri"/>
                <a:cs typeface="Times New Roman" pitchFamily="18" charset="0"/>
              </a:rPr>
              <a:t>If </a:t>
            </a:r>
            <a:r>
              <a:rPr lang="en-US" sz="2800" i="1" dirty="0">
                <a:latin typeface="Times New Roman" pitchFamily="18" charset="0"/>
                <a:ea typeface="Calibri"/>
                <a:cs typeface="Times New Roman" pitchFamily="18" charset="0"/>
              </a:rPr>
              <a:t>Y</a:t>
            </a:r>
            <a:r>
              <a:rPr lang="en-US" sz="2800" dirty="0">
                <a:latin typeface="Times New Roman" pitchFamily="18" charset="0"/>
                <a:ea typeface="Calibri"/>
                <a:cs typeface="Times New Roman" pitchFamily="18" charset="0"/>
              </a:rPr>
              <a:t> ≠ </a:t>
            </a:r>
            <a:r>
              <a:rPr lang="en-US" sz="2800" i="1" dirty="0">
                <a:latin typeface="Times New Roman" pitchFamily="18" charset="0"/>
                <a:ea typeface="Calibri"/>
                <a:cs typeface="Times New Roman" pitchFamily="18" charset="0"/>
              </a:rPr>
              <a:t>a</a:t>
            </a:r>
            <a:r>
              <a:rPr lang="en-US" sz="2800" dirty="0">
                <a:latin typeface="Times New Roman" pitchFamily="18" charset="0"/>
                <a:ea typeface="Calibri"/>
                <a:cs typeface="Times New Roman" pitchFamily="18" charset="0"/>
              </a:rPr>
              <a:t> +</a:t>
            </a:r>
            <a:r>
              <a:rPr lang="en-US" sz="2800" i="1" dirty="0" err="1">
                <a:latin typeface="Times New Roman" pitchFamily="18" charset="0"/>
                <a:ea typeface="Calibri"/>
                <a:cs typeface="Times New Roman" pitchFamily="18" charset="0"/>
              </a:rPr>
              <a:t>bX</a:t>
            </a:r>
            <a:r>
              <a:rPr lang="en-US" sz="2800" dirty="0">
                <a:latin typeface="Times New Roman" pitchFamily="18" charset="0"/>
                <a:ea typeface="Calibri"/>
                <a:cs typeface="Times New Roman" pitchFamily="18" charset="0"/>
              </a:rPr>
              <a:t> for all </a:t>
            </a:r>
            <a:r>
              <a:rPr lang="en-US" sz="2800" i="1" dirty="0" smtClean="0">
                <a:latin typeface="Times New Roman" pitchFamily="18" charset="0"/>
                <a:ea typeface="Calibri"/>
                <a:cs typeface="Times New Roman" pitchFamily="18" charset="0"/>
              </a:rPr>
              <a:t>a </a:t>
            </a:r>
            <a:r>
              <a:rPr lang="en-US" sz="2800" dirty="0" smtClean="0">
                <a:latin typeface="Times New Roman" pitchFamily="18" charset="0"/>
                <a:ea typeface="Calibri"/>
                <a:cs typeface="Times New Roman" pitchFamily="18" charset="0"/>
              </a:rPr>
              <a:t>and </a:t>
            </a:r>
            <a:r>
              <a:rPr lang="en-US" sz="2800" i="1" dirty="0" smtClean="0">
                <a:latin typeface="Times New Roman" pitchFamily="18" charset="0"/>
                <a:ea typeface="Calibri"/>
                <a:cs typeface="Times New Roman" pitchFamily="18" charset="0"/>
              </a:rPr>
              <a:t>b</a:t>
            </a:r>
            <a:r>
              <a:rPr lang="en-US" sz="2800" dirty="0" smtClean="0">
                <a:latin typeface="Times New Roman" pitchFamily="18" charset="0"/>
                <a:ea typeface="Calibri"/>
                <a:cs typeface="Times New Roman" pitchFamily="18" charset="0"/>
              </a:rPr>
              <a:t> </a:t>
            </a:r>
            <a:r>
              <a:rPr lang="en-US" sz="2800" dirty="0">
                <a:latin typeface="Times New Roman" pitchFamily="18" charset="0"/>
                <a:ea typeface="Calibri"/>
                <a:cs typeface="Times New Roman" pitchFamily="18" charset="0"/>
              </a:rPr>
              <a:t>then -1&lt; ρ&lt;1.</a:t>
            </a:r>
          </a:p>
          <a:p>
            <a:pPr>
              <a:lnSpc>
                <a:spcPct val="150000"/>
              </a:lnSpc>
            </a:pPr>
            <a:r>
              <a:rPr lang="en-US" sz="2800" dirty="0">
                <a:latin typeface="Times New Roman" pitchFamily="18" charset="0"/>
                <a:ea typeface="Calibri"/>
                <a:cs typeface="Times New Roman" pitchFamily="18" charset="0"/>
              </a:rPr>
              <a:t>If </a:t>
            </a:r>
            <a:r>
              <a:rPr lang="en-US" sz="2800" i="1" dirty="0">
                <a:latin typeface="Times New Roman" pitchFamily="18" charset="0"/>
                <a:ea typeface="Calibri"/>
                <a:cs typeface="Times New Roman" pitchFamily="18" charset="0"/>
              </a:rPr>
              <a:t>X</a:t>
            </a:r>
            <a:r>
              <a:rPr lang="en-US" sz="2800" dirty="0">
                <a:latin typeface="Times New Roman" pitchFamily="18" charset="0"/>
                <a:ea typeface="Calibri"/>
                <a:cs typeface="Times New Roman" pitchFamily="18" charset="0"/>
              </a:rPr>
              <a:t> and </a:t>
            </a:r>
            <a:r>
              <a:rPr lang="en-US" sz="2800" i="1" dirty="0">
                <a:latin typeface="Times New Roman" pitchFamily="18" charset="0"/>
                <a:ea typeface="Calibri"/>
                <a:cs typeface="Times New Roman" pitchFamily="18" charset="0"/>
              </a:rPr>
              <a:t>Y</a:t>
            </a:r>
            <a:r>
              <a:rPr lang="en-US" sz="2800" dirty="0">
                <a:latin typeface="Times New Roman" pitchFamily="18" charset="0"/>
                <a:ea typeface="Calibri"/>
                <a:cs typeface="Times New Roman" pitchFamily="18" charset="0"/>
              </a:rPr>
              <a:t> are independent then ρ=0</a:t>
            </a:r>
          </a:p>
          <a:p>
            <a:pPr>
              <a:lnSpc>
                <a:spcPct val="150000"/>
              </a:lnSpc>
            </a:pPr>
            <a:r>
              <a:rPr lang="en-US" sz="2800" dirty="0">
                <a:latin typeface="Times New Roman" pitchFamily="18" charset="0"/>
                <a:ea typeface="Times New Roman"/>
                <a:cs typeface="Times New Roman" pitchFamily="18" charset="0"/>
              </a:rPr>
              <a:t>Exercise:</a:t>
            </a:r>
            <a:endParaRPr lang="en-US" sz="2800" dirty="0">
              <a:latin typeface="Times New Roman" pitchFamily="18" charset="0"/>
              <a:ea typeface="Calibri"/>
              <a:cs typeface="Times New Roman" pitchFamily="18" charset="0"/>
            </a:endParaRPr>
          </a:p>
        </p:txBody>
      </p:sp>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5779031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0" y="-2458"/>
                <a:ext cx="9067800" cy="5557675"/>
              </a:xfrm>
              <a:prstGeom prst="rect">
                <a:avLst/>
              </a:prstGeom>
            </p:spPr>
            <p:txBody>
              <a:bodyPr wrap="square">
                <a:spAutoFit/>
              </a:bodyPr>
              <a:lstStyle/>
              <a:p>
                <a:pPr marL="742950" marR="0" lvl="1" indent="-285750" algn="just">
                  <a:lnSpc>
                    <a:spcPct val="150000"/>
                  </a:lnSpc>
                  <a:spcBef>
                    <a:spcPts val="0"/>
                  </a:spcBef>
                  <a:spcAft>
                    <a:spcPts val="0"/>
                  </a:spcAft>
                  <a:buFont typeface="+mj-lt"/>
                  <a:buAutoNum type="arabicPeriod"/>
                </a:pPr>
                <a:r>
                  <a:rPr lang="en-US" sz="2000" dirty="0">
                    <a:latin typeface="Times New Roman" pitchFamily="18" charset="0"/>
                    <a:ea typeface="Times New Roman"/>
                    <a:cs typeface="Times New Roman" pitchFamily="18" charset="0"/>
                  </a:rPr>
                  <a:t>A Seattle newspaper intends to administer </a:t>
                </a:r>
                <a:r>
                  <a:rPr lang="en-US" sz="2000" dirty="0" smtClean="0">
                    <a:latin typeface="Times New Roman" pitchFamily="18" charset="0"/>
                    <a:ea typeface="Times New Roman"/>
                    <a:cs typeface="Times New Roman" pitchFamily="18" charset="0"/>
                  </a:rPr>
                  <a:t>two different </a:t>
                </a:r>
                <a:r>
                  <a:rPr lang="en-US" sz="2000" dirty="0">
                    <a:latin typeface="Times New Roman" pitchFamily="18" charset="0"/>
                    <a:ea typeface="Times New Roman"/>
                    <a:cs typeface="Times New Roman" pitchFamily="18" charset="0"/>
                  </a:rPr>
                  <a:t>surveys relating to two different anti-tax initiatives on the ballot in November. The proportion </a:t>
                </a:r>
                <a:r>
                  <a:rPr lang="en-US" sz="2000" dirty="0" smtClean="0">
                    <a:latin typeface="Times New Roman" pitchFamily="18" charset="0"/>
                    <a:ea typeface="Times New Roman"/>
                    <a:cs typeface="Times New Roman" pitchFamily="18" charset="0"/>
                  </a:rPr>
                  <a:t>of surveys </a:t>
                </a:r>
                <a:r>
                  <a:rPr lang="en-US" sz="2000" dirty="0">
                    <a:latin typeface="Times New Roman" pitchFamily="18" charset="0"/>
                    <a:ea typeface="Times New Roman"/>
                    <a:cs typeface="Times New Roman" pitchFamily="18" charset="0"/>
                  </a:rPr>
                  <a:t>mailed that will actually be completed </a:t>
                </a:r>
                <a:r>
                  <a:rPr lang="en-US" sz="2000" dirty="0" smtClean="0">
                    <a:latin typeface="Times New Roman" pitchFamily="18" charset="0"/>
                    <a:ea typeface="Times New Roman"/>
                    <a:cs typeface="Times New Roman" pitchFamily="18" charset="0"/>
                  </a:rPr>
                  <a:t>and returned </a:t>
                </a:r>
                <a:r>
                  <a:rPr lang="en-US" sz="2000" dirty="0">
                    <a:latin typeface="Times New Roman" pitchFamily="18" charset="0"/>
                    <a:ea typeface="Times New Roman"/>
                    <a:cs typeface="Times New Roman" pitchFamily="18" charset="0"/>
                  </a:rPr>
                  <a:t>to the newspaper can be represented as the outcome of a bivariate random variable (X,Y) having </a:t>
                </a:r>
                <a:r>
                  <a:rPr lang="en-US" sz="2000" dirty="0" smtClean="0">
                    <a:latin typeface="Times New Roman" pitchFamily="18" charset="0"/>
                    <a:ea typeface="Times New Roman"/>
                    <a:cs typeface="Times New Roman" pitchFamily="18" charset="0"/>
                  </a:rPr>
                  <a:t>the density </a:t>
                </a:r>
                <a:r>
                  <a:rPr lang="en-US" sz="2000" dirty="0">
                    <a:latin typeface="Times New Roman" pitchFamily="18" charset="0"/>
                    <a:ea typeface="Times New Roman"/>
                    <a:cs typeface="Times New Roman" pitchFamily="18" charset="0"/>
                  </a:rPr>
                  <a:t>function</a:t>
                </a:r>
                <a:endParaRPr lang="en-US" sz="2000" dirty="0">
                  <a:effectLst/>
                  <a:latin typeface="Times New Roman" pitchFamily="18" charset="0"/>
                  <a:cs typeface="Times New Roman" pitchFamily="18" charset="0"/>
                </a:endParaRPr>
              </a:p>
              <a:p>
                <a:pPr marL="34290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en-US" sz="2000" i="1">
                          <a:effectLst/>
                          <a:latin typeface="Cambria Math"/>
                          <a:ea typeface="Calibri"/>
                          <a:cs typeface="Times New Roman"/>
                        </a:rPr>
                        <m:t>𝑓</m:t>
                      </m:r>
                      <m:d>
                        <m:dPr>
                          <m:ctrlPr>
                            <a:rPr lang="en-US" sz="2000" i="1">
                              <a:effectLst/>
                              <a:latin typeface="Cambria Math" panose="02040503050406030204" pitchFamily="18" charset="0"/>
                              <a:ea typeface="Times New Roman"/>
                              <a:cs typeface="Times New Roman"/>
                            </a:rPr>
                          </m:ctrlPr>
                        </m:dPr>
                        <m:e>
                          <m:r>
                            <a:rPr lang="en-US" sz="2000" i="1">
                              <a:effectLst/>
                              <a:latin typeface="Cambria Math"/>
                              <a:ea typeface="Calibri"/>
                              <a:cs typeface="Times New Roman"/>
                            </a:rPr>
                            <m:t>𝑥</m:t>
                          </m:r>
                          <m:r>
                            <a:rPr lang="en-US" sz="2000" i="1">
                              <a:effectLst/>
                              <a:latin typeface="Cambria Math"/>
                              <a:ea typeface="Calibri"/>
                              <a:cs typeface="Times New Roman"/>
                            </a:rPr>
                            <m:t>,</m:t>
                          </m:r>
                          <m:r>
                            <a:rPr lang="en-US" sz="2000" i="1">
                              <a:effectLst/>
                              <a:latin typeface="Cambria Math"/>
                              <a:ea typeface="Calibri"/>
                              <a:cs typeface="Times New Roman"/>
                            </a:rPr>
                            <m:t>𝑦</m:t>
                          </m:r>
                        </m:e>
                      </m:d>
                      <m:r>
                        <a:rPr lang="en-US" sz="2000" i="1">
                          <a:effectLst/>
                          <a:latin typeface="Cambria Math"/>
                          <a:ea typeface="Calibri"/>
                          <a:cs typeface="Times New Roman"/>
                        </a:rPr>
                        <m:t>=</m:t>
                      </m:r>
                      <m:d>
                        <m:dPr>
                          <m:begChr m:val="{"/>
                          <m:endChr m:val=""/>
                          <m:ctrlPr>
                            <a:rPr lang="en-US" sz="2000" i="1">
                              <a:effectLst/>
                              <a:latin typeface="Cambria Math" panose="02040503050406030204" pitchFamily="18" charset="0"/>
                              <a:ea typeface="Times New Roman"/>
                              <a:cs typeface="Times New Roman"/>
                            </a:rPr>
                          </m:ctrlPr>
                        </m:dPr>
                        <m:e>
                          <m:eqArr>
                            <m:eqArrPr>
                              <m:ctrlPr>
                                <a:rPr lang="en-US" sz="2000" i="1">
                                  <a:effectLst/>
                                  <a:latin typeface="Cambria Math" panose="02040503050406030204" pitchFamily="18" charset="0"/>
                                  <a:ea typeface="Times New Roman"/>
                                  <a:cs typeface="Times New Roman"/>
                                </a:rPr>
                              </m:ctrlPr>
                            </m:eqArrPr>
                            <m:e>
                              <m:f>
                                <m:fPr>
                                  <m:ctrlPr>
                                    <a:rPr lang="en-US" sz="2000" i="1">
                                      <a:effectLst/>
                                      <a:latin typeface="Cambria Math" panose="02040503050406030204" pitchFamily="18" charset="0"/>
                                      <a:ea typeface="Calibri"/>
                                      <a:cs typeface="Times New Roman"/>
                                    </a:rPr>
                                  </m:ctrlPr>
                                </m:fPr>
                                <m:num>
                                  <m:r>
                                    <a:rPr lang="en-US" sz="2000" i="1">
                                      <a:effectLst/>
                                      <a:latin typeface="Cambria Math"/>
                                      <a:ea typeface="Calibri"/>
                                      <a:cs typeface="Times New Roman"/>
                                    </a:rPr>
                                    <m:t>2</m:t>
                                  </m:r>
                                </m:num>
                                <m:den>
                                  <m:r>
                                    <a:rPr lang="en-US" sz="2000" i="1">
                                      <a:effectLst/>
                                      <a:latin typeface="Cambria Math"/>
                                      <a:ea typeface="Calibri"/>
                                      <a:cs typeface="Times New Roman"/>
                                    </a:rPr>
                                    <m:t>5</m:t>
                                  </m:r>
                                </m:den>
                              </m:f>
                              <m:d>
                                <m:dPr>
                                  <m:ctrlPr>
                                    <a:rPr lang="en-US" sz="2000" i="1">
                                      <a:effectLst/>
                                      <a:latin typeface="Cambria Math" panose="02040503050406030204" pitchFamily="18" charset="0"/>
                                      <a:ea typeface="Calibri"/>
                                      <a:cs typeface="Times New Roman"/>
                                    </a:rPr>
                                  </m:ctrlPr>
                                </m:dPr>
                                <m:e>
                                  <m:r>
                                    <a:rPr lang="en-US" sz="2000" i="1">
                                      <a:effectLst/>
                                      <a:latin typeface="Cambria Math"/>
                                      <a:ea typeface="Calibri"/>
                                      <a:cs typeface="Times New Roman"/>
                                    </a:rPr>
                                    <m:t>𝑥</m:t>
                                  </m:r>
                                  <m:r>
                                    <a:rPr lang="en-US" sz="2000" i="1">
                                      <a:effectLst/>
                                      <a:latin typeface="Cambria Math"/>
                                      <a:ea typeface="Calibri"/>
                                      <a:cs typeface="Times New Roman"/>
                                    </a:rPr>
                                    <m:t>+2</m:t>
                                  </m:r>
                                  <m:r>
                                    <a:rPr lang="en-US" sz="2000" i="1">
                                      <a:effectLst/>
                                      <a:latin typeface="Cambria Math"/>
                                      <a:ea typeface="Calibri"/>
                                      <a:cs typeface="Times New Roman"/>
                                    </a:rPr>
                                    <m:t>𝑦</m:t>
                                  </m:r>
                                </m:e>
                              </m:d>
                              <m:r>
                                <a:rPr lang="en-US" sz="2000" i="1">
                                  <a:effectLst/>
                                  <a:latin typeface="Cambria Math"/>
                                  <a:ea typeface="Calibri"/>
                                  <a:cs typeface="Times New Roman"/>
                                </a:rPr>
                                <m:t>,  0&lt;&amp;</m:t>
                              </m:r>
                              <m:r>
                                <a:rPr lang="en-US" sz="2000" i="1">
                                  <a:effectLst/>
                                  <a:latin typeface="Cambria Math"/>
                                  <a:ea typeface="Calibri"/>
                                  <a:cs typeface="Times New Roman"/>
                                </a:rPr>
                                <m:t>𝑥</m:t>
                              </m:r>
                              <m:r>
                                <a:rPr lang="en-US" sz="2000" i="1">
                                  <a:effectLst/>
                                  <a:latin typeface="Cambria Math"/>
                                  <a:ea typeface="Calibri"/>
                                  <a:cs typeface="Times New Roman"/>
                                </a:rPr>
                                <m:t>&lt;1,0&lt;&amp;</m:t>
                              </m:r>
                              <m:r>
                                <a:rPr lang="en-US" sz="2000" i="1">
                                  <a:effectLst/>
                                  <a:latin typeface="Cambria Math"/>
                                  <a:ea typeface="Calibri"/>
                                  <a:cs typeface="Times New Roman"/>
                                </a:rPr>
                                <m:t>𝑥</m:t>
                              </m:r>
                              <m:r>
                                <a:rPr lang="en-US" sz="2000" i="1">
                                  <a:effectLst/>
                                  <a:latin typeface="Cambria Math"/>
                                  <a:ea typeface="Calibri"/>
                                  <a:cs typeface="Times New Roman"/>
                                </a:rPr>
                                <m:t>&lt;1</m:t>
                              </m:r>
                            </m:e>
                            <m:e>
                              <m:r>
                                <a:rPr lang="en-US" sz="2000" i="1">
                                  <a:effectLst/>
                                  <a:latin typeface="Cambria Math"/>
                                  <a:ea typeface="Calibri"/>
                                  <a:cs typeface="Times New Roman"/>
                                </a:rPr>
                                <m:t>0,               &amp;</m:t>
                              </m:r>
                              <m:r>
                                <a:rPr lang="en-US" sz="2000" i="1">
                                  <a:effectLst/>
                                  <a:latin typeface="Cambria Math"/>
                                  <a:ea typeface="Calibri"/>
                                  <a:cs typeface="Times New Roman"/>
                                </a:rPr>
                                <m:t>𝑜𝑡h𝑒𝑟𝑤𝑖𝑠𝑒</m:t>
                              </m:r>
                            </m:e>
                          </m:eqArr>
                        </m:e>
                      </m:d>
                    </m:oMath>
                  </m:oMathPara>
                </a14:m>
                <a:endParaRPr lang="en-US" sz="2000" dirty="0">
                  <a:effectLst/>
                  <a:latin typeface="Times New Roman" pitchFamily="18" charset="0"/>
                  <a:cs typeface="Times New Roman" pitchFamily="18" charset="0"/>
                </a:endParaRPr>
              </a:p>
              <a:p>
                <a:pPr marL="342900" marR="0" algn="just">
                  <a:lnSpc>
                    <a:spcPct val="150000"/>
                  </a:lnSpc>
                  <a:spcBef>
                    <a:spcPts val="0"/>
                  </a:spcBef>
                  <a:spcAft>
                    <a:spcPts val="0"/>
                  </a:spcAft>
                </a:pPr>
                <a:r>
                  <a:rPr lang="en-US" sz="2000" dirty="0">
                    <a:effectLst/>
                    <a:latin typeface="Times New Roman" pitchFamily="18" charset="0"/>
                    <a:ea typeface="Times New Roman"/>
                    <a:cs typeface="Times New Roman" pitchFamily="18" charset="0"/>
                  </a:rPr>
                  <a:t>Where X is the proportion of surveys relating to initiative </a:t>
                </a:r>
                <a:r>
                  <a:rPr lang="en-US" sz="2000" dirty="0" smtClean="0">
                    <a:effectLst/>
                    <a:latin typeface="Times New Roman" pitchFamily="18" charset="0"/>
                    <a:ea typeface="Times New Roman"/>
                    <a:cs typeface="Times New Roman" pitchFamily="18" charset="0"/>
                  </a:rPr>
                  <a:t>I that </a:t>
                </a:r>
                <a:r>
                  <a:rPr lang="en-US" sz="2000" dirty="0">
                    <a:effectLst/>
                    <a:latin typeface="Times New Roman" pitchFamily="18" charset="0"/>
                    <a:ea typeface="Times New Roman"/>
                    <a:cs typeface="Times New Roman" pitchFamily="18" charset="0"/>
                  </a:rPr>
                  <a:t>are returned, and Y refers to the proportion of </a:t>
                </a:r>
                <a:r>
                  <a:rPr lang="en-US" sz="2000" dirty="0" smtClean="0">
                    <a:effectLst/>
                    <a:latin typeface="Times New Roman" pitchFamily="18" charset="0"/>
                    <a:ea typeface="Times New Roman"/>
                    <a:cs typeface="Times New Roman" pitchFamily="18" charset="0"/>
                  </a:rPr>
                  <a:t>surveys relating </a:t>
                </a:r>
                <a:r>
                  <a:rPr lang="en-US" sz="2000" dirty="0">
                    <a:effectLst/>
                    <a:latin typeface="Times New Roman" pitchFamily="18" charset="0"/>
                    <a:ea typeface="Times New Roman"/>
                    <a:cs typeface="Times New Roman" pitchFamily="18" charset="0"/>
                  </a:rPr>
                  <a:t>to initiative II that are returned</a:t>
                </a:r>
                <a:r>
                  <a:rPr lang="en-US" sz="2000" dirty="0" smtClean="0">
                    <a:effectLst/>
                    <a:latin typeface="Times New Roman" pitchFamily="18" charset="0"/>
                    <a:ea typeface="Times New Roman"/>
                    <a:cs typeface="Times New Roman" pitchFamily="18" charset="0"/>
                  </a:rPr>
                  <a:t>.</a:t>
                </a:r>
              </a:p>
              <a:p>
                <a:pPr marL="342900" marR="0" algn="just">
                  <a:lnSpc>
                    <a:spcPct val="150000"/>
                  </a:lnSpc>
                  <a:spcBef>
                    <a:spcPts val="0"/>
                  </a:spcBef>
                  <a:spcAft>
                    <a:spcPts val="0"/>
                  </a:spcAft>
                </a:pPr>
                <a:r>
                  <a:rPr lang="en-US" sz="2000" dirty="0" smtClean="0">
                    <a:effectLst/>
                    <a:latin typeface="Times New Roman" pitchFamily="18" charset="0"/>
                    <a:ea typeface="Times New Roman"/>
                    <a:cs typeface="Times New Roman" pitchFamily="18" charset="0"/>
                  </a:rPr>
                  <a:t> Compute </a:t>
                </a:r>
                <a:r>
                  <a:rPr lang="en-US" sz="2000" dirty="0">
                    <a:effectLst/>
                    <a:latin typeface="Times New Roman" pitchFamily="18" charset="0"/>
                    <a:ea typeface="Times New Roman"/>
                    <a:cs typeface="Times New Roman" pitchFamily="18" charset="0"/>
                  </a:rPr>
                  <a:t>the </a:t>
                </a:r>
                <a:r>
                  <a:rPr lang="en-US" sz="2000" b="1" dirty="0">
                    <a:effectLst/>
                    <a:latin typeface="Times New Roman" pitchFamily="18" charset="0"/>
                    <a:ea typeface="Times New Roman"/>
                    <a:cs typeface="Times New Roman" pitchFamily="18" charset="0"/>
                  </a:rPr>
                  <a:t>covariance</a:t>
                </a:r>
                <a:r>
                  <a:rPr lang="en-US" sz="2000" dirty="0">
                    <a:effectLst/>
                    <a:latin typeface="Times New Roman" pitchFamily="18" charset="0"/>
                    <a:ea typeface="Times New Roman"/>
                    <a:cs typeface="Times New Roman" pitchFamily="18" charset="0"/>
                  </a:rPr>
                  <a:t> and </a:t>
                </a:r>
                <a:r>
                  <a:rPr lang="en-US" sz="2000" b="1" dirty="0">
                    <a:effectLst/>
                    <a:latin typeface="Times New Roman" pitchFamily="18" charset="0"/>
                    <a:ea typeface="Times New Roman"/>
                    <a:cs typeface="Times New Roman" pitchFamily="18" charset="0"/>
                  </a:rPr>
                  <a:t>correlation coefficient</a:t>
                </a:r>
                <a:r>
                  <a:rPr lang="en-US" sz="2000" dirty="0">
                    <a:effectLst/>
                    <a:latin typeface="Times New Roman" pitchFamily="18" charset="0"/>
                    <a:ea typeface="Times New Roman"/>
                    <a:cs typeface="Times New Roman" pitchFamily="18" charset="0"/>
                  </a:rPr>
                  <a:t> between the X and Y and also </a:t>
                </a:r>
                <a:r>
                  <a:rPr lang="en-US" sz="2000" dirty="0" smtClean="0">
                    <a:effectLst/>
                    <a:latin typeface="Times New Roman" pitchFamily="18" charset="0"/>
                    <a:ea typeface="Times New Roman"/>
                    <a:cs typeface="Times New Roman" pitchFamily="18" charset="0"/>
                  </a:rPr>
                  <a:t>interpret the </a:t>
                </a:r>
                <a:r>
                  <a:rPr lang="en-US" sz="2000" dirty="0">
                    <a:effectLst/>
                    <a:latin typeface="Times New Roman" pitchFamily="18" charset="0"/>
                    <a:ea typeface="Times New Roman"/>
                    <a:cs typeface="Times New Roman" pitchFamily="18" charset="0"/>
                  </a:rPr>
                  <a:t>values of </a:t>
                </a:r>
                <a:r>
                  <a:rPr lang="en-US" sz="2000" b="1" dirty="0">
                    <a:effectLst/>
                    <a:latin typeface="Times New Roman" pitchFamily="18" charset="0"/>
                    <a:ea typeface="Times New Roman"/>
                    <a:cs typeface="Times New Roman" pitchFamily="18" charset="0"/>
                  </a:rPr>
                  <a:t>correlation coefficient</a:t>
                </a:r>
                <a:r>
                  <a:rPr lang="en-US" sz="2000" dirty="0">
                    <a:effectLst/>
                    <a:latin typeface="Times New Roman" pitchFamily="18" charset="0"/>
                    <a:ea typeface="Times New Roman"/>
                    <a:cs typeface="Times New Roman" pitchFamily="18" charset="0"/>
                  </a:rPr>
                  <a:t> between the X and Y</a:t>
                </a:r>
                <a:endParaRPr lang="en-US" sz="2000" dirty="0">
                  <a:effectLst/>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2458"/>
                <a:ext cx="9067800" cy="5557675"/>
              </a:xfrm>
              <a:prstGeom prst="rect">
                <a:avLst/>
              </a:prstGeom>
              <a:blipFill rotWithShape="1">
                <a:blip r:embed="rId2"/>
                <a:stretch>
                  <a:fillRect r="-1344" b="-110"/>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0780046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4981907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a:bodyPr>
          <a:lstStyle/>
          <a:p>
            <a:pPr algn="ctr">
              <a:buNone/>
            </a:pPr>
            <a:endParaRPr lang="en-US" b="1" dirty="0" smtClean="0">
              <a:latin typeface="Euphemia" pitchFamily="34" charset="0"/>
            </a:endParaRPr>
          </a:p>
          <a:p>
            <a:pPr algn="ctr">
              <a:buNone/>
            </a:pPr>
            <a:endParaRPr lang="en-US" b="1" dirty="0" smtClean="0">
              <a:latin typeface="Euphemia" pitchFamily="34" charset="0"/>
            </a:endParaRPr>
          </a:p>
          <a:p>
            <a:pPr algn="ctr">
              <a:buNone/>
            </a:pPr>
            <a:r>
              <a:rPr lang="en-US" b="1" dirty="0" err="1" smtClean="0">
                <a:latin typeface="Euphemia" pitchFamily="34" charset="0"/>
              </a:rPr>
              <a:t>Debremarkos</a:t>
            </a:r>
            <a:r>
              <a:rPr lang="en-US" b="1" dirty="0" smtClean="0">
                <a:latin typeface="Euphemia" pitchFamily="34" charset="0"/>
              </a:rPr>
              <a:t> University </a:t>
            </a:r>
            <a:br>
              <a:rPr lang="en-US" b="1" dirty="0" smtClean="0">
                <a:latin typeface="Euphemia" pitchFamily="34" charset="0"/>
              </a:rPr>
            </a:br>
            <a:r>
              <a:rPr lang="en-US" b="1" dirty="0" smtClean="0">
                <a:latin typeface="Euphemia" pitchFamily="34" charset="0"/>
              </a:rPr>
              <a:t>College of natural and computational Sciences</a:t>
            </a:r>
            <a:br>
              <a:rPr lang="en-US" b="1" dirty="0" smtClean="0">
                <a:latin typeface="Euphemia" pitchFamily="34" charset="0"/>
              </a:rPr>
            </a:br>
            <a:r>
              <a:rPr lang="en-US" b="1" dirty="0" smtClean="0">
                <a:latin typeface="Euphemia" pitchFamily="34" charset="0"/>
              </a:rPr>
              <a:t>Department of Statistics</a:t>
            </a:r>
            <a:br>
              <a:rPr lang="en-US" b="1" dirty="0" smtClean="0">
                <a:latin typeface="Euphemia" pitchFamily="34" charset="0"/>
              </a:rPr>
            </a:br>
            <a:r>
              <a:rPr lang="en-US" b="1" dirty="0" smtClean="0">
                <a:latin typeface="Euphemia" pitchFamily="34" charset="0"/>
              </a:rPr>
              <a:t/>
            </a:r>
            <a:br>
              <a:rPr lang="en-US" b="1" dirty="0" smtClean="0">
                <a:latin typeface="Euphemia" pitchFamily="34" charset="0"/>
              </a:rPr>
            </a:br>
            <a:r>
              <a:rPr lang="en-US" b="1" dirty="0" smtClean="0">
                <a:solidFill>
                  <a:srgbClr val="FF0000"/>
                </a:solidFill>
                <a:latin typeface="Euphemia" pitchFamily="34" charset="0"/>
              </a:rPr>
              <a:t> </a:t>
            </a:r>
            <a:r>
              <a:rPr lang="en-US" sz="3600" b="1" dirty="0">
                <a:solidFill>
                  <a:schemeClr val="tx2">
                    <a:lumMod val="75000"/>
                  </a:schemeClr>
                </a:solidFill>
              </a:rPr>
              <a:t>Probability Distributions </a:t>
            </a:r>
            <a:r>
              <a:rPr lang="en-US" b="1" dirty="0" smtClean="0">
                <a:solidFill>
                  <a:srgbClr val="FF0000"/>
                </a:solidFill>
                <a:latin typeface="Euphemia" pitchFamily="34" charset="0"/>
              </a:rPr>
              <a:t/>
            </a:r>
            <a:br>
              <a:rPr lang="en-US" b="1" dirty="0" smtClean="0">
                <a:solidFill>
                  <a:srgbClr val="FF0000"/>
                </a:solidFill>
                <a:latin typeface="Euphemia" pitchFamily="34" charset="0"/>
              </a:rPr>
            </a:br>
            <a:r>
              <a:rPr lang="en-US" b="1" dirty="0" smtClean="0">
                <a:solidFill>
                  <a:srgbClr val="FF0000"/>
                </a:solidFill>
                <a:latin typeface="Euphemia" pitchFamily="34" charset="0"/>
              </a:rPr>
              <a:t/>
            </a:r>
            <a:br>
              <a:rPr lang="en-US" b="1" dirty="0" smtClean="0">
                <a:solidFill>
                  <a:srgbClr val="FF0000"/>
                </a:solidFill>
                <a:latin typeface="Euphemia" pitchFamily="34" charset="0"/>
              </a:rPr>
            </a:br>
            <a:endParaRPr lang="en-US" dirty="0" smtClean="0"/>
          </a:p>
          <a:p>
            <a:endParaRPr lang="en-US" dirty="0"/>
          </a:p>
        </p:txBody>
      </p:sp>
      <p:sp>
        <p:nvSpPr>
          <p:cNvPr id="7" name="Footer Placeholder 6"/>
          <p:cNvSpPr>
            <a:spLocks noGrp="1"/>
          </p:cNvSpPr>
          <p:nvPr>
            <p:ph type="ftr" sz="quarter" idx="11"/>
          </p:nvPr>
        </p:nvSpPr>
        <p:spPr/>
        <p:txBody>
          <a:bodyPr/>
          <a:lstStyle/>
          <a:p>
            <a:endParaRPr lang="en-US" dirty="0">
              <a:solidFill>
                <a:prstClr val="black">
                  <a:tint val="75000"/>
                </a:prstClr>
              </a:solidFill>
            </a:endParaRPr>
          </a:p>
        </p:txBody>
      </p:sp>
    </p:spTree>
    <p:extLst>
      <p:ext uri="{BB962C8B-B14F-4D97-AF65-F5344CB8AC3E}">
        <p14:creationId xmlns:p14="http://schemas.microsoft.com/office/powerpoint/2010/main" val="7580155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smtClean="0"/>
              <a:t>Objectives </a:t>
            </a:r>
            <a:endParaRPr lang="en-US" dirty="0"/>
          </a:p>
        </p:txBody>
      </p:sp>
      <p:sp>
        <p:nvSpPr>
          <p:cNvPr id="3" name="Content Placeholder 2"/>
          <p:cNvSpPr>
            <a:spLocks noGrp="1"/>
          </p:cNvSpPr>
          <p:nvPr>
            <p:ph idx="1"/>
          </p:nvPr>
        </p:nvSpPr>
        <p:spPr>
          <a:xfrm>
            <a:off x="457200" y="914400"/>
            <a:ext cx="8229600" cy="5211763"/>
          </a:xfrm>
        </p:spPr>
        <p:txBody>
          <a:bodyPr>
            <a:normAutofit/>
          </a:bodyPr>
          <a:lstStyle/>
          <a:p>
            <a:pPr>
              <a:buFont typeface="Wingdings" pitchFamily="2" charset="2"/>
              <a:buChar char="Ø"/>
            </a:pPr>
            <a:r>
              <a:rPr lang="en-US" dirty="0">
                <a:solidFill>
                  <a:schemeClr val="tx2"/>
                </a:solidFill>
              </a:rPr>
              <a:t>After studying this chapter, you should be able to</a:t>
            </a:r>
            <a:r>
              <a:rPr lang="en-US" dirty="0" smtClean="0">
                <a:solidFill>
                  <a:schemeClr val="tx2"/>
                </a:solidFill>
              </a:rPr>
              <a:t>:</a:t>
            </a:r>
          </a:p>
          <a:p>
            <a:pPr>
              <a:buFont typeface="Wingdings" pitchFamily="2" charset="2"/>
              <a:buChar char="ü"/>
            </a:pPr>
            <a:r>
              <a:rPr lang="en-US" dirty="0"/>
              <a:t> </a:t>
            </a:r>
            <a:r>
              <a:rPr lang="en-US" dirty="0">
                <a:solidFill>
                  <a:schemeClr val="accent2"/>
                </a:solidFill>
              </a:rPr>
              <a:t>Distinguish between Discrete random variables from continuous </a:t>
            </a:r>
            <a:r>
              <a:rPr lang="en-US" dirty="0" smtClean="0">
                <a:solidFill>
                  <a:schemeClr val="accent2"/>
                </a:solidFill>
              </a:rPr>
              <a:t>random variables</a:t>
            </a:r>
            <a:r>
              <a:rPr lang="en-US" dirty="0">
                <a:solidFill>
                  <a:schemeClr val="accent2"/>
                </a:solidFill>
              </a:rPr>
              <a:t>.</a:t>
            </a:r>
          </a:p>
          <a:p>
            <a:pPr>
              <a:buFont typeface="Wingdings" pitchFamily="2" charset="2"/>
              <a:buChar char="ü"/>
            </a:pPr>
            <a:r>
              <a:rPr lang="en-US" dirty="0">
                <a:solidFill>
                  <a:schemeClr val="accent2">
                    <a:lumMod val="50000"/>
                  </a:schemeClr>
                </a:solidFill>
              </a:rPr>
              <a:t> Find the expected value and standard deviation of discrete </a:t>
            </a:r>
            <a:r>
              <a:rPr lang="en-US" dirty="0" smtClean="0">
                <a:solidFill>
                  <a:schemeClr val="accent2">
                    <a:lumMod val="50000"/>
                  </a:schemeClr>
                </a:solidFill>
              </a:rPr>
              <a:t>probability distribution</a:t>
            </a:r>
            <a:r>
              <a:rPr lang="en-US" dirty="0">
                <a:solidFill>
                  <a:schemeClr val="accent2">
                    <a:lumMod val="50000"/>
                  </a:schemeClr>
                </a:solidFill>
              </a:rPr>
              <a:t>.</a:t>
            </a:r>
          </a:p>
          <a:p>
            <a:pPr>
              <a:buFont typeface="Wingdings" pitchFamily="2" charset="2"/>
              <a:buChar char="ü"/>
            </a:pPr>
            <a:r>
              <a:rPr lang="en-US" dirty="0"/>
              <a:t> </a:t>
            </a:r>
            <a:r>
              <a:rPr lang="en-US" dirty="0">
                <a:solidFill>
                  <a:srgbClr val="7030A0"/>
                </a:solidFill>
              </a:rPr>
              <a:t>Calculate probability problems by applying definition of probability.</a:t>
            </a:r>
          </a:p>
          <a:p>
            <a:pPr>
              <a:buFont typeface="Wingdings" pitchFamily="2" charset="2"/>
              <a:buChar char="ü"/>
            </a:pPr>
            <a:r>
              <a:rPr lang="en-US" dirty="0">
                <a:solidFill>
                  <a:schemeClr val="accent5">
                    <a:lumMod val="75000"/>
                  </a:schemeClr>
                </a:solidFill>
              </a:rPr>
              <a:t> Apply expected value in decision making.</a:t>
            </a: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215298096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b="1" dirty="0" smtClean="0"/>
              <a:t/>
            </a:r>
            <a:br>
              <a:rPr lang="en-US" b="1" dirty="0" smtClean="0"/>
            </a:br>
            <a:r>
              <a:rPr lang="en-US" b="1" dirty="0" smtClean="0"/>
              <a:t>Introduction to basic terms </a:t>
            </a:r>
            <a:r>
              <a:rPr lang="en-US" dirty="0"/>
              <a:t/>
            </a:r>
            <a:br>
              <a:rPr lang="en-US" dirty="0"/>
            </a:br>
            <a:endParaRPr lang="en-US" dirty="0"/>
          </a:p>
        </p:txBody>
      </p:sp>
      <p:sp>
        <p:nvSpPr>
          <p:cNvPr id="3" name="Content Placeholder 2"/>
          <p:cNvSpPr>
            <a:spLocks noGrp="1"/>
          </p:cNvSpPr>
          <p:nvPr>
            <p:ph idx="1"/>
          </p:nvPr>
        </p:nvSpPr>
        <p:spPr>
          <a:xfrm>
            <a:off x="457200" y="990600"/>
            <a:ext cx="8229600" cy="5135563"/>
          </a:xfrm>
        </p:spPr>
        <p:txBody>
          <a:bodyPr>
            <a:normAutofit/>
          </a:bodyPr>
          <a:lstStyle/>
          <a:p>
            <a:pPr>
              <a:buFont typeface="Wingdings" pitchFamily="2" charset="2"/>
              <a:buChar char="ü"/>
            </a:pPr>
            <a:r>
              <a:rPr lang="en-US" b="1" dirty="0">
                <a:solidFill>
                  <a:srgbClr val="7030A0"/>
                </a:solidFill>
              </a:rPr>
              <a:t>Variable</a:t>
            </a:r>
            <a:r>
              <a:rPr lang="en-US" dirty="0">
                <a:solidFill>
                  <a:srgbClr val="7030A0"/>
                </a:solidFill>
              </a:rPr>
              <a:t>: - </a:t>
            </a:r>
            <a:r>
              <a:rPr lang="en-US" dirty="0" smtClean="0"/>
              <a:t>Is </a:t>
            </a:r>
            <a:r>
              <a:rPr lang="en-US" dirty="0"/>
              <a:t>any characteristic or attribute that can assume different values.</a:t>
            </a:r>
          </a:p>
          <a:p>
            <a:pPr>
              <a:buFont typeface="Wingdings" pitchFamily="2" charset="2"/>
              <a:buChar char="ü"/>
            </a:pPr>
            <a:r>
              <a:rPr lang="en-US" b="1" i="1" dirty="0"/>
              <a:t> </a:t>
            </a:r>
            <a:r>
              <a:rPr lang="en-US" b="1" dirty="0">
                <a:solidFill>
                  <a:srgbClr val="7030A0"/>
                </a:solidFill>
              </a:rPr>
              <a:t>A random variable</a:t>
            </a:r>
            <a:r>
              <a:rPr lang="en-US" dirty="0">
                <a:solidFill>
                  <a:srgbClr val="7030A0"/>
                </a:solidFill>
              </a:rPr>
              <a:t> </a:t>
            </a:r>
            <a:r>
              <a:rPr lang="en-US" dirty="0"/>
              <a:t>is a variable whose values are determined by chance.</a:t>
            </a:r>
          </a:p>
          <a:p>
            <a:pPr lvl="0">
              <a:buFont typeface="Wingdings" pitchFamily="2" charset="2"/>
              <a:buChar char="§"/>
            </a:pPr>
            <a:r>
              <a:rPr lang="en-US" dirty="0"/>
              <a:t>It is a </a:t>
            </a:r>
            <a:r>
              <a:rPr lang="en-US" dirty="0">
                <a:solidFill>
                  <a:srgbClr val="00B050"/>
                </a:solidFill>
              </a:rPr>
              <a:t>function </a:t>
            </a:r>
            <a:r>
              <a:rPr lang="en-US" dirty="0"/>
              <a:t>which </a:t>
            </a:r>
            <a:r>
              <a:rPr lang="en-US" dirty="0">
                <a:solidFill>
                  <a:schemeClr val="tx2"/>
                </a:solidFill>
              </a:rPr>
              <a:t>associates a</a:t>
            </a:r>
            <a:r>
              <a:rPr lang="en-US" dirty="0"/>
              <a:t> number (real number) to each possible outcome of an </a:t>
            </a:r>
            <a:r>
              <a:rPr lang="en-US" dirty="0" smtClean="0"/>
              <a:t>experiment</a:t>
            </a:r>
          </a:p>
          <a:p>
            <a:pPr lvl="0">
              <a:buFont typeface="Wingdings" pitchFamily="2" charset="2"/>
              <a:buChar char="§"/>
            </a:pPr>
            <a:endParaRPr lang="en-US" b="1" dirty="0"/>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253695098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b="1" dirty="0" smtClean="0"/>
              <a:t>Introduction to basic terms………</a:t>
            </a:r>
            <a:endParaRPr lang="en-US" dirty="0"/>
          </a:p>
        </p:txBody>
      </p:sp>
      <p:sp>
        <p:nvSpPr>
          <p:cNvPr id="3" name="Content Placeholder 2"/>
          <p:cNvSpPr>
            <a:spLocks noGrp="1"/>
          </p:cNvSpPr>
          <p:nvPr>
            <p:ph idx="1"/>
          </p:nvPr>
        </p:nvSpPr>
        <p:spPr>
          <a:xfrm>
            <a:off x="457200" y="838200"/>
            <a:ext cx="8229600" cy="5287963"/>
          </a:xfrm>
        </p:spPr>
        <p:txBody>
          <a:bodyPr>
            <a:normAutofit fontScale="92500" lnSpcReduction="20000"/>
          </a:bodyPr>
          <a:lstStyle/>
          <a:p>
            <a:pPr>
              <a:buNone/>
            </a:pPr>
            <a:r>
              <a:rPr lang="en-US" dirty="0" smtClean="0"/>
              <a:t>E.g.1: suppose a coin is tossed three times. </a:t>
            </a:r>
            <a:r>
              <a:rPr lang="en-US" dirty="0" smtClean="0">
                <a:solidFill>
                  <a:schemeClr val="accent5">
                    <a:lumMod val="75000"/>
                  </a:schemeClr>
                </a:solidFill>
              </a:rPr>
              <a:t>Let X be the number of heads.</a:t>
            </a:r>
          </a:p>
          <a:p>
            <a:r>
              <a:rPr lang="en-US" b="1" dirty="0" smtClean="0"/>
              <a:t>Solution</a:t>
            </a:r>
            <a:r>
              <a:rPr lang="en-US" dirty="0" smtClean="0"/>
              <a:t>: If we toss a coin three times, then the experiment has a total of eight possible outcomes,: S= {HHH, HHT, HTH, THH, HTT, THT, TTH, TTT}. </a:t>
            </a:r>
          </a:p>
          <a:p>
            <a:r>
              <a:rPr lang="en-US" dirty="0" smtClean="0"/>
              <a:t>Since </a:t>
            </a:r>
            <a:r>
              <a:rPr lang="en-US" dirty="0" smtClean="0">
                <a:solidFill>
                  <a:schemeClr val="accent2"/>
                </a:solidFill>
              </a:rPr>
              <a:t>X is the characteristic</a:t>
            </a:r>
            <a:r>
              <a:rPr lang="en-US" dirty="0" smtClean="0"/>
              <a:t>, which denotes the </a:t>
            </a:r>
            <a:r>
              <a:rPr lang="en-US" dirty="0" smtClean="0">
                <a:solidFill>
                  <a:schemeClr val="accent2"/>
                </a:solidFill>
              </a:rPr>
              <a:t>number of heads </a:t>
            </a:r>
            <a:r>
              <a:rPr lang="en-US" dirty="0" smtClean="0"/>
              <a:t>out of the three tosses</a:t>
            </a:r>
          </a:p>
          <a:p>
            <a:r>
              <a:rPr lang="en-US" dirty="0" smtClean="0"/>
              <a:t> X is a function defined on the elements of S and the possible values of X are {0, 1, 2, and 3}. </a:t>
            </a:r>
          </a:p>
          <a:p>
            <a:r>
              <a:rPr lang="en-US" dirty="0" smtClean="0"/>
              <a:t>Specifically X(HHH)=3, X(HHT)=X(HTH)=X(THH)=2,  X(HTT)=X(THT)=X(TTH)=1,  X(TTT)=0 </a:t>
            </a:r>
          </a:p>
          <a:p>
            <a:endParaRPr lang="en-US" dirty="0"/>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316228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b="1" dirty="0" smtClean="0"/>
              <a:t>Introduction to basic terms………</a:t>
            </a:r>
            <a:endParaRPr lang="en-US" dirty="0"/>
          </a:p>
        </p:txBody>
      </p:sp>
      <p:sp>
        <p:nvSpPr>
          <p:cNvPr id="3" name="Content Placeholder 2"/>
          <p:cNvSpPr>
            <a:spLocks noGrp="1"/>
          </p:cNvSpPr>
          <p:nvPr>
            <p:ph idx="1"/>
          </p:nvPr>
        </p:nvSpPr>
        <p:spPr>
          <a:xfrm>
            <a:off x="457200" y="990600"/>
            <a:ext cx="8229600" cy="5135563"/>
          </a:xfrm>
        </p:spPr>
        <p:txBody>
          <a:bodyPr/>
          <a:lstStyle/>
          <a:p>
            <a:pPr>
              <a:buFont typeface="Wingdings" pitchFamily="2" charset="2"/>
              <a:buChar char="ü"/>
            </a:pPr>
            <a:r>
              <a:rPr lang="en-US" b="1" dirty="0">
                <a:solidFill>
                  <a:srgbClr val="002060"/>
                </a:solidFill>
              </a:rPr>
              <a:t>Discrete Random variable</a:t>
            </a:r>
            <a:r>
              <a:rPr lang="en-US" dirty="0">
                <a:solidFill>
                  <a:srgbClr val="002060"/>
                </a:solidFill>
              </a:rPr>
              <a:t> </a:t>
            </a:r>
            <a:r>
              <a:rPr lang="en-US" dirty="0"/>
              <a:t>– let x be a </a:t>
            </a:r>
            <a:r>
              <a:rPr lang="en-US" dirty="0" err="1"/>
              <a:t>r.v</a:t>
            </a:r>
            <a:r>
              <a:rPr lang="en-US" dirty="0"/>
              <a:t>. If the number of possible values of x is </a:t>
            </a:r>
            <a:r>
              <a:rPr lang="en-US" dirty="0">
                <a:solidFill>
                  <a:schemeClr val="accent5">
                    <a:lumMod val="75000"/>
                  </a:schemeClr>
                </a:solidFill>
              </a:rPr>
              <a:t>finite or countable infinite</a:t>
            </a:r>
            <a:r>
              <a:rPr lang="en-US" dirty="0"/>
              <a:t>, we call x a </a:t>
            </a:r>
            <a:r>
              <a:rPr lang="en-US" dirty="0">
                <a:solidFill>
                  <a:schemeClr val="accent5">
                    <a:lumMod val="75000"/>
                  </a:schemeClr>
                </a:solidFill>
              </a:rPr>
              <a:t>discrete </a:t>
            </a:r>
            <a:r>
              <a:rPr lang="en-US" dirty="0" err="1">
                <a:solidFill>
                  <a:schemeClr val="accent5">
                    <a:lumMod val="75000"/>
                  </a:schemeClr>
                </a:solidFill>
              </a:rPr>
              <a:t>r.v</a:t>
            </a:r>
            <a:endParaRPr lang="en-US" dirty="0">
              <a:solidFill>
                <a:schemeClr val="accent5">
                  <a:lumMod val="75000"/>
                </a:schemeClr>
              </a:solidFill>
            </a:endParaRPr>
          </a:p>
          <a:p>
            <a:r>
              <a:rPr lang="en-US" dirty="0" smtClean="0"/>
              <a:t> </a:t>
            </a:r>
            <a:r>
              <a:rPr lang="en-US" dirty="0"/>
              <a:t>The possible values of x can be listed as x</a:t>
            </a:r>
            <a:r>
              <a:rPr lang="en-US" baseline="-25000" dirty="0"/>
              <a:t>1</a:t>
            </a:r>
            <a:r>
              <a:rPr lang="en-US" dirty="0"/>
              <a:t>, x</a:t>
            </a:r>
            <a:r>
              <a:rPr lang="en-US" baseline="-25000" dirty="0"/>
              <a:t>2</a:t>
            </a:r>
            <a:r>
              <a:rPr lang="en-US" dirty="0"/>
              <a:t>, x</a:t>
            </a:r>
            <a:r>
              <a:rPr lang="en-US" baseline="-25000" dirty="0"/>
              <a:t>3</a:t>
            </a:r>
            <a:r>
              <a:rPr lang="en-US" dirty="0"/>
              <a:t>… </a:t>
            </a:r>
            <a:r>
              <a:rPr lang="en-US" dirty="0" err="1"/>
              <a:t>x</a:t>
            </a:r>
            <a:r>
              <a:rPr lang="en-US" baseline="-25000" dirty="0" err="1"/>
              <a:t>n</a:t>
            </a:r>
            <a:endParaRPr lang="en-US" dirty="0"/>
          </a:p>
          <a:p>
            <a:r>
              <a:rPr lang="en-US" dirty="0" smtClean="0"/>
              <a:t> </a:t>
            </a:r>
            <a:r>
              <a:rPr lang="en-US" dirty="0"/>
              <a:t>Let x be discrete </a:t>
            </a:r>
            <a:r>
              <a:rPr lang="en-US" dirty="0" err="1"/>
              <a:t>r.v</a:t>
            </a:r>
            <a:r>
              <a:rPr lang="en-US" dirty="0"/>
              <a:t> with each possible outcome x, </a:t>
            </a:r>
            <a:r>
              <a:rPr lang="en-US" dirty="0">
                <a:solidFill>
                  <a:schemeClr val="accent5">
                    <a:lumMod val="75000"/>
                  </a:schemeClr>
                </a:solidFill>
              </a:rPr>
              <a:t>we associate a number </a:t>
            </a:r>
            <a:endParaRPr lang="en-US" dirty="0" smtClean="0">
              <a:solidFill>
                <a:schemeClr val="accent5">
                  <a:lumMod val="75000"/>
                </a:schemeClr>
              </a:solidFill>
            </a:endParaRPr>
          </a:p>
          <a:p>
            <a:pPr lvl="1"/>
            <a:r>
              <a:rPr lang="en-US" dirty="0" smtClean="0"/>
              <a:t>P </a:t>
            </a:r>
            <a:r>
              <a:rPr lang="en-US" dirty="0"/>
              <a:t>(x</a:t>
            </a:r>
            <a:r>
              <a:rPr lang="en-US" baseline="-25000" dirty="0"/>
              <a:t>i</a:t>
            </a:r>
            <a:r>
              <a:rPr lang="en-US" dirty="0"/>
              <a:t>) = P (X=x</a:t>
            </a:r>
            <a:r>
              <a:rPr lang="en-US" baseline="-25000" dirty="0"/>
              <a:t>i</a:t>
            </a:r>
            <a:r>
              <a:rPr lang="en-US" dirty="0"/>
              <a:t>) called the probability of x</a:t>
            </a:r>
            <a:r>
              <a:rPr lang="en-US" dirty="0" smtClean="0"/>
              <a:t>. </a:t>
            </a:r>
            <a:endParaRPr lang="en-US" dirty="0"/>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134393574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b="1" dirty="0" smtClean="0"/>
              <a:t>Introduction to basic terms………</a:t>
            </a:r>
            <a:endParaRPr lang="en-US" dirty="0"/>
          </a:p>
        </p:txBody>
      </p:sp>
      <p:pic>
        <p:nvPicPr>
          <p:cNvPr id="1026" name="Picture 2"/>
          <p:cNvPicPr>
            <a:picLocks noGrp="1" noChangeAspect="1" noChangeArrowheads="1"/>
          </p:cNvPicPr>
          <p:nvPr>
            <p:ph idx="1"/>
          </p:nvPr>
        </p:nvPicPr>
        <p:blipFill>
          <a:blip r:embed="rId3"/>
          <a:srcRect/>
          <a:stretch>
            <a:fillRect/>
          </a:stretch>
        </p:blipFill>
        <p:spPr bwMode="auto">
          <a:xfrm>
            <a:off x="533400" y="762000"/>
            <a:ext cx="8229600" cy="5943600"/>
          </a:xfrm>
          <a:prstGeom prst="rect">
            <a:avLst/>
          </a:prstGeom>
          <a:noFill/>
          <a:ln w="9525">
            <a:noFill/>
            <a:miter lim="800000"/>
            <a:headEnd/>
            <a:tailEnd/>
          </a:ln>
          <a:effectLst/>
        </p:spPr>
      </p:pic>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124022913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b="1" dirty="0" smtClean="0"/>
              <a:t>Introduction to basic terms………</a:t>
            </a:r>
            <a:endParaRPr lang="en-US" dirty="0"/>
          </a:p>
        </p:txBody>
      </p:sp>
      <p:pic>
        <p:nvPicPr>
          <p:cNvPr id="3074" name="Picture 2"/>
          <p:cNvPicPr>
            <a:picLocks noGrp="1" noChangeAspect="1" noChangeArrowheads="1"/>
          </p:cNvPicPr>
          <p:nvPr>
            <p:ph idx="1"/>
          </p:nvPr>
        </p:nvPicPr>
        <p:blipFill>
          <a:blip r:embed="rId3"/>
          <a:srcRect/>
          <a:stretch>
            <a:fillRect/>
          </a:stretch>
        </p:blipFill>
        <p:spPr bwMode="auto">
          <a:xfrm>
            <a:off x="0" y="914400"/>
            <a:ext cx="8763000" cy="4953000"/>
          </a:xfrm>
          <a:prstGeom prst="rect">
            <a:avLst/>
          </a:prstGeom>
          <a:noFill/>
          <a:ln w="9525">
            <a:noFill/>
            <a:miter lim="800000"/>
            <a:headEnd/>
            <a:tailEnd/>
          </a:ln>
          <a:effectLst/>
        </p:spPr>
      </p:pic>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2732811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990600" y="228600"/>
                <a:ext cx="7391400" cy="4635115"/>
              </a:xfrm>
              <a:prstGeom prst="rect">
                <a:avLst/>
              </a:prstGeom>
            </p:spPr>
            <p:txBody>
              <a:bodyPr wrap="square">
                <a:spAutoFit/>
              </a:bodyPr>
              <a:lstStyle/>
              <a:p>
                <a:pPr algn="just">
                  <a:lnSpc>
                    <a:spcPct val="150000"/>
                  </a:lnSpc>
                </a:pPr>
                <a:r>
                  <a:rPr lang="en-US" sz="2800" b="1" dirty="0" smtClean="0">
                    <a:solidFill>
                      <a:srgbClr val="FF0000"/>
                    </a:solidFill>
                    <a:effectLst/>
                    <a:latin typeface="Times New Roman" pitchFamily="18" charset="0"/>
                    <a:ea typeface="Times New Roman"/>
                    <a:cs typeface="Times New Roman" pitchFamily="18" charset="0"/>
                  </a:rPr>
                  <a:t>Solution</a:t>
                </a:r>
                <a:r>
                  <a:rPr lang="en-US" sz="2800" dirty="0">
                    <a:effectLst/>
                    <a:latin typeface="Times New Roman" pitchFamily="18" charset="0"/>
                    <a:ea typeface="Times New Roman"/>
                    <a:cs typeface="Times New Roman" pitchFamily="18" charset="0"/>
                  </a:rPr>
                  <a:t>:</a:t>
                </a:r>
                <a:endParaRPr lang="en-US" sz="2800" dirty="0">
                  <a:latin typeface="Times New Roman" pitchFamily="18" charset="0"/>
                  <a:ea typeface="Calibri"/>
                  <a:cs typeface="Times New Roman" pitchFamily="18" charset="0"/>
                </a:endParaRPr>
              </a:p>
              <a:p>
                <a:pPr marL="514350" marR="0" lvl="0" indent="-514350" algn="just">
                  <a:lnSpc>
                    <a:spcPct val="150000"/>
                  </a:lnSpc>
                  <a:spcBef>
                    <a:spcPts val="0"/>
                  </a:spcBef>
                  <a:spcAft>
                    <a:spcPts val="0"/>
                  </a:spcAft>
                  <a:buFont typeface="+mj-lt"/>
                  <a:buAutoNum type="alphaLcParenR"/>
                </a:pPr>
                <a14:m>
                  <m:oMath xmlns:m="http://schemas.openxmlformats.org/officeDocument/2006/math">
                    <m:nary>
                      <m:naryPr>
                        <m:limLoc m:val="subSup"/>
                        <m:ctrlPr>
                          <a:rPr lang="en-US" sz="2800" i="1">
                            <a:effectLst/>
                            <a:latin typeface="Cambria Math" panose="02040503050406030204" pitchFamily="18" charset="0"/>
                            <a:ea typeface="Times New Roman"/>
                            <a:cs typeface="Times New Roman"/>
                          </a:rPr>
                        </m:ctrlPr>
                      </m:naryPr>
                      <m:sub>
                        <m:r>
                          <a:rPr lang="en-US" sz="2800" i="1">
                            <a:effectLst/>
                            <a:latin typeface="Cambria Math"/>
                            <a:ea typeface="Times New Roman"/>
                            <a:cs typeface="Times New Roman"/>
                          </a:rPr>
                          <m:t>−∞</m:t>
                        </m:r>
                      </m:sub>
                      <m:sup>
                        <m:r>
                          <a:rPr lang="en-US" sz="2800" i="1">
                            <a:effectLst/>
                            <a:latin typeface="Cambria Math"/>
                            <a:ea typeface="Times New Roman"/>
                            <a:cs typeface="Times New Roman"/>
                          </a:rPr>
                          <m:t>∞</m:t>
                        </m:r>
                      </m:sup>
                      <m:e>
                        <m:r>
                          <a:rPr lang="en-US" sz="2800" i="1">
                            <a:effectLst/>
                            <a:latin typeface="Cambria Math"/>
                            <a:ea typeface="Times New Roman"/>
                            <a:cs typeface="Times New Roman"/>
                          </a:rPr>
                          <m:t>𝑓</m:t>
                        </m:r>
                        <m:d>
                          <m:dPr>
                            <m:ctrlPr>
                              <a:rPr lang="en-US" sz="2800" i="1">
                                <a:effectLst/>
                                <a:latin typeface="Cambria Math" panose="02040503050406030204" pitchFamily="18" charset="0"/>
                                <a:ea typeface="Times New Roman"/>
                                <a:cs typeface="Times New Roman"/>
                              </a:rPr>
                            </m:ctrlPr>
                          </m:dPr>
                          <m:e>
                            <m:r>
                              <a:rPr lang="en-US" sz="2800" i="1">
                                <a:effectLst/>
                                <a:latin typeface="Cambria Math"/>
                                <a:ea typeface="Times New Roman"/>
                                <a:cs typeface="Times New Roman"/>
                              </a:rPr>
                              <m:t>𝑥</m:t>
                            </m:r>
                          </m:e>
                        </m:d>
                        <m:r>
                          <a:rPr lang="en-US" sz="2800" i="1">
                            <a:effectLst/>
                            <a:latin typeface="Cambria Math"/>
                            <a:ea typeface="Times New Roman"/>
                            <a:cs typeface="Times New Roman"/>
                          </a:rPr>
                          <m:t>𝑑𝑥</m:t>
                        </m:r>
                      </m:e>
                    </m:nary>
                  </m:oMath>
                </a14:m>
                <a:r>
                  <a:rPr lang="en-US" sz="2800" dirty="0">
                    <a:effectLst/>
                    <a:latin typeface="Times New Roman" pitchFamily="18" charset="0"/>
                    <a:ea typeface="Times New Roman"/>
                    <a:cs typeface="Times New Roman" pitchFamily="18" charset="0"/>
                  </a:rPr>
                  <a:t>=1    property of pdf</a:t>
                </a:r>
                <a:endParaRPr lang="en-US" sz="2800" dirty="0">
                  <a:latin typeface="Times New Roman" pitchFamily="18" charset="0"/>
                  <a:ea typeface="Calibri"/>
                  <a:cs typeface="Times New Roman" pitchFamily="18" charset="0"/>
                </a:endParaRPr>
              </a:p>
              <a:p>
                <a:pPr marL="1209675" marR="0" algn="just">
                  <a:lnSpc>
                    <a:spcPct val="150000"/>
                  </a:lnSpc>
                  <a:spcBef>
                    <a:spcPts val="0"/>
                  </a:spcBef>
                  <a:spcAft>
                    <a:spcPts val="0"/>
                  </a:spcAft>
                </a:pPr>
                <a14:m>
                  <m:oMath xmlns:m="http://schemas.openxmlformats.org/officeDocument/2006/math">
                    <m:nary>
                      <m:naryPr>
                        <m:limLoc m:val="subSup"/>
                        <m:ctrlPr>
                          <a:rPr lang="en-US" sz="2800" i="1">
                            <a:effectLst/>
                            <a:latin typeface="Cambria Math" panose="02040503050406030204" pitchFamily="18" charset="0"/>
                            <a:ea typeface="Times New Roman"/>
                            <a:cs typeface="Times New Roman"/>
                          </a:rPr>
                        </m:ctrlPr>
                      </m:naryPr>
                      <m:sub>
                        <m:r>
                          <a:rPr lang="en-US" sz="2800" i="1">
                            <a:effectLst/>
                            <a:latin typeface="Cambria Math"/>
                            <a:ea typeface="Times New Roman"/>
                            <a:cs typeface="Times New Roman"/>
                          </a:rPr>
                          <m:t>0</m:t>
                        </m:r>
                      </m:sub>
                      <m:sup>
                        <m:r>
                          <a:rPr lang="en-US" sz="2800" i="1">
                            <a:effectLst/>
                            <a:latin typeface="Cambria Math"/>
                            <a:ea typeface="Times New Roman"/>
                            <a:cs typeface="Times New Roman"/>
                          </a:rPr>
                          <m:t>3</m:t>
                        </m:r>
                      </m:sup>
                      <m:e>
                        <m:r>
                          <a:rPr lang="en-US" sz="2800" i="1">
                            <a:effectLst/>
                            <a:latin typeface="Cambria Math"/>
                            <a:ea typeface="Times New Roman"/>
                            <a:cs typeface="Times New Roman"/>
                          </a:rPr>
                          <m:t>𝑐</m:t>
                        </m:r>
                        <m:sSup>
                          <m:sSupPr>
                            <m:ctrlPr>
                              <a:rPr lang="en-US" sz="2800" i="1">
                                <a:effectLst/>
                                <a:latin typeface="Cambria Math" panose="02040503050406030204" pitchFamily="18" charset="0"/>
                                <a:ea typeface="Times New Roman"/>
                                <a:cs typeface="Times New Roman"/>
                              </a:rPr>
                            </m:ctrlPr>
                          </m:sSupPr>
                          <m:e>
                            <m:r>
                              <a:rPr lang="en-US" sz="2800" i="1">
                                <a:effectLst/>
                                <a:latin typeface="Cambria Math"/>
                                <a:ea typeface="Times New Roman"/>
                                <a:cs typeface="Times New Roman"/>
                              </a:rPr>
                              <m:t>𝑥</m:t>
                            </m:r>
                          </m:e>
                          <m:sup>
                            <m:r>
                              <a:rPr lang="en-US" sz="2800" i="1">
                                <a:effectLst/>
                                <a:latin typeface="Cambria Math"/>
                                <a:ea typeface="Times New Roman"/>
                                <a:cs typeface="Times New Roman"/>
                              </a:rPr>
                              <m:t>2 </m:t>
                            </m:r>
                          </m:sup>
                        </m:sSup>
                      </m:e>
                    </m:nary>
                    <m:box>
                      <m:boxPr>
                        <m:diff m:val="on"/>
                        <m:ctrlPr>
                          <a:rPr lang="en-US" sz="2800" i="1">
                            <a:effectLst/>
                            <a:latin typeface="Cambria Math" panose="02040503050406030204" pitchFamily="18" charset="0"/>
                            <a:ea typeface="Times New Roman"/>
                            <a:cs typeface="Times New Roman"/>
                          </a:rPr>
                        </m:ctrlPr>
                      </m:boxPr>
                      <m:e>
                        <m:r>
                          <a:rPr lang="en-US" sz="2800" i="1">
                            <a:effectLst/>
                            <a:latin typeface="Cambria Math"/>
                            <a:ea typeface="Calibri"/>
                            <a:cs typeface="Times New Roman"/>
                          </a:rPr>
                          <m:t>𝑑𝑥</m:t>
                        </m:r>
                      </m:e>
                    </m:box>
                  </m:oMath>
                </a14:m>
                <a:r>
                  <a:rPr lang="en-US" sz="2800" dirty="0">
                    <a:effectLst/>
                    <a:latin typeface="Times New Roman" pitchFamily="18" charset="0"/>
                    <a:ea typeface="Times New Roman"/>
                    <a:cs typeface="Times New Roman" pitchFamily="18" charset="0"/>
                  </a:rPr>
                  <a:t>=  </a:t>
                </a:r>
                <a14:m>
                  <m:oMath xmlns:m="http://schemas.openxmlformats.org/officeDocument/2006/math">
                    <m:r>
                      <a:rPr lang="en-US" sz="2800" i="1">
                        <a:effectLst/>
                        <a:latin typeface="Cambria Math"/>
                        <a:ea typeface="Times New Roman"/>
                        <a:cs typeface="Times New Roman"/>
                      </a:rPr>
                      <m:t>𝑐</m:t>
                    </m:r>
                    <m:r>
                      <a:rPr lang="en-US" sz="2800" i="1">
                        <a:effectLst/>
                        <a:latin typeface="Cambria Math"/>
                        <a:ea typeface="Times New Roman"/>
                        <a:cs typeface="Times New Roman"/>
                      </a:rPr>
                      <m:t>(</m:t>
                    </m:r>
                    <m:f>
                      <m:fPr>
                        <m:ctrlPr>
                          <a:rPr lang="en-US" sz="2800" i="1">
                            <a:effectLst/>
                            <a:latin typeface="Cambria Math" panose="02040503050406030204" pitchFamily="18" charset="0"/>
                            <a:ea typeface="Times New Roman"/>
                            <a:cs typeface="Times New Roman"/>
                          </a:rPr>
                        </m:ctrlPr>
                      </m:fPr>
                      <m:num>
                        <m:sSup>
                          <m:sSupPr>
                            <m:ctrlPr>
                              <a:rPr lang="en-US" sz="2800" i="1">
                                <a:effectLst/>
                                <a:latin typeface="Cambria Math" panose="02040503050406030204" pitchFamily="18" charset="0"/>
                                <a:ea typeface="Times New Roman"/>
                                <a:cs typeface="Times New Roman"/>
                              </a:rPr>
                            </m:ctrlPr>
                          </m:sSupPr>
                          <m:e>
                            <m:r>
                              <a:rPr lang="en-US" sz="2800" i="1">
                                <a:effectLst/>
                                <a:latin typeface="Cambria Math"/>
                                <a:ea typeface="Times New Roman"/>
                                <a:cs typeface="Times New Roman"/>
                              </a:rPr>
                              <m:t>𝑋</m:t>
                            </m:r>
                          </m:e>
                          <m:sup>
                            <m:r>
                              <a:rPr lang="en-US" sz="2800" i="1">
                                <a:effectLst/>
                                <a:latin typeface="Cambria Math"/>
                                <a:ea typeface="Times New Roman"/>
                                <a:cs typeface="Times New Roman"/>
                              </a:rPr>
                              <m:t>3</m:t>
                            </m:r>
                          </m:sup>
                        </m:sSup>
                      </m:num>
                      <m:den>
                        <m:r>
                          <a:rPr lang="en-US" sz="2800" i="1">
                            <a:effectLst/>
                            <a:latin typeface="Cambria Math"/>
                            <a:ea typeface="Times New Roman"/>
                            <a:cs typeface="Times New Roman"/>
                          </a:rPr>
                          <m:t>3</m:t>
                        </m:r>
                      </m:den>
                    </m:f>
                  </m:oMath>
                </a14:m>
                <a:r>
                  <a:rPr lang="en-US" sz="2800" dirty="0">
                    <a:effectLst/>
                    <a:latin typeface="Times New Roman" pitchFamily="18" charset="0"/>
                    <a:ea typeface="Times New Roman"/>
                    <a:cs typeface="Times New Roman" pitchFamily="18" charset="0"/>
                  </a:rPr>
                  <a:t>)</a:t>
                </a:r>
                <a14:m>
                  <m:oMath xmlns:m="http://schemas.openxmlformats.org/officeDocument/2006/math">
                    <m:d>
                      <m:dPr>
                        <m:begChr m:val="|"/>
                        <m:endChr m:val=""/>
                        <m:ctrlPr>
                          <a:rPr lang="en-US" sz="2800" i="1">
                            <a:effectLst/>
                            <a:latin typeface="Cambria Math" panose="02040503050406030204" pitchFamily="18" charset="0"/>
                            <a:ea typeface="Times New Roman"/>
                            <a:cs typeface="Times New Roman"/>
                          </a:rPr>
                        </m:ctrlPr>
                      </m:dPr>
                      <m:e>
                        <m:eqArr>
                          <m:eqArrPr>
                            <m:ctrlPr>
                              <a:rPr lang="en-US" sz="2800" i="1">
                                <a:effectLst/>
                                <a:latin typeface="Cambria Math" panose="02040503050406030204" pitchFamily="18" charset="0"/>
                                <a:ea typeface="Times New Roman"/>
                                <a:cs typeface="Times New Roman"/>
                              </a:rPr>
                            </m:ctrlPr>
                          </m:eqArrPr>
                          <m:e>
                            <m:r>
                              <a:rPr lang="en-US" sz="2800" i="1">
                                <a:effectLst/>
                                <a:latin typeface="Cambria Math"/>
                                <a:ea typeface="Times New Roman"/>
                                <a:cs typeface="Times New Roman"/>
                              </a:rPr>
                              <m:t>3</m:t>
                            </m:r>
                          </m:e>
                          <m:e>
                            <m:r>
                              <a:rPr lang="en-US" sz="2800" i="1">
                                <a:effectLst/>
                                <a:latin typeface="Cambria Math"/>
                                <a:ea typeface="Times New Roman"/>
                                <a:cs typeface="Times New Roman"/>
                              </a:rPr>
                              <m:t>0</m:t>
                            </m:r>
                          </m:e>
                        </m:eqArr>
                      </m:e>
                    </m:d>
                    <m:r>
                      <a:rPr lang="en-US" sz="2800" i="1">
                        <a:effectLst/>
                        <a:latin typeface="Cambria Math"/>
                        <a:ea typeface="Times New Roman"/>
                        <a:cs typeface="Times New Roman"/>
                      </a:rPr>
                      <m:t>=</m:t>
                    </m:r>
                  </m:oMath>
                </a14:m>
                <a:r>
                  <a:rPr lang="en-US" sz="2800" dirty="0">
                    <a:effectLst/>
                    <a:latin typeface="Times New Roman" pitchFamily="18" charset="0"/>
                    <a:ea typeface="Times New Roman"/>
                    <a:cs typeface="Times New Roman" pitchFamily="18" charset="0"/>
                  </a:rPr>
                  <a:t>9c=c=1/9</a:t>
                </a:r>
                <a:endParaRPr lang="en-US" sz="2800" dirty="0">
                  <a:latin typeface="Times New Roman" pitchFamily="18" charset="0"/>
                  <a:ea typeface="Calibri"/>
                  <a:cs typeface="Times New Roman" pitchFamily="18" charset="0"/>
                </a:endParaRPr>
              </a:p>
              <a:p>
                <a:pPr marR="0" lvl="0" algn="just">
                  <a:lnSpc>
                    <a:spcPct val="150000"/>
                  </a:lnSpc>
                  <a:spcBef>
                    <a:spcPts val="0"/>
                  </a:spcBef>
                  <a:spcAft>
                    <a:spcPts val="0"/>
                  </a:spcAft>
                </a:pPr>
                <a:r>
                  <a:rPr lang="en-US" sz="2800" dirty="0" smtClean="0">
                    <a:effectLst/>
                    <a:ea typeface="Calibri"/>
                    <a:cs typeface="Times New Roman"/>
                  </a:rPr>
                  <a:t>b)   </a:t>
                </a:r>
                <a14:m>
                  <m:oMath xmlns:m="http://schemas.openxmlformats.org/officeDocument/2006/math">
                    <m:nary>
                      <m:naryPr>
                        <m:limLoc m:val="subSup"/>
                        <m:ctrlPr>
                          <a:rPr lang="en-US" sz="2800" i="1">
                            <a:effectLst/>
                            <a:latin typeface="Cambria Math" panose="02040503050406030204" pitchFamily="18" charset="0"/>
                            <a:ea typeface="Calibri"/>
                            <a:cs typeface="Times New Roman"/>
                          </a:rPr>
                        </m:ctrlPr>
                      </m:naryPr>
                      <m:sub>
                        <m:r>
                          <a:rPr lang="en-US" sz="2800" i="1">
                            <a:effectLst/>
                            <a:latin typeface="Cambria Math"/>
                            <a:ea typeface="Calibri"/>
                            <a:cs typeface="Times New Roman"/>
                          </a:rPr>
                          <m:t>0</m:t>
                        </m:r>
                      </m:sub>
                      <m:sup>
                        <m:r>
                          <a:rPr lang="en-US" sz="2800" i="1">
                            <a:effectLst/>
                            <a:latin typeface="Cambria Math"/>
                            <a:ea typeface="Calibri"/>
                            <a:cs typeface="Times New Roman"/>
                          </a:rPr>
                          <m:t>3</m:t>
                        </m:r>
                      </m:sup>
                      <m:e>
                        <m:f>
                          <m:fPr>
                            <m:ctrlPr>
                              <a:rPr lang="en-US" sz="2800" i="1">
                                <a:effectLst/>
                                <a:latin typeface="Cambria Math" panose="02040503050406030204" pitchFamily="18" charset="0"/>
                                <a:ea typeface="Calibri"/>
                                <a:cs typeface="Times New Roman"/>
                              </a:rPr>
                            </m:ctrlPr>
                          </m:fPr>
                          <m:num>
                            <m:r>
                              <a:rPr lang="en-US" sz="2800" i="1">
                                <a:effectLst/>
                                <a:latin typeface="Cambria Math"/>
                                <a:ea typeface="Calibri"/>
                                <a:cs typeface="Times New Roman"/>
                              </a:rPr>
                              <m:t>1</m:t>
                            </m:r>
                          </m:num>
                          <m:den>
                            <m:r>
                              <a:rPr lang="en-US" sz="2800" i="1">
                                <a:effectLst/>
                                <a:latin typeface="Cambria Math"/>
                                <a:ea typeface="Calibri"/>
                                <a:cs typeface="Times New Roman"/>
                              </a:rPr>
                              <m:t>9</m:t>
                            </m:r>
                          </m:den>
                        </m:f>
                      </m:e>
                    </m:nary>
                    <m:sSup>
                      <m:sSupPr>
                        <m:ctrlPr>
                          <a:rPr lang="en-US" sz="2800" i="1">
                            <a:effectLst/>
                            <a:latin typeface="Cambria Math" panose="02040503050406030204" pitchFamily="18" charset="0"/>
                            <a:ea typeface="Calibri"/>
                            <a:cs typeface="Times New Roman"/>
                          </a:rPr>
                        </m:ctrlPr>
                      </m:sSupPr>
                      <m:e>
                        <m:r>
                          <a:rPr lang="en-US" sz="2800" i="1">
                            <a:effectLst/>
                            <a:latin typeface="Cambria Math"/>
                            <a:ea typeface="Calibri"/>
                            <a:cs typeface="Times New Roman"/>
                          </a:rPr>
                          <m:t>𝑥</m:t>
                        </m:r>
                      </m:e>
                      <m:sup>
                        <m:r>
                          <a:rPr lang="en-US" sz="2800" i="1">
                            <a:effectLst/>
                            <a:latin typeface="Cambria Math"/>
                            <a:ea typeface="Calibri"/>
                            <a:cs typeface="Times New Roman"/>
                          </a:rPr>
                          <m:t>2</m:t>
                        </m:r>
                      </m:sup>
                    </m:sSup>
                  </m:oMath>
                </a14:m>
                <a:r>
                  <a:rPr lang="en-US" sz="2800" dirty="0">
                    <a:effectLst/>
                    <a:latin typeface="Times New Roman" pitchFamily="18" charset="0"/>
                    <a:ea typeface="Times New Roman"/>
                    <a:cs typeface="Times New Roman" pitchFamily="18" charset="0"/>
                  </a:rPr>
                  <a:t>dx=1=(</a:t>
                </a:r>
                <a14:m>
                  <m:oMath xmlns:m="http://schemas.openxmlformats.org/officeDocument/2006/math">
                    <m:f>
                      <m:fPr>
                        <m:ctrlPr>
                          <a:rPr lang="en-US" sz="2800" i="1">
                            <a:effectLst/>
                            <a:latin typeface="Cambria Math" panose="02040503050406030204" pitchFamily="18" charset="0"/>
                            <a:ea typeface="Times New Roman"/>
                            <a:cs typeface="Times New Roman"/>
                          </a:rPr>
                        </m:ctrlPr>
                      </m:fPr>
                      <m:num>
                        <m:r>
                          <a:rPr lang="en-US" sz="2800" i="1">
                            <a:effectLst/>
                            <a:latin typeface="Cambria Math"/>
                            <a:ea typeface="Times New Roman"/>
                            <a:cs typeface="Times New Roman"/>
                          </a:rPr>
                          <m:t>1</m:t>
                        </m:r>
                      </m:num>
                      <m:den>
                        <m:r>
                          <a:rPr lang="en-US" sz="2800" i="1">
                            <a:effectLst/>
                            <a:latin typeface="Cambria Math"/>
                            <a:ea typeface="Times New Roman"/>
                            <a:cs typeface="Times New Roman"/>
                          </a:rPr>
                          <m:t>27</m:t>
                        </m:r>
                      </m:den>
                    </m:f>
                    <m:sSup>
                      <m:sSupPr>
                        <m:ctrlPr>
                          <a:rPr lang="en-US" sz="2800" i="1">
                            <a:effectLst/>
                            <a:latin typeface="Cambria Math" panose="02040503050406030204" pitchFamily="18" charset="0"/>
                            <a:ea typeface="Times New Roman"/>
                            <a:cs typeface="Times New Roman"/>
                          </a:rPr>
                        </m:ctrlPr>
                      </m:sSupPr>
                      <m:e>
                        <m:r>
                          <a:rPr lang="en-US" sz="2800" i="1">
                            <a:effectLst/>
                            <a:latin typeface="Cambria Math"/>
                            <a:ea typeface="Times New Roman"/>
                            <a:cs typeface="Times New Roman"/>
                          </a:rPr>
                          <m:t>𝑥</m:t>
                        </m:r>
                      </m:e>
                      <m:sup>
                        <m:r>
                          <a:rPr lang="en-US" sz="2800" i="1">
                            <a:effectLst/>
                            <a:latin typeface="Cambria Math"/>
                            <a:ea typeface="Times New Roman"/>
                            <a:cs typeface="Times New Roman"/>
                          </a:rPr>
                          <m:t>3</m:t>
                        </m:r>
                      </m:sup>
                    </m:sSup>
                    <m:r>
                      <a:rPr lang="en-US" sz="2800" i="1">
                        <a:effectLst/>
                        <a:latin typeface="Cambria Math"/>
                        <a:ea typeface="Times New Roman"/>
                        <a:cs typeface="Times New Roman"/>
                      </a:rPr>
                      <m:t>)=1</m:t>
                    </m:r>
                  </m:oMath>
                </a14:m>
                <a:r>
                  <a:rPr lang="en-US" sz="2800" dirty="0">
                    <a:effectLst/>
                    <a:latin typeface="Times New Roman" pitchFamily="18" charset="0"/>
                    <a:ea typeface="Times New Roman"/>
                    <a:cs typeface="Times New Roman" pitchFamily="18" charset="0"/>
                  </a:rPr>
                  <a:t>Then f is pdf</a:t>
                </a:r>
                <a:endParaRPr lang="en-US" sz="2800" dirty="0">
                  <a:latin typeface="Times New Roman" pitchFamily="18" charset="0"/>
                  <a:ea typeface="Calibri"/>
                  <a:cs typeface="Times New Roman" pitchFamily="18" charset="0"/>
                </a:endParaRPr>
              </a:p>
              <a:p>
                <a:pPr marR="0" lvl="0" algn="just">
                  <a:lnSpc>
                    <a:spcPct val="150000"/>
                  </a:lnSpc>
                  <a:spcBef>
                    <a:spcPts val="0"/>
                  </a:spcBef>
                  <a:spcAft>
                    <a:spcPts val="0"/>
                  </a:spcAft>
                </a:pPr>
                <a:r>
                  <a:rPr lang="en-US" sz="2800" dirty="0" smtClean="0">
                    <a:effectLst/>
                    <a:ea typeface="Times New Roman"/>
                    <a:cs typeface="Times New Roman"/>
                  </a:rPr>
                  <a:t>c)     </a:t>
                </a:r>
                <a14:m>
                  <m:oMath xmlns:m="http://schemas.openxmlformats.org/officeDocument/2006/math">
                    <m:nary>
                      <m:naryPr>
                        <m:limLoc m:val="subSup"/>
                        <m:ctrlPr>
                          <a:rPr lang="en-US" sz="2800" i="1">
                            <a:effectLst/>
                            <a:latin typeface="Cambria Math" panose="02040503050406030204" pitchFamily="18" charset="0"/>
                            <a:ea typeface="Times New Roman"/>
                            <a:cs typeface="Times New Roman"/>
                          </a:rPr>
                        </m:ctrlPr>
                      </m:naryPr>
                      <m:sub>
                        <m:r>
                          <a:rPr lang="en-US" sz="2800" i="1">
                            <a:effectLst/>
                            <a:latin typeface="Cambria Math"/>
                            <a:ea typeface="Times New Roman"/>
                            <a:cs typeface="Times New Roman"/>
                          </a:rPr>
                          <m:t>1</m:t>
                        </m:r>
                      </m:sub>
                      <m:sup>
                        <m:r>
                          <a:rPr lang="en-US" sz="2800" i="1">
                            <a:effectLst/>
                            <a:latin typeface="Cambria Math"/>
                            <a:ea typeface="Times New Roman"/>
                            <a:cs typeface="Times New Roman"/>
                          </a:rPr>
                          <m:t>2</m:t>
                        </m:r>
                      </m:sup>
                      <m:e>
                        <m:f>
                          <m:fPr>
                            <m:ctrlPr>
                              <a:rPr lang="en-US" sz="2800" i="1">
                                <a:effectLst/>
                                <a:latin typeface="Cambria Math" panose="02040503050406030204" pitchFamily="18" charset="0"/>
                                <a:ea typeface="Times New Roman"/>
                                <a:cs typeface="Times New Roman"/>
                              </a:rPr>
                            </m:ctrlPr>
                          </m:fPr>
                          <m:num>
                            <m:r>
                              <a:rPr lang="en-US" sz="2800" i="1">
                                <a:effectLst/>
                                <a:latin typeface="Cambria Math"/>
                                <a:ea typeface="Times New Roman"/>
                                <a:cs typeface="Times New Roman"/>
                              </a:rPr>
                              <m:t>1</m:t>
                            </m:r>
                          </m:num>
                          <m:den>
                            <m:r>
                              <a:rPr lang="en-US" sz="2800" i="1">
                                <a:effectLst/>
                                <a:latin typeface="Cambria Math"/>
                                <a:ea typeface="Times New Roman"/>
                                <a:cs typeface="Times New Roman"/>
                              </a:rPr>
                              <m:t>9</m:t>
                            </m:r>
                          </m:den>
                        </m:f>
                      </m:e>
                    </m:nary>
                    <m:sSup>
                      <m:sSupPr>
                        <m:ctrlPr>
                          <a:rPr lang="en-US" sz="2800" i="1">
                            <a:effectLst/>
                            <a:latin typeface="Cambria Math" panose="02040503050406030204" pitchFamily="18" charset="0"/>
                            <a:ea typeface="Times New Roman"/>
                            <a:cs typeface="Times New Roman"/>
                          </a:rPr>
                        </m:ctrlPr>
                      </m:sSupPr>
                      <m:e>
                        <m:r>
                          <a:rPr lang="en-US" sz="2800" i="1">
                            <a:effectLst/>
                            <a:latin typeface="Cambria Math"/>
                            <a:ea typeface="Times New Roman"/>
                            <a:cs typeface="Times New Roman"/>
                          </a:rPr>
                          <m:t>𝑥</m:t>
                        </m:r>
                      </m:e>
                      <m:sup>
                        <m:r>
                          <a:rPr lang="en-US" sz="2800" i="1">
                            <a:effectLst/>
                            <a:latin typeface="Cambria Math"/>
                            <a:ea typeface="Times New Roman"/>
                            <a:cs typeface="Times New Roman"/>
                          </a:rPr>
                          <m:t>3</m:t>
                        </m:r>
                      </m:sup>
                    </m:sSup>
                    <m:r>
                      <a:rPr lang="en-US" sz="2800" i="1">
                        <a:effectLst/>
                        <a:latin typeface="Cambria Math"/>
                        <a:ea typeface="Times New Roman"/>
                        <a:cs typeface="Times New Roman"/>
                      </a:rPr>
                      <m:t>𝑑𝑥</m:t>
                    </m:r>
                  </m:oMath>
                </a14:m>
                <a:r>
                  <a:rPr lang="en-US" sz="2800" dirty="0">
                    <a:effectLst/>
                    <a:latin typeface="Times New Roman" pitchFamily="18" charset="0"/>
                    <a:ea typeface="Times New Roman"/>
                    <a:cs typeface="Times New Roman" pitchFamily="18" charset="0"/>
                  </a:rPr>
                  <a:t>=</a:t>
                </a:r>
                <a14:m>
                  <m:oMath xmlns:m="http://schemas.openxmlformats.org/officeDocument/2006/math">
                    <m:r>
                      <a:rPr lang="en-US" sz="2800" i="1">
                        <a:effectLst/>
                        <a:latin typeface="Cambria Math"/>
                        <a:ea typeface="Times New Roman"/>
                        <a:cs typeface="Times New Roman"/>
                      </a:rPr>
                      <m:t>(</m:t>
                    </m:r>
                    <m:f>
                      <m:fPr>
                        <m:ctrlPr>
                          <a:rPr lang="en-US" sz="2800" i="1">
                            <a:effectLst/>
                            <a:latin typeface="Cambria Math" panose="02040503050406030204" pitchFamily="18" charset="0"/>
                            <a:ea typeface="Times New Roman"/>
                            <a:cs typeface="Times New Roman"/>
                          </a:rPr>
                        </m:ctrlPr>
                      </m:fPr>
                      <m:num>
                        <m:r>
                          <a:rPr lang="en-US" sz="2800" i="1">
                            <a:effectLst/>
                            <a:latin typeface="Cambria Math"/>
                            <a:ea typeface="Times New Roman"/>
                            <a:cs typeface="Times New Roman"/>
                          </a:rPr>
                          <m:t>1</m:t>
                        </m:r>
                      </m:num>
                      <m:den>
                        <m:r>
                          <a:rPr lang="en-US" sz="2800" i="1">
                            <a:effectLst/>
                            <a:latin typeface="Cambria Math"/>
                            <a:ea typeface="Times New Roman"/>
                            <a:cs typeface="Times New Roman"/>
                          </a:rPr>
                          <m:t>27</m:t>
                        </m:r>
                      </m:den>
                    </m:f>
                    <m:sSup>
                      <m:sSupPr>
                        <m:ctrlPr>
                          <a:rPr lang="en-US" sz="2800" i="1">
                            <a:effectLst/>
                            <a:latin typeface="Cambria Math" panose="02040503050406030204" pitchFamily="18" charset="0"/>
                            <a:ea typeface="Times New Roman"/>
                            <a:cs typeface="Times New Roman"/>
                          </a:rPr>
                        </m:ctrlPr>
                      </m:sSupPr>
                      <m:e>
                        <m:r>
                          <a:rPr lang="en-US" sz="2800" i="1">
                            <a:effectLst/>
                            <a:latin typeface="Cambria Math"/>
                            <a:ea typeface="Times New Roman"/>
                            <a:cs typeface="Times New Roman"/>
                          </a:rPr>
                          <m:t>𝑥</m:t>
                        </m:r>
                      </m:e>
                      <m:sup>
                        <m:r>
                          <a:rPr lang="en-US" sz="2800" i="1">
                            <a:effectLst/>
                            <a:latin typeface="Cambria Math"/>
                            <a:ea typeface="Times New Roman"/>
                            <a:cs typeface="Times New Roman"/>
                          </a:rPr>
                          <m:t>3</m:t>
                        </m:r>
                      </m:sup>
                    </m:sSup>
                    <m:r>
                      <a:rPr lang="en-US" sz="2800" i="1">
                        <a:effectLst/>
                        <a:latin typeface="Cambria Math"/>
                        <a:ea typeface="Times New Roman"/>
                        <a:cs typeface="Times New Roman"/>
                      </a:rPr>
                      <m:t>)</m:t>
                    </m:r>
                    <m:d>
                      <m:dPr>
                        <m:begChr m:val="|"/>
                        <m:endChr m:val=""/>
                        <m:ctrlPr>
                          <a:rPr lang="en-US" sz="2800" i="1">
                            <a:effectLst/>
                            <a:latin typeface="Cambria Math" panose="02040503050406030204" pitchFamily="18" charset="0"/>
                            <a:ea typeface="Times New Roman"/>
                            <a:cs typeface="Times New Roman"/>
                          </a:rPr>
                        </m:ctrlPr>
                      </m:dPr>
                      <m:e>
                        <m:eqArr>
                          <m:eqArrPr>
                            <m:ctrlPr>
                              <a:rPr lang="en-US" sz="2800" i="1">
                                <a:effectLst/>
                                <a:latin typeface="Cambria Math" panose="02040503050406030204" pitchFamily="18" charset="0"/>
                                <a:ea typeface="Times New Roman"/>
                                <a:cs typeface="Times New Roman"/>
                              </a:rPr>
                            </m:ctrlPr>
                          </m:eqArrPr>
                          <m:e>
                            <m:r>
                              <a:rPr lang="en-US" sz="2800" i="1">
                                <a:effectLst/>
                                <a:latin typeface="Cambria Math"/>
                                <a:ea typeface="Times New Roman"/>
                                <a:cs typeface="Times New Roman"/>
                              </a:rPr>
                              <m:t>2</m:t>
                            </m:r>
                          </m:e>
                          <m:e>
                            <m:r>
                              <a:rPr lang="en-US" sz="2800" i="1">
                                <a:effectLst/>
                                <a:latin typeface="Cambria Math"/>
                                <a:ea typeface="Times New Roman"/>
                                <a:cs typeface="Times New Roman"/>
                              </a:rPr>
                              <m:t>1</m:t>
                            </m:r>
                          </m:e>
                        </m:eqArr>
                        <m:r>
                          <a:rPr lang="en-US" sz="2800" i="1">
                            <a:effectLst/>
                            <a:latin typeface="Cambria Math"/>
                            <a:ea typeface="Times New Roman"/>
                            <a:cs typeface="Times New Roman"/>
                          </a:rPr>
                          <m:t>=</m:t>
                        </m:r>
                      </m:e>
                    </m:d>
                    <m:f>
                      <m:fPr>
                        <m:ctrlPr>
                          <a:rPr lang="en-US" sz="2800" i="1">
                            <a:effectLst/>
                            <a:latin typeface="Cambria Math" panose="02040503050406030204" pitchFamily="18" charset="0"/>
                            <a:ea typeface="Times New Roman"/>
                            <a:cs typeface="Times New Roman"/>
                          </a:rPr>
                        </m:ctrlPr>
                      </m:fPr>
                      <m:num>
                        <m:r>
                          <a:rPr lang="en-US" sz="2800" i="1">
                            <a:effectLst/>
                            <a:latin typeface="Cambria Math"/>
                            <a:ea typeface="Times New Roman"/>
                            <a:cs typeface="Times New Roman"/>
                          </a:rPr>
                          <m:t>1</m:t>
                        </m:r>
                      </m:num>
                      <m:den>
                        <m:r>
                          <a:rPr lang="en-US" sz="2800" i="1">
                            <a:effectLst/>
                            <a:latin typeface="Cambria Math"/>
                            <a:ea typeface="Times New Roman"/>
                            <a:cs typeface="Times New Roman"/>
                          </a:rPr>
                          <m:t>3</m:t>
                        </m:r>
                      </m:den>
                    </m:f>
                  </m:oMath>
                </a14:m>
                <a:endParaRPr lang="en-US" sz="2800" dirty="0">
                  <a:latin typeface="Times New Roman" pitchFamily="18" charset="0"/>
                  <a:ea typeface="Calibri"/>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990600" y="228600"/>
                <a:ext cx="7391400" cy="4635115"/>
              </a:xfrm>
              <a:prstGeom prst="rect">
                <a:avLst/>
              </a:prstGeom>
              <a:blipFill rotWithShape="1">
                <a:blip r:embed="rId2"/>
                <a:stretch>
                  <a:fillRect l="-1733"/>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0372610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p:spPr>
        <p:txBody>
          <a:bodyPr>
            <a:noAutofit/>
          </a:bodyPr>
          <a:lstStyle/>
          <a:p>
            <a:r>
              <a:rPr lang="en-US" sz="3600" b="1" dirty="0" smtClean="0"/>
              <a:t>Expectation,</a:t>
            </a:r>
            <a:r>
              <a:rPr lang="en-US" sz="3600" dirty="0" smtClean="0"/>
              <a:t> </a:t>
            </a:r>
            <a:r>
              <a:rPr lang="en-US" sz="3600" b="1" dirty="0" smtClean="0"/>
              <a:t>Mean and Variance of </a:t>
            </a:r>
            <a:r>
              <a:rPr lang="en-US" sz="3600" b="1" dirty="0"/>
              <a:t>a random variable</a:t>
            </a:r>
            <a:endParaRPr lang="en-US" sz="3600" dirty="0"/>
          </a:p>
        </p:txBody>
      </p:sp>
      <p:sp>
        <p:nvSpPr>
          <p:cNvPr id="3" name="Content Placeholder 2"/>
          <p:cNvSpPr>
            <a:spLocks noGrp="1"/>
          </p:cNvSpPr>
          <p:nvPr>
            <p:ph idx="1"/>
          </p:nvPr>
        </p:nvSpPr>
        <p:spPr>
          <a:xfrm>
            <a:off x="457200" y="1066800"/>
            <a:ext cx="8229600" cy="5059363"/>
          </a:xfrm>
        </p:spPr>
        <p:txBody>
          <a:bodyPr/>
          <a:lstStyle/>
          <a:p>
            <a:pPr>
              <a:buFont typeface="Wingdings" pitchFamily="2" charset="2"/>
              <a:buChar char="ü"/>
            </a:pPr>
            <a:r>
              <a:rPr lang="en-US" b="1" dirty="0" smtClean="0">
                <a:solidFill>
                  <a:srgbClr val="0070C0"/>
                </a:solidFill>
              </a:rPr>
              <a:t>Expectation</a:t>
            </a:r>
            <a:r>
              <a:rPr lang="en-US" b="1" dirty="0" smtClean="0"/>
              <a:t>: </a:t>
            </a:r>
            <a:r>
              <a:rPr lang="en-US" dirty="0" smtClean="0"/>
              <a:t>The </a:t>
            </a:r>
            <a:r>
              <a:rPr lang="en-US" dirty="0" smtClean="0">
                <a:solidFill>
                  <a:schemeClr val="accent2"/>
                </a:solidFill>
              </a:rPr>
              <a:t>averaging process</a:t>
            </a:r>
            <a:r>
              <a:rPr lang="en-US" dirty="0" smtClean="0"/>
              <a:t>, when applied to a random variable is called expectation. It is denoted by E(X) and is read as </a:t>
            </a:r>
            <a:r>
              <a:rPr lang="en-US" dirty="0" smtClean="0">
                <a:solidFill>
                  <a:schemeClr val="accent2"/>
                </a:solidFill>
              </a:rPr>
              <a:t>the expected value of X </a:t>
            </a:r>
            <a:r>
              <a:rPr lang="en-US" dirty="0" smtClean="0"/>
              <a:t>or </a:t>
            </a:r>
            <a:r>
              <a:rPr lang="en-US" dirty="0" smtClean="0">
                <a:solidFill>
                  <a:schemeClr val="accent2"/>
                </a:solidFill>
              </a:rPr>
              <a:t>the mean value of X.</a:t>
            </a:r>
          </a:p>
          <a:p>
            <a:pPr>
              <a:buFont typeface="Wingdings" pitchFamily="2" charset="2"/>
              <a:buChar char="ü"/>
            </a:pPr>
            <a:endParaRPr lang="en-US" dirty="0" smtClean="0">
              <a:solidFill>
                <a:schemeClr val="accent2"/>
              </a:solidFill>
            </a:endParaRPr>
          </a:p>
          <a:p>
            <a:endParaRPr lang="en-US" dirty="0"/>
          </a:p>
        </p:txBody>
      </p:sp>
      <p:sp>
        <p:nvSpPr>
          <p:cNvPr id="7" name="Footer Placeholder 6"/>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7055128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b="1" dirty="0" smtClean="0"/>
              <a:t>Expectation</a:t>
            </a:r>
            <a:endParaRPr lang="en-US" dirty="0"/>
          </a:p>
        </p:txBody>
      </p:sp>
      <p:pic>
        <p:nvPicPr>
          <p:cNvPr id="2050" name="Picture 2"/>
          <p:cNvPicPr>
            <a:picLocks noGrp="1" noChangeAspect="1" noChangeArrowheads="1"/>
          </p:cNvPicPr>
          <p:nvPr>
            <p:ph idx="1"/>
          </p:nvPr>
        </p:nvPicPr>
        <p:blipFill>
          <a:blip r:embed="rId3"/>
          <a:srcRect/>
          <a:stretch>
            <a:fillRect/>
          </a:stretch>
        </p:blipFill>
        <p:spPr bwMode="auto">
          <a:xfrm>
            <a:off x="228600" y="1066800"/>
            <a:ext cx="8686800" cy="4267200"/>
          </a:xfrm>
          <a:prstGeom prst="rect">
            <a:avLst/>
          </a:prstGeom>
          <a:noFill/>
          <a:ln w="9525">
            <a:noFill/>
            <a:miter lim="800000"/>
            <a:headEnd/>
            <a:tailEnd/>
          </a:ln>
          <a:effectLst/>
        </p:spPr>
      </p:pic>
      <p:sp>
        <p:nvSpPr>
          <p:cNvPr id="7" name="Footer Placeholder 6"/>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17441013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b="1" dirty="0" smtClean="0"/>
              <a:t>Expectation………</a:t>
            </a:r>
            <a:endParaRPr lang="en-US" dirty="0"/>
          </a:p>
        </p:txBody>
      </p:sp>
      <p:pic>
        <p:nvPicPr>
          <p:cNvPr id="4" name="Content Placeholder 3"/>
          <p:cNvPicPr>
            <a:picLocks noGrp="1"/>
          </p:cNvPicPr>
          <p:nvPr>
            <p:ph idx="1"/>
          </p:nvPr>
        </p:nvPicPr>
        <p:blipFill>
          <a:blip r:embed="rId3"/>
          <a:srcRect/>
          <a:stretch>
            <a:fillRect/>
          </a:stretch>
        </p:blipFill>
        <p:spPr bwMode="auto">
          <a:xfrm>
            <a:off x="0" y="1828800"/>
            <a:ext cx="9144000" cy="3581400"/>
          </a:xfrm>
          <a:prstGeom prst="rect">
            <a:avLst/>
          </a:prstGeom>
          <a:noFill/>
          <a:ln w="9525">
            <a:noFill/>
            <a:miter lim="800000"/>
            <a:headEnd/>
            <a:tailEnd/>
          </a:ln>
        </p:spPr>
      </p:pic>
      <p:sp>
        <p:nvSpPr>
          <p:cNvPr id="7" name="Footer Placeholder 6"/>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28618682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b="1" dirty="0" smtClean="0"/>
              <a:t>Expectation………</a:t>
            </a:r>
            <a:endParaRPr lang="en-US" dirty="0"/>
          </a:p>
        </p:txBody>
      </p:sp>
      <p:sp>
        <p:nvSpPr>
          <p:cNvPr id="3" name="Content Placeholder 2"/>
          <p:cNvSpPr>
            <a:spLocks noGrp="1"/>
          </p:cNvSpPr>
          <p:nvPr>
            <p:ph idx="1"/>
          </p:nvPr>
        </p:nvSpPr>
        <p:spPr>
          <a:xfrm>
            <a:off x="457200" y="1066800"/>
            <a:ext cx="8229600" cy="5059363"/>
          </a:xfrm>
        </p:spPr>
        <p:txBody>
          <a:bodyPr>
            <a:normAutofit lnSpcReduction="10000"/>
          </a:bodyPr>
          <a:lstStyle/>
          <a:p>
            <a:pPr>
              <a:buFont typeface="Wingdings" pitchFamily="2" charset="2"/>
              <a:buChar char="ü"/>
            </a:pPr>
            <a:r>
              <a:rPr lang="en-US" b="1" dirty="0" smtClean="0">
                <a:solidFill>
                  <a:schemeClr val="accent2"/>
                </a:solidFill>
              </a:rPr>
              <a:t>Properties of Expectation</a:t>
            </a:r>
            <a:endParaRPr lang="en-US" dirty="0" smtClean="0">
              <a:solidFill>
                <a:schemeClr val="accent2"/>
              </a:solidFill>
            </a:endParaRPr>
          </a:p>
          <a:p>
            <a:r>
              <a:rPr lang="en-US" dirty="0" smtClean="0"/>
              <a:t>If X and Y are random variables and a, b are constants then:</a:t>
            </a:r>
          </a:p>
          <a:p>
            <a:pPr lvl="1">
              <a:buNone/>
            </a:pPr>
            <a:r>
              <a:rPr lang="en-US" b="1" dirty="0" smtClean="0"/>
              <a:t>1. </a:t>
            </a:r>
            <a:r>
              <a:rPr lang="en-US" dirty="0" smtClean="0"/>
              <a:t>E (a) = a</a:t>
            </a:r>
          </a:p>
          <a:p>
            <a:pPr lvl="1">
              <a:buNone/>
            </a:pPr>
            <a:r>
              <a:rPr lang="en-US" dirty="0" smtClean="0"/>
              <a:t>2. E (a X) = a E(X)</a:t>
            </a:r>
          </a:p>
          <a:p>
            <a:pPr lvl="1">
              <a:buNone/>
            </a:pPr>
            <a:r>
              <a:rPr lang="en-US" dirty="0" smtClean="0"/>
              <a:t>3. E (a X + b) = a E(X) + b</a:t>
            </a:r>
          </a:p>
          <a:p>
            <a:pPr lvl="1">
              <a:buNone/>
            </a:pPr>
            <a:r>
              <a:rPr lang="en-US" dirty="0" smtClean="0"/>
              <a:t>4. E (X + a) =E(X) + a</a:t>
            </a:r>
          </a:p>
          <a:p>
            <a:pPr lvl="1">
              <a:buNone/>
            </a:pPr>
            <a:r>
              <a:rPr lang="en-US" dirty="0" smtClean="0"/>
              <a:t>5. E(X + Y)= E(X) +E(Y)</a:t>
            </a:r>
          </a:p>
          <a:p>
            <a:pPr lvl="1">
              <a:buNone/>
            </a:pPr>
            <a:r>
              <a:rPr lang="en-US" dirty="0" smtClean="0"/>
              <a:t>6. E(XY) = E(X) E(Y), if X, Y are independent random variables</a:t>
            </a:r>
            <a:endParaRPr lang="en-US" dirty="0"/>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25949132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b="1" dirty="0" smtClean="0"/>
              <a:t>Expectation………</a:t>
            </a:r>
            <a:endParaRPr lang="en-US" dirty="0"/>
          </a:p>
        </p:txBody>
      </p:sp>
      <p:pic>
        <p:nvPicPr>
          <p:cNvPr id="3074" name="Picture 2"/>
          <p:cNvPicPr>
            <a:picLocks noGrp="1" noChangeAspect="1" noChangeArrowheads="1"/>
          </p:cNvPicPr>
          <p:nvPr>
            <p:ph idx="1"/>
          </p:nvPr>
        </p:nvPicPr>
        <p:blipFill>
          <a:blip r:embed="rId3"/>
          <a:srcRect/>
          <a:stretch>
            <a:fillRect/>
          </a:stretch>
        </p:blipFill>
        <p:spPr bwMode="auto">
          <a:xfrm>
            <a:off x="0" y="1066800"/>
            <a:ext cx="8763000" cy="4353719"/>
          </a:xfrm>
          <a:prstGeom prst="rect">
            <a:avLst/>
          </a:prstGeom>
          <a:noFill/>
          <a:ln w="9525">
            <a:noFill/>
            <a:miter lim="800000"/>
            <a:headEnd/>
            <a:tailEnd/>
          </a:ln>
          <a:effectLst/>
        </p:spPr>
      </p:pic>
      <p:sp>
        <p:nvSpPr>
          <p:cNvPr id="7" name="Footer Placeholder 6"/>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703528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b="1" dirty="0" smtClean="0"/>
              <a:t>Variance of a random variable</a:t>
            </a:r>
            <a:endParaRPr lang="en-US" dirty="0"/>
          </a:p>
        </p:txBody>
      </p:sp>
      <p:pic>
        <p:nvPicPr>
          <p:cNvPr id="4098" name="Picture 2"/>
          <p:cNvPicPr>
            <a:picLocks noGrp="1" noChangeAspect="1" noChangeArrowheads="1"/>
          </p:cNvPicPr>
          <p:nvPr>
            <p:ph idx="1"/>
          </p:nvPr>
        </p:nvPicPr>
        <p:blipFill>
          <a:blip r:embed="rId3"/>
          <a:srcRect/>
          <a:stretch>
            <a:fillRect/>
          </a:stretch>
        </p:blipFill>
        <p:spPr bwMode="auto">
          <a:xfrm>
            <a:off x="0" y="990600"/>
            <a:ext cx="9144000" cy="4419599"/>
          </a:xfrm>
          <a:prstGeom prst="rect">
            <a:avLst/>
          </a:prstGeom>
          <a:noFill/>
          <a:ln w="9525">
            <a:noFill/>
            <a:miter lim="800000"/>
            <a:headEnd/>
            <a:tailEnd/>
          </a:ln>
          <a:effectLst/>
        </p:spPr>
      </p:pic>
      <p:sp>
        <p:nvSpPr>
          <p:cNvPr id="7" name="Footer Placeholder 6"/>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292362403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b="1" dirty="0" smtClean="0"/>
              <a:t>Variance of a random variable………</a:t>
            </a:r>
            <a:endParaRPr lang="en-US" dirty="0"/>
          </a:p>
        </p:txBody>
      </p:sp>
      <p:pic>
        <p:nvPicPr>
          <p:cNvPr id="5122" name="Picture 2"/>
          <p:cNvPicPr>
            <a:picLocks noGrp="1" noChangeAspect="1" noChangeArrowheads="1"/>
          </p:cNvPicPr>
          <p:nvPr>
            <p:ph idx="1"/>
          </p:nvPr>
        </p:nvPicPr>
        <p:blipFill>
          <a:blip r:embed="rId3"/>
          <a:srcRect/>
          <a:stretch>
            <a:fillRect/>
          </a:stretch>
        </p:blipFill>
        <p:spPr bwMode="auto">
          <a:xfrm>
            <a:off x="304801" y="1066800"/>
            <a:ext cx="8382000" cy="4876800"/>
          </a:xfrm>
          <a:prstGeom prst="rect">
            <a:avLst/>
          </a:prstGeom>
          <a:noFill/>
          <a:ln w="9525">
            <a:noFill/>
            <a:miter lim="800000"/>
            <a:headEnd/>
            <a:tailEnd/>
          </a:ln>
          <a:effectLst/>
        </p:spPr>
      </p:pic>
      <p:sp>
        <p:nvSpPr>
          <p:cNvPr id="7" name="Footer Placeholder 6"/>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7249274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ctrTitle"/>
          </p:nvPr>
        </p:nvSpPr>
        <p:spPr>
          <a:xfrm>
            <a:off x="0" y="2514600"/>
            <a:ext cx="9144000" cy="1470025"/>
          </a:xfrm>
          <a:noFill/>
        </p:spPr>
        <p:txBody>
          <a:bodyPr>
            <a:normAutofit fontScale="90000"/>
          </a:bodyPr>
          <a:lstStyle/>
          <a:p>
            <a:r>
              <a:rPr lang="en-US" sz="4800" b="1" dirty="0" smtClean="0"/>
              <a:t/>
            </a:r>
            <a:br>
              <a:rPr lang="en-US" sz="4800" b="1" dirty="0" smtClean="0"/>
            </a:br>
            <a:r>
              <a:rPr lang="en-US" sz="4800" b="1" dirty="0" smtClean="0"/>
              <a:t>Common discrete distributions </a:t>
            </a:r>
            <a:r>
              <a:rPr lang="en-US" sz="4800" dirty="0" smtClean="0"/>
              <a:t/>
            </a:r>
            <a:br>
              <a:rPr lang="en-US" sz="4800" dirty="0" smtClean="0"/>
            </a:br>
            <a:endParaRPr lang="en-US" sz="5400" dirty="0" smtClean="0"/>
          </a:p>
        </p:txBody>
      </p:sp>
      <p:sp>
        <p:nvSpPr>
          <p:cNvPr id="38915" name="Rectangle 3"/>
          <p:cNvSpPr>
            <a:spLocks noChangeArrowheads="1"/>
          </p:cNvSpPr>
          <p:nvPr/>
        </p:nvSpPr>
        <p:spPr bwMode="auto">
          <a:xfrm>
            <a:off x="838200" y="3200400"/>
            <a:ext cx="8153400" cy="1143000"/>
          </a:xfrm>
          <a:prstGeom prst="rect">
            <a:avLst/>
          </a:prstGeom>
          <a:noFill/>
          <a:ln w="9525">
            <a:noFill/>
            <a:miter lim="800000"/>
            <a:headEnd/>
            <a:tailEnd/>
          </a:ln>
        </p:spPr>
        <p:txBody>
          <a:bodyPr anchor="ctr"/>
          <a:lstStyle/>
          <a:p>
            <a:pPr>
              <a:spcBef>
                <a:spcPct val="0"/>
              </a:spcBef>
            </a:pPr>
            <a:endParaRPr lang="en-US" sz="6600">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16001430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a:xfrm>
            <a:off x="1143000" y="214313"/>
            <a:ext cx="7800975" cy="547687"/>
          </a:xfrm>
        </p:spPr>
        <p:txBody>
          <a:bodyPr>
            <a:normAutofit fontScale="90000"/>
          </a:bodyPr>
          <a:lstStyle/>
          <a:p>
            <a:pPr eaLnBrk="1" hangingPunct="1"/>
            <a:r>
              <a:rPr lang="en-US" sz="4000" smtClean="0">
                <a:solidFill>
                  <a:srgbClr val="FF0000"/>
                </a:solidFill>
              </a:rPr>
              <a:t>Probability distribution</a:t>
            </a:r>
          </a:p>
        </p:txBody>
      </p:sp>
      <p:sp>
        <p:nvSpPr>
          <p:cNvPr id="39939" name="Rectangle 3"/>
          <p:cNvSpPr>
            <a:spLocks noGrp="1" noChangeArrowheads="1"/>
          </p:cNvSpPr>
          <p:nvPr>
            <p:ph idx="4294967295"/>
          </p:nvPr>
        </p:nvSpPr>
        <p:spPr>
          <a:xfrm>
            <a:off x="457200" y="914400"/>
            <a:ext cx="8686800" cy="5410200"/>
          </a:xfrm>
        </p:spPr>
        <p:txBody>
          <a:bodyPr>
            <a:normAutofit/>
          </a:bodyPr>
          <a:lstStyle/>
          <a:p>
            <a:pPr eaLnBrk="1" hangingPunct="1">
              <a:lnSpc>
                <a:spcPct val="80000"/>
              </a:lnSpc>
            </a:pPr>
            <a:endParaRPr lang="en-US" sz="2100" dirty="0" smtClean="0">
              <a:latin typeface="Times New Roman" pitchFamily="18" charset="0"/>
              <a:cs typeface="Times New Roman" pitchFamily="18" charset="0"/>
            </a:endParaRPr>
          </a:p>
          <a:p>
            <a:pPr eaLnBrk="1" hangingPunct="1">
              <a:lnSpc>
                <a:spcPct val="80000"/>
              </a:lnSpc>
              <a:buFont typeface="Wingdings" pitchFamily="2" charset="2"/>
              <a:buChar char="Ø"/>
            </a:pPr>
            <a:r>
              <a:rPr lang="en-US" sz="2400" dirty="0" smtClean="0">
                <a:solidFill>
                  <a:srgbClr val="333300"/>
                </a:solidFill>
                <a:latin typeface="Arial" pitchFamily="34" charset="0"/>
                <a:cs typeface="Arial" pitchFamily="34" charset="0"/>
              </a:rPr>
              <a:t>Every </a:t>
            </a:r>
            <a:r>
              <a:rPr lang="en-US" sz="2400" b="1" dirty="0" smtClean="0">
                <a:solidFill>
                  <a:srgbClr val="8C3906"/>
                </a:solidFill>
                <a:latin typeface="Arial" pitchFamily="34" charset="0"/>
                <a:cs typeface="Arial" pitchFamily="34" charset="0"/>
              </a:rPr>
              <a:t>random variable </a:t>
            </a:r>
            <a:r>
              <a:rPr lang="en-US" sz="2400" dirty="0" smtClean="0">
                <a:solidFill>
                  <a:srgbClr val="333300"/>
                </a:solidFill>
                <a:latin typeface="Arial" pitchFamily="34" charset="0"/>
                <a:cs typeface="Arial" pitchFamily="34" charset="0"/>
              </a:rPr>
              <a:t>has a corresponding </a:t>
            </a:r>
            <a:r>
              <a:rPr lang="en-US" sz="2400" b="1" dirty="0" smtClean="0">
                <a:solidFill>
                  <a:srgbClr val="8C3906"/>
                </a:solidFill>
                <a:latin typeface="Arial" pitchFamily="34" charset="0"/>
                <a:cs typeface="Arial" pitchFamily="34" charset="0"/>
              </a:rPr>
              <a:t>probability distribution</a:t>
            </a:r>
            <a:r>
              <a:rPr lang="en-US" sz="2400" dirty="0" smtClean="0">
                <a:solidFill>
                  <a:srgbClr val="333300"/>
                </a:solidFill>
                <a:latin typeface="Arial" pitchFamily="34" charset="0"/>
                <a:cs typeface="Arial" pitchFamily="34" charset="0"/>
              </a:rPr>
              <a:t>.</a:t>
            </a:r>
          </a:p>
          <a:p>
            <a:pPr eaLnBrk="1" hangingPunct="1">
              <a:lnSpc>
                <a:spcPct val="80000"/>
              </a:lnSpc>
              <a:buFont typeface="Wingdings" pitchFamily="2" charset="2"/>
              <a:buChar char="Ø"/>
            </a:pPr>
            <a:endParaRPr lang="en-US" sz="900" dirty="0" smtClean="0">
              <a:latin typeface="Arial" pitchFamily="34" charset="0"/>
              <a:cs typeface="Arial" pitchFamily="34" charset="0"/>
            </a:endParaRPr>
          </a:p>
          <a:p>
            <a:pPr eaLnBrk="1" hangingPunct="1">
              <a:lnSpc>
                <a:spcPct val="80000"/>
              </a:lnSpc>
              <a:buFont typeface="Wingdings" pitchFamily="2" charset="2"/>
              <a:buChar char="Ø"/>
            </a:pPr>
            <a:endParaRPr lang="en-US" sz="2000" dirty="0" smtClean="0">
              <a:latin typeface="Arial" pitchFamily="34" charset="0"/>
              <a:cs typeface="Arial" pitchFamily="34" charset="0"/>
            </a:endParaRPr>
          </a:p>
          <a:p>
            <a:pPr eaLnBrk="1" hangingPunct="1">
              <a:lnSpc>
                <a:spcPct val="80000"/>
              </a:lnSpc>
              <a:buFont typeface="Wingdings" pitchFamily="2" charset="2"/>
              <a:buChar char="Ø"/>
            </a:pPr>
            <a:r>
              <a:rPr lang="en-US" sz="2000" dirty="0" smtClean="0">
                <a:latin typeface="Arial" pitchFamily="34" charset="0"/>
                <a:cs typeface="Arial" pitchFamily="34" charset="0"/>
              </a:rPr>
              <a:t>and </a:t>
            </a:r>
            <a:r>
              <a:rPr lang="en-US" sz="2400" dirty="0" smtClean="0">
                <a:solidFill>
                  <a:srgbClr val="333300"/>
                </a:solidFill>
                <a:latin typeface="Arial" pitchFamily="34" charset="0"/>
                <a:cs typeface="Arial" pitchFamily="34" charset="0"/>
              </a:rPr>
              <a:t> </a:t>
            </a:r>
            <a:r>
              <a:rPr lang="en-US" sz="2400" b="1" i="1" dirty="0" smtClean="0">
                <a:solidFill>
                  <a:srgbClr val="0000FF"/>
                </a:solidFill>
                <a:latin typeface="Arial" pitchFamily="34" charset="0"/>
                <a:cs typeface="Arial" pitchFamily="34" charset="0"/>
              </a:rPr>
              <a:t>probability distribution</a:t>
            </a:r>
            <a:r>
              <a:rPr lang="en-US" sz="2400" dirty="0" smtClean="0">
                <a:solidFill>
                  <a:srgbClr val="0000FF"/>
                </a:solidFill>
                <a:latin typeface="Arial" pitchFamily="34" charset="0"/>
                <a:cs typeface="Arial" pitchFamily="34" charset="0"/>
              </a:rPr>
              <a:t> </a:t>
            </a:r>
            <a:r>
              <a:rPr lang="en-US" sz="2400" dirty="0" smtClean="0">
                <a:solidFill>
                  <a:srgbClr val="333300"/>
                </a:solidFill>
                <a:latin typeface="Arial" pitchFamily="34" charset="0"/>
                <a:cs typeface="Arial" pitchFamily="34" charset="0"/>
              </a:rPr>
              <a:t>or </a:t>
            </a:r>
            <a:r>
              <a:rPr lang="en-US" sz="2400" b="1" dirty="0" smtClean="0">
                <a:solidFill>
                  <a:srgbClr val="0000FF"/>
                </a:solidFill>
                <a:latin typeface="Arial" pitchFamily="34" charset="0"/>
                <a:cs typeface="Arial" pitchFamily="34" charset="0"/>
              </a:rPr>
              <a:t>just </a:t>
            </a:r>
            <a:r>
              <a:rPr lang="en-US" sz="2400" b="1" i="1" dirty="0" smtClean="0">
                <a:solidFill>
                  <a:srgbClr val="0000FF"/>
                </a:solidFill>
                <a:latin typeface="Arial" pitchFamily="34" charset="0"/>
                <a:cs typeface="Arial" pitchFamily="34" charset="0"/>
              </a:rPr>
              <a:t>distribution</a:t>
            </a:r>
            <a:r>
              <a:rPr lang="en-US" sz="2400" dirty="0" smtClean="0">
                <a:latin typeface="Arial" pitchFamily="34" charset="0"/>
                <a:cs typeface="Arial" pitchFamily="34" charset="0"/>
              </a:rPr>
              <a:t> </a:t>
            </a:r>
            <a:r>
              <a:rPr lang="en-US" sz="2400" dirty="0" smtClean="0">
                <a:solidFill>
                  <a:srgbClr val="333300"/>
                </a:solidFill>
                <a:latin typeface="Arial" pitchFamily="34" charset="0"/>
                <a:cs typeface="Arial" pitchFamily="34" charset="0"/>
              </a:rPr>
              <a:t>refers to </a:t>
            </a:r>
            <a:r>
              <a:rPr lang="en-US" sz="2400" b="1" dirty="0" smtClean="0">
                <a:solidFill>
                  <a:srgbClr val="0000FF"/>
                </a:solidFill>
                <a:latin typeface="Arial" pitchFamily="34" charset="0"/>
                <a:cs typeface="Arial" pitchFamily="34" charset="0"/>
              </a:rPr>
              <a:t>the way data are distributed</a:t>
            </a:r>
            <a:r>
              <a:rPr lang="en-US" sz="2400" dirty="0" smtClean="0">
                <a:solidFill>
                  <a:srgbClr val="333300"/>
                </a:solidFill>
                <a:latin typeface="Arial" pitchFamily="34" charset="0"/>
                <a:cs typeface="Arial" pitchFamily="34" charset="0"/>
              </a:rPr>
              <a:t>, in order to draw conclusions about a set of data.</a:t>
            </a:r>
          </a:p>
          <a:p>
            <a:pPr eaLnBrk="1" hangingPunct="1">
              <a:lnSpc>
                <a:spcPct val="80000"/>
              </a:lnSpc>
              <a:buFont typeface="Wingdings" pitchFamily="2" charset="2"/>
              <a:buChar char="Ø"/>
            </a:pPr>
            <a:endParaRPr lang="en-US" sz="1200" dirty="0" smtClean="0">
              <a:solidFill>
                <a:srgbClr val="333300"/>
              </a:solidFill>
              <a:latin typeface="Arial" pitchFamily="34" charset="0"/>
              <a:cs typeface="Arial" pitchFamily="34" charset="0"/>
            </a:endParaRPr>
          </a:p>
          <a:p>
            <a:pPr eaLnBrk="1" hangingPunct="1">
              <a:lnSpc>
                <a:spcPct val="90000"/>
              </a:lnSpc>
              <a:buFont typeface="Wingdings" pitchFamily="2" charset="2"/>
              <a:buChar char="ü"/>
            </a:pPr>
            <a:r>
              <a:rPr lang="en-US" sz="2400" dirty="0" smtClean="0">
                <a:latin typeface="Arial" pitchFamily="34" charset="0"/>
                <a:cs typeface="Arial" pitchFamily="34" charset="0"/>
              </a:rPr>
              <a:t>It also refers to the underlying, usually unknown, distribution of the population or random variable. </a:t>
            </a:r>
          </a:p>
          <a:p>
            <a:pPr eaLnBrk="1" hangingPunct="1">
              <a:lnSpc>
                <a:spcPct val="80000"/>
              </a:lnSpc>
              <a:buFont typeface="Wingdings" pitchFamily="2" charset="2"/>
              <a:buChar char="Ø"/>
            </a:pPr>
            <a:endParaRPr lang="en-US" sz="2400" dirty="0" smtClean="0">
              <a:solidFill>
                <a:srgbClr val="333300"/>
              </a:solidFill>
              <a:latin typeface="Arial" pitchFamily="34" charset="0"/>
              <a:cs typeface="Arial" pitchFamily="34" charset="0"/>
            </a:endParaRPr>
          </a:p>
          <a:p>
            <a:pPr eaLnBrk="1" hangingPunct="1">
              <a:lnSpc>
                <a:spcPct val="80000"/>
              </a:lnSpc>
              <a:buFont typeface="Wingdings" pitchFamily="2" charset="2"/>
              <a:buChar char="Ø"/>
            </a:pPr>
            <a:r>
              <a:rPr lang="en-US" sz="2400" dirty="0" smtClean="0">
                <a:solidFill>
                  <a:srgbClr val="333300"/>
                </a:solidFill>
                <a:latin typeface="Arial" pitchFamily="34" charset="0"/>
                <a:cs typeface="Arial" pitchFamily="34" charset="0"/>
              </a:rPr>
              <a:t>The </a:t>
            </a:r>
            <a:r>
              <a:rPr lang="en-US" sz="2400" b="1" dirty="0" smtClean="0">
                <a:solidFill>
                  <a:srgbClr val="2D15DB"/>
                </a:solidFill>
                <a:latin typeface="Arial" pitchFamily="34" charset="0"/>
                <a:cs typeface="Arial" pitchFamily="34" charset="0"/>
              </a:rPr>
              <a:t>probability distribution </a:t>
            </a:r>
            <a:r>
              <a:rPr lang="en-US" sz="2400" dirty="0" smtClean="0">
                <a:solidFill>
                  <a:srgbClr val="333300"/>
                </a:solidFill>
                <a:latin typeface="Arial" pitchFamily="34" charset="0"/>
                <a:cs typeface="Arial" pitchFamily="34" charset="0"/>
              </a:rPr>
              <a:t>of a categorical variable tells us with what probability the variable will take on the different possible values (outcomes). </a:t>
            </a:r>
          </a:p>
          <a:p>
            <a:pPr eaLnBrk="1" hangingPunct="1">
              <a:lnSpc>
                <a:spcPct val="80000"/>
              </a:lnSpc>
              <a:buFont typeface="Wingdings" pitchFamily="2" charset="2"/>
              <a:buChar char="Ø"/>
            </a:pPr>
            <a:endParaRPr lang="en-US" sz="2400" dirty="0" smtClean="0">
              <a:solidFill>
                <a:srgbClr val="333300"/>
              </a:solidFill>
              <a:latin typeface="Times New Roman" pitchFamily="18" charset="0"/>
              <a:cs typeface="Times New Roman" pitchFamily="18" charset="0"/>
            </a:endParaRPr>
          </a:p>
        </p:txBody>
      </p:sp>
      <p:sp>
        <p:nvSpPr>
          <p:cNvPr id="7" name="Footer Placeholder 6"/>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1278420293"/>
      </p:ext>
    </p:extLst>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idx="4294967295"/>
          </p:nvPr>
        </p:nvSpPr>
        <p:spPr>
          <a:xfrm>
            <a:off x="1600200" y="228600"/>
            <a:ext cx="6734175" cy="609600"/>
          </a:xfrm>
        </p:spPr>
        <p:txBody>
          <a:bodyPr/>
          <a:lstStyle/>
          <a:p>
            <a:pPr eaLnBrk="1" hangingPunct="1"/>
            <a:r>
              <a:rPr lang="en-US" sz="3400" dirty="0" smtClean="0"/>
              <a:t>Binomial distribution</a:t>
            </a:r>
          </a:p>
        </p:txBody>
      </p:sp>
      <p:sp>
        <p:nvSpPr>
          <p:cNvPr id="43012" name="Rectangle 4"/>
          <p:cNvSpPr>
            <a:spLocks noChangeArrowheads="1"/>
          </p:cNvSpPr>
          <p:nvPr/>
        </p:nvSpPr>
        <p:spPr bwMode="auto">
          <a:xfrm>
            <a:off x="381000" y="762000"/>
            <a:ext cx="8382000" cy="4672048"/>
          </a:xfrm>
          <a:prstGeom prst="rect">
            <a:avLst/>
          </a:prstGeom>
          <a:noFill/>
          <a:ln w="9525">
            <a:noFill/>
            <a:miter lim="800000"/>
            <a:headEnd/>
            <a:tailEnd/>
          </a:ln>
        </p:spPr>
        <p:txBody>
          <a:bodyPr wrap="square">
            <a:spAutoFit/>
          </a:bodyPr>
          <a:lstStyle/>
          <a:p>
            <a:pPr>
              <a:buFont typeface="Wingdings" pitchFamily="2" charset="2"/>
              <a:buChar char="ü"/>
            </a:pPr>
            <a:r>
              <a:rPr lang="en-US" sz="2400" dirty="0" smtClean="0">
                <a:solidFill>
                  <a:prstClr val="black"/>
                </a:solidFill>
              </a:rPr>
              <a:t>A binomial experiment is a probability experiment that satisfy the following four requirements </a:t>
            </a:r>
          </a:p>
          <a:p>
            <a:pPr marL="342900" indent="-342900">
              <a:buFont typeface="+mj-lt"/>
              <a:buAutoNum type="arabicPeriod"/>
            </a:pPr>
            <a:r>
              <a:rPr lang="en-US" sz="2400" dirty="0" smtClean="0">
                <a:solidFill>
                  <a:prstClr val="black"/>
                </a:solidFill>
              </a:rPr>
              <a:t>There must be a </a:t>
            </a:r>
            <a:r>
              <a:rPr lang="en-US" sz="2400" dirty="0" smtClean="0">
                <a:solidFill>
                  <a:srgbClr val="4F81BD"/>
                </a:solidFill>
              </a:rPr>
              <a:t>fixed number of trials </a:t>
            </a:r>
            <a:r>
              <a:rPr lang="en-US" sz="2400" dirty="0" smtClean="0">
                <a:solidFill>
                  <a:prstClr val="black"/>
                </a:solidFill>
              </a:rPr>
              <a:t>called n</a:t>
            </a:r>
          </a:p>
          <a:p>
            <a:pPr marL="342900" indent="-342900">
              <a:buFont typeface="+mj-lt"/>
              <a:buAutoNum type="arabicPeriod"/>
            </a:pPr>
            <a:r>
              <a:rPr lang="en-US" sz="2400" dirty="0" smtClean="0">
                <a:solidFill>
                  <a:prstClr val="black"/>
                </a:solidFill>
              </a:rPr>
              <a:t>Each trial can have </a:t>
            </a:r>
            <a:r>
              <a:rPr lang="en-US" sz="2400" dirty="0" smtClean="0">
                <a:solidFill>
                  <a:srgbClr val="4F81BD"/>
                </a:solidFill>
              </a:rPr>
              <a:t>only two outcomes </a:t>
            </a:r>
            <a:r>
              <a:rPr lang="en-US" sz="2400" dirty="0" smtClean="0">
                <a:solidFill>
                  <a:prstClr val="black"/>
                </a:solidFill>
              </a:rPr>
              <a:t>or outcomes that can be reduced to two outcomes. These outcomes can be considered ether success or failure</a:t>
            </a:r>
          </a:p>
          <a:p>
            <a:pPr marL="342900" indent="-342900">
              <a:buFont typeface="+mj-lt"/>
              <a:buAutoNum type="arabicPeriod"/>
            </a:pPr>
            <a:r>
              <a:rPr lang="en-US" sz="2400" dirty="0" smtClean="0">
                <a:solidFill>
                  <a:prstClr val="black"/>
                </a:solidFill>
              </a:rPr>
              <a:t>The outcome of </a:t>
            </a:r>
            <a:r>
              <a:rPr lang="en-US" sz="2400" dirty="0" smtClean="0">
                <a:solidFill>
                  <a:srgbClr val="4F81BD"/>
                </a:solidFill>
              </a:rPr>
              <a:t>each trial must be independent </a:t>
            </a:r>
            <a:r>
              <a:rPr lang="en-US" sz="2400" dirty="0" smtClean="0">
                <a:solidFill>
                  <a:prstClr val="black"/>
                </a:solidFill>
              </a:rPr>
              <a:t>of each other.</a:t>
            </a:r>
          </a:p>
          <a:p>
            <a:pPr marL="342900" indent="-342900">
              <a:buFont typeface="+mj-lt"/>
              <a:buAutoNum type="arabicPeriod"/>
            </a:pPr>
            <a:r>
              <a:rPr lang="en-US" sz="2400" dirty="0" smtClean="0">
                <a:solidFill>
                  <a:prstClr val="black"/>
                </a:solidFill>
              </a:rPr>
              <a:t>The probability of success must </a:t>
            </a:r>
            <a:r>
              <a:rPr lang="en-US" sz="2400" dirty="0" smtClean="0">
                <a:solidFill>
                  <a:srgbClr val="4F81BD"/>
                </a:solidFill>
              </a:rPr>
              <a:t>remain the same </a:t>
            </a:r>
            <a:r>
              <a:rPr lang="en-US" sz="2400" dirty="0" smtClean="0">
                <a:solidFill>
                  <a:prstClr val="black"/>
                </a:solidFill>
              </a:rPr>
              <a:t>for each trial.</a:t>
            </a:r>
          </a:p>
          <a:p>
            <a:r>
              <a:rPr lang="en-US" sz="2400" dirty="0" smtClean="0">
                <a:solidFill>
                  <a:prstClr val="black"/>
                </a:solidFill>
              </a:rPr>
              <a:t>The outcome of a binomial experiment and the corresponding probabilities of these outcomes are called a Binomial Distribution.</a:t>
            </a:r>
          </a:p>
          <a:p>
            <a:pPr>
              <a:lnSpc>
                <a:spcPct val="80000"/>
              </a:lnSpc>
              <a:buFont typeface="Wingdings" pitchFamily="2" charset="2"/>
              <a:buChar char="q"/>
            </a:pPr>
            <a:endParaRPr lang="en-US" sz="2400" dirty="0" smtClean="0">
              <a:solidFill>
                <a:prstClr val="black"/>
              </a:solidFill>
              <a:latin typeface="Times New Roman" pitchFamily="18" charset="0"/>
              <a:cs typeface="Times New Roman" pitchFamily="18" charset="0"/>
            </a:endParaRPr>
          </a:p>
          <a:p>
            <a:pPr>
              <a:lnSpc>
                <a:spcPct val="80000"/>
              </a:lnSpc>
              <a:buFont typeface="Wingdings" pitchFamily="2" charset="2"/>
              <a:buChar char="ü"/>
            </a:pPr>
            <a:r>
              <a:rPr lang="en-US" sz="2400" dirty="0" smtClean="0">
                <a:solidFill>
                  <a:prstClr val="black"/>
                </a:solidFill>
                <a:latin typeface="Times New Roman" pitchFamily="18" charset="0"/>
                <a:cs typeface="Times New Roman" pitchFamily="18" charset="0"/>
              </a:rPr>
              <a:t>Pr (X=success) = Pr (X=1) = </a:t>
            </a:r>
            <a:r>
              <a:rPr lang="en-US" sz="2400" i="1" dirty="0" smtClean="0">
                <a:solidFill>
                  <a:prstClr val="black"/>
                </a:solidFill>
                <a:latin typeface="Times New Roman" pitchFamily="18" charset="0"/>
                <a:cs typeface="Times New Roman" pitchFamily="18" charset="0"/>
              </a:rPr>
              <a:t>p</a:t>
            </a:r>
            <a:r>
              <a:rPr lang="en-US" sz="2400" dirty="0" smtClean="0">
                <a:solidFill>
                  <a:prstClr val="black"/>
                </a:solidFill>
                <a:latin typeface="Times New Roman" pitchFamily="18" charset="0"/>
                <a:cs typeface="Times New Roman" pitchFamily="18" charset="0"/>
              </a:rPr>
              <a:t> </a:t>
            </a:r>
          </a:p>
          <a:p>
            <a:pPr>
              <a:lnSpc>
                <a:spcPct val="80000"/>
              </a:lnSpc>
              <a:buFont typeface="Wingdings" pitchFamily="2" charset="2"/>
              <a:buChar char="ü"/>
            </a:pPr>
            <a:r>
              <a:rPr lang="en-US" sz="2400" dirty="0" smtClean="0">
                <a:solidFill>
                  <a:prstClr val="black"/>
                </a:solidFill>
                <a:latin typeface="Times New Roman" pitchFamily="18" charset="0"/>
                <a:cs typeface="Times New Roman" pitchFamily="18" charset="0"/>
              </a:rPr>
              <a:t> Pr (X=failure) = Pr (X=0) = 1-</a:t>
            </a:r>
            <a:r>
              <a:rPr lang="en-US" sz="2400" i="1" dirty="0" smtClean="0">
                <a:solidFill>
                  <a:prstClr val="black"/>
                </a:solidFill>
                <a:latin typeface="Times New Roman" pitchFamily="18" charset="0"/>
                <a:cs typeface="Times New Roman" pitchFamily="18" charset="0"/>
              </a:rPr>
              <a:t>p</a:t>
            </a:r>
            <a:endParaRPr lang="en-US" sz="2400" dirty="0">
              <a:solidFill>
                <a:prstClr val="black"/>
              </a:solidFill>
            </a:endParaRPr>
          </a:p>
        </p:txBody>
      </p:sp>
      <p:sp>
        <p:nvSpPr>
          <p:cNvPr id="7" name="Footer Placeholder 6"/>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996898667"/>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614</TotalTime>
  <Words>6662</Words>
  <Application>Microsoft Office PowerPoint</Application>
  <PresentationFormat>On-screen Show (4:3)</PresentationFormat>
  <Paragraphs>1523</Paragraphs>
  <Slides>137</Slides>
  <Notes>57</Notes>
  <HiddenSlides>0</HiddenSlides>
  <MMClips>0</MMClips>
  <ScaleCrop>false</ScaleCrop>
  <HeadingPairs>
    <vt:vector size="8" baseType="variant">
      <vt:variant>
        <vt:lpstr>Fonts Used</vt:lpstr>
      </vt:variant>
      <vt:variant>
        <vt:i4>19</vt:i4>
      </vt:variant>
      <vt:variant>
        <vt:lpstr>Theme</vt:lpstr>
      </vt:variant>
      <vt:variant>
        <vt:i4>2</vt:i4>
      </vt:variant>
      <vt:variant>
        <vt:lpstr>Embedded OLE Servers</vt:lpstr>
      </vt:variant>
      <vt:variant>
        <vt:i4>2</vt:i4>
      </vt:variant>
      <vt:variant>
        <vt:lpstr>Slide Titles</vt:lpstr>
      </vt:variant>
      <vt:variant>
        <vt:i4>137</vt:i4>
      </vt:variant>
    </vt:vector>
  </HeadingPairs>
  <TitlesOfParts>
    <vt:vector size="160" baseType="lpstr">
      <vt:lpstr>Arial</vt:lpstr>
      <vt:lpstr>Arial Narrow</vt:lpstr>
      <vt:lpstr>Batang</vt:lpstr>
      <vt:lpstr>Book Antiqua</vt:lpstr>
      <vt:lpstr>Calibri</vt:lpstr>
      <vt:lpstr>Cambria</vt:lpstr>
      <vt:lpstr>Cambria Math</vt:lpstr>
      <vt:lpstr>Century</vt:lpstr>
      <vt:lpstr>Euphemia</vt:lpstr>
      <vt:lpstr>Franklin Gothic Book</vt:lpstr>
      <vt:lpstr>MTMI</vt:lpstr>
      <vt:lpstr>MTSYN</vt:lpstr>
      <vt:lpstr>Symbol</vt:lpstr>
      <vt:lpstr>Tahoma</vt:lpstr>
      <vt:lpstr>Times New Roman</vt:lpstr>
      <vt:lpstr>TimesTen-Italic</vt:lpstr>
      <vt:lpstr>TimesTen-Roman</vt:lpstr>
      <vt:lpstr>Wingdings</vt:lpstr>
      <vt:lpstr>Wingdings 2</vt:lpstr>
      <vt:lpstr>Office Theme</vt:lpstr>
      <vt:lpstr>1_Office Theme</vt:lpstr>
      <vt:lpstr>Equation</vt:lpstr>
      <vt:lpstr>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Objectives </vt:lpstr>
      <vt:lpstr> Introduction to basic terms  </vt:lpstr>
      <vt:lpstr>Introduction to basic terms………</vt:lpstr>
      <vt:lpstr>Introduction to basic terms………</vt:lpstr>
      <vt:lpstr>Introduction to basic terms………</vt:lpstr>
      <vt:lpstr>Introduction to basic terms………</vt:lpstr>
      <vt:lpstr>Expectation, Mean and Variance of a random variable</vt:lpstr>
      <vt:lpstr>Expectation</vt:lpstr>
      <vt:lpstr>Expectation………</vt:lpstr>
      <vt:lpstr>Expectation………</vt:lpstr>
      <vt:lpstr>Expectation………</vt:lpstr>
      <vt:lpstr>Variance of a random variable</vt:lpstr>
      <vt:lpstr>Variance of a random variable………</vt:lpstr>
      <vt:lpstr> Common discrete distributions  </vt:lpstr>
      <vt:lpstr>Probability distribution</vt:lpstr>
      <vt:lpstr>Binomial distribution</vt:lpstr>
      <vt:lpstr>Binomial distribution, generally</vt:lpstr>
      <vt:lpstr>Binomial distribution….</vt:lpstr>
      <vt:lpstr>Binomial distribution….</vt:lpstr>
      <vt:lpstr>Poisson Distribution </vt:lpstr>
      <vt:lpstr>Poisson Distribution </vt:lpstr>
      <vt:lpstr>Example</vt:lpstr>
      <vt:lpstr>Solution </vt:lpstr>
      <vt:lpstr>Characteristics of poison distribution</vt:lpstr>
      <vt:lpstr>A poison distribution differs from binomial</vt:lpstr>
      <vt:lpstr>Continuous Probability Distributions</vt:lpstr>
      <vt:lpstr>Continuous probability  Distributions</vt:lpstr>
      <vt:lpstr>Continuous Probability Distributions</vt:lpstr>
      <vt:lpstr>Properties of Normal Distributions</vt:lpstr>
      <vt:lpstr>The Normal Distribution</vt:lpstr>
      <vt:lpstr>Properties of Normal Distributions</vt:lpstr>
      <vt:lpstr>Properties of Normal Distributions</vt:lpstr>
      <vt:lpstr>The  Family of Normal Distribution</vt:lpstr>
      <vt:lpstr>The area under the curve</vt:lpstr>
      <vt:lpstr>The Standard Normal Distribution</vt:lpstr>
      <vt:lpstr>The Standard Normal Distribution</vt:lpstr>
      <vt:lpstr>The Standard Normal Table</vt:lpstr>
      <vt:lpstr>The Standard Normal Table</vt:lpstr>
      <vt:lpstr>The Standard Normal Table</vt:lpstr>
      <vt:lpstr>Guidelines for Finding Areas</vt:lpstr>
      <vt:lpstr>Guidelines for Finding Areas</vt:lpstr>
      <vt:lpstr>Guidelines for Finding Areas</vt:lpstr>
      <vt:lpstr>PowerPoint Presentation</vt:lpstr>
      <vt:lpstr>Probability and Normal Distributions</vt:lpstr>
      <vt:lpstr>Probability and Normal Distributions</vt:lpstr>
      <vt:lpstr>Probability and Normal Distributions</vt:lpstr>
      <vt:lpstr>Probability and Normal Distributions</vt:lpstr>
      <vt:lpstr>Probability and Normal Distributions</vt:lpstr>
      <vt:lpstr>Finding z-Scores</vt:lpstr>
      <vt:lpstr>Finding a z-Score Given a Percentile</vt:lpstr>
      <vt:lpstr>Class work </vt:lpstr>
      <vt:lpstr>Transforming a z-Score to an x-Score</vt:lpstr>
      <vt:lpstr>Exercise </vt:lpstr>
      <vt:lpstr>Table : Normal distribution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DMU</cp:lastModifiedBy>
  <cp:revision>41</cp:revision>
  <cp:lastPrinted>2020-12-31T12:40:40Z</cp:lastPrinted>
  <dcterms:created xsi:type="dcterms:W3CDTF">2019-05-20T06:09:36Z</dcterms:created>
  <dcterms:modified xsi:type="dcterms:W3CDTF">2021-01-22T07:11:13Z</dcterms:modified>
</cp:coreProperties>
</file>